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7"/>
  </p:notesMasterIdLst>
  <p:sldIdLst>
    <p:sldId id="444" r:id="rId2"/>
    <p:sldId id="448" r:id="rId3"/>
    <p:sldId id="395" r:id="rId4"/>
    <p:sldId id="270" r:id="rId5"/>
    <p:sldId id="425" r:id="rId6"/>
    <p:sldId id="327" r:id="rId7"/>
    <p:sldId id="272" r:id="rId8"/>
    <p:sldId id="314" r:id="rId9"/>
    <p:sldId id="315" r:id="rId10"/>
    <p:sldId id="316" r:id="rId11"/>
    <p:sldId id="317" r:id="rId12"/>
    <p:sldId id="449" r:id="rId13"/>
    <p:sldId id="365" r:id="rId14"/>
    <p:sldId id="366" r:id="rId15"/>
    <p:sldId id="414" r:id="rId16"/>
    <p:sldId id="416" r:id="rId17"/>
    <p:sldId id="427" r:id="rId18"/>
    <p:sldId id="443" r:id="rId19"/>
    <p:sldId id="269" r:id="rId20"/>
    <p:sldId id="450" r:id="rId21"/>
    <p:sldId id="458" r:id="rId22"/>
    <p:sldId id="273" r:id="rId23"/>
    <p:sldId id="419" r:id="rId24"/>
    <p:sldId id="274" r:id="rId25"/>
    <p:sldId id="318" r:id="rId26"/>
    <p:sldId id="319" r:id="rId27"/>
    <p:sldId id="337" r:id="rId28"/>
    <p:sldId id="341" r:id="rId29"/>
    <p:sldId id="345" r:id="rId30"/>
    <p:sldId id="336" r:id="rId31"/>
    <p:sldId id="322" r:id="rId32"/>
    <p:sldId id="321" r:id="rId33"/>
    <p:sldId id="342" r:id="rId34"/>
    <p:sldId id="343" r:id="rId35"/>
    <p:sldId id="323" r:id="rId36"/>
    <p:sldId id="344" r:id="rId37"/>
    <p:sldId id="388" r:id="rId38"/>
    <p:sldId id="451" r:id="rId39"/>
    <p:sldId id="277" r:id="rId40"/>
    <p:sldId id="333" r:id="rId41"/>
    <p:sldId id="278" r:id="rId42"/>
    <p:sldId id="370" r:id="rId43"/>
    <p:sldId id="332" r:id="rId44"/>
    <p:sldId id="376" r:id="rId45"/>
    <p:sldId id="375" r:id="rId46"/>
    <p:sldId id="371" r:id="rId47"/>
    <p:sldId id="372" r:id="rId48"/>
    <p:sldId id="430" r:id="rId49"/>
    <p:sldId id="374" r:id="rId50"/>
    <p:sldId id="346" r:id="rId51"/>
    <p:sldId id="434" r:id="rId52"/>
    <p:sldId id="438" r:id="rId53"/>
    <p:sldId id="453" r:id="rId54"/>
    <p:sldId id="454" r:id="rId55"/>
    <p:sldId id="389" r:id="rId56"/>
    <p:sldId id="390" r:id="rId57"/>
    <p:sldId id="428" r:id="rId58"/>
    <p:sldId id="413" r:id="rId59"/>
    <p:sldId id="418" r:id="rId60"/>
    <p:sldId id="424" r:id="rId61"/>
    <p:sldId id="357" r:id="rId62"/>
    <p:sldId id="429" r:id="rId63"/>
    <p:sldId id="383" r:id="rId64"/>
    <p:sldId id="359" r:id="rId65"/>
    <p:sldId id="439" r:id="rId66"/>
    <p:sldId id="360" r:id="rId67"/>
    <p:sldId id="387" r:id="rId68"/>
    <p:sldId id="441" r:id="rId69"/>
    <p:sldId id="431" r:id="rId70"/>
    <p:sldId id="373" r:id="rId71"/>
    <p:sldId id="352" r:id="rId72"/>
    <p:sldId id="353" r:id="rId73"/>
    <p:sldId id="354" r:id="rId74"/>
    <p:sldId id="384" r:id="rId75"/>
    <p:sldId id="385" r:id="rId76"/>
    <p:sldId id="420" r:id="rId77"/>
    <p:sldId id="386" r:id="rId78"/>
    <p:sldId id="455" r:id="rId79"/>
    <p:sldId id="456" r:id="rId80"/>
    <p:sldId id="457" r:id="rId81"/>
    <p:sldId id="432" r:id="rId82"/>
    <p:sldId id="378" r:id="rId83"/>
    <p:sldId id="379" r:id="rId84"/>
    <p:sldId id="452" r:id="rId85"/>
    <p:sldId id="435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liable Delivery / Error Control" id="{2EC37F02-DF55-4112-806D-40BDF82F1588}">
          <p14:sldIdLst>
            <p14:sldId id="444"/>
            <p14:sldId id="448"/>
            <p14:sldId id="395"/>
            <p14:sldId id="270"/>
            <p14:sldId id="425"/>
            <p14:sldId id="327"/>
            <p14:sldId id="272"/>
            <p14:sldId id="314"/>
            <p14:sldId id="315"/>
            <p14:sldId id="316"/>
            <p14:sldId id="317"/>
          </p14:sldIdLst>
        </p14:section>
        <p14:section name="Flow Control" id="{4588301F-3BC3-4233-A340-C50B97ED83CB}">
          <p14:sldIdLst>
            <p14:sldId id="449"/>
            <p14:sldId id="365"/>
            <p14:sldId id="366"/>
            <p14:sldId id="414"/>
            <p14:sldId id="416"/>
            <p14:sldId id="427"/>
            <p14:sldId id="443"/>
            <p14:sldId id="269"/>
          </p14:sldIdLst>
        </p14:section>
        <p14:section name="congestion control" id="{270469E3-A012-4FC3-95A1-CC55ED39BF0F}">
          <p14:sldIdLst>
            <p14:sldId id="450"/>
            <p14:sldId id="458"/>
            <p14:sldId id="273"/>
            <p14:sldId id="419"/>
            <p14:sldId id="274"/>
            <p14:sldId id="318"/>
            <p14:sldId id="319"/>
            <p14:sldId id="337"/>
            <p14:sldId id="341"/>
            <p14:sldId id="345"/>
            <p14:sldId id="336"/>
            <p14:sldId id="322"/>
            <p14:sldId id="321"/>
            <p14:sldId id="342"/>
            <p14:sldId id="343"/>
            <p14:sldId id="323"/>
            <p14:sldId id="344"/>
            <p14:sldId id="388"/>
          </p14:sldIdLst>
        </p14:section>
        <p14:section name="internet protocols" id="{9D34A882-45DA-4F4F-8695-6A1480F95C81}">
          <p14:sldIdLst>
            <p14:sldId id="451"/>
            <p14:sldId id="277"/>
            <p14:sldId id="333"/>
          </p14:sldIdLst>
        </p14:section>
        <p14:section name="UDP" id="{647B986C-74C5-4019-8BA3-19615E3AD4A2}">
          <p14:sldIdLst>
            <p14:sldId id="278"/>
            <p14:sldId id="370"/>
          </p14:sldIdLst>
        </p14:section>
        <p14:section name="TCP" id="{C826E77B-B3DB-4E31-BB57-0D7AC2DE0F90}">
          <p14:sldIdLst>
            <p14:sldId id="332"/>
            <p14:sldId id="376"/>
            <p14:sldId id="375"/>
            <p14:sldId id="371"/>
            <p14:sldId id="372"/>
          </p14:sldIdLst>
        </p14:section>
        <p14:section name="TCP connection establishment/release" id="{3B611902-DDB0-9B48-B22C-828F4C37E679}">
          <p14:sldIdLst>
            <p14:sldId id="430"/>
            <p14:sldId id="374"/>
            <p14:sldId id="346"/>
            <p14:sldId id="434"/>
            <p14:sldId id="438"/>
            <p14:sldId id="453"/>
            <p14:sldId id="454"/>
            <p14:sldId id="389"/>
            <p14:sldId id="390"/>
          </p14:sldIdLst>
        </p14:section>
        <p14:section name="TCP error control" id="{4EC036A7-E3A8-E34C-AD09-F9D688A4FDFD}">
          <p14:sldIdLst>
            <p14:sldId id="428"/>
            <p14:sldId id="413"/>
            <p14:sldId id="418"/>
            <p14:sldId id="424"/>
            <p14:sldId id="357"/>
          </p14:sldIdLst>
        </p14:section>
        <p14:section name="TCP flow control" id="{59501D9A-51EA-4047-842D-6D36CF2A9E3F}">
          <p14:sldIdLst>
            <p14:sldId id="429"/>
            <p14:sldId id="383"/>
            <p14:sldId id="359"/>
            <p14:sldId id="439"/>
            <p14:sldId id="360"/>
            <p14:sldId id="387"/>
            <p14:sldId id="441"/>
          </p14:sldIdLst>
        </p14:section>
        <p14:section name="TCP congestion control" id="{8D539C55-16C4-4EB8-B48E-3788689EBA91}">
          <p14:sldIdLst>
            <p14:sldId id="431"/>
            <p14:sldId id="373"/>
            <p14:sldId id="352"/>
            <p14:sldId id="353"/>
            <p14:sldId id="354"/>
            <p14:sldId id="384"/>
            <p14:sldId id="385"/>
            <p14:sldId id="420"/>
            <p14:sldId id="386"/>
            <p14:sldId id="455"/>
            <p14:sldId id="456"/>
            <p14:sldId id="457"/>
          </p14:sldIdLst>
        </p14:section>
        <p14:section name="tcp versions" id="{56B0DC36-06E4-4D39-B26A-0D163E102E26}">
          <p14:sldIdLst>
            <p14:sldId id="432"/>
            <p14:sldId id="378"/>
            <p14:sldId id="379"/>
          </p14:sldIdLst>
        </p14:section>
        <p14:section name="performance challenges" id="{2DBC0389-8A93-4084-866A-97310FE181CE}">
          <p14:sldIdLst/>
        </p14:section>
        <p14:section name="end" id="{71DB95EF-7EA3-42B6-8584-7F38644E016A}">
          <p14:sldIdLst>
            <p14:sldId id="452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83701" autoAdjust="0"/>
  </p:normalViewPr>
  <p:slideViewPr>
    <p:cSldViewPr snapToGrid="0">
      <p:cViewPr varScale="1">
        <p:scale>
          <a:sx n="114" d="100"/>
          <a:sy n="114" d="100"/>
        </p:scale>
        <p:origin x="22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BAB7-3584-4B7F-8725-798B1F331937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1459-CAAC-4A27-B983-569879066D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806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6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474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8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411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249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9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405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3802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2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1568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270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385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5554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0012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69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583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8278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044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884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859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9228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30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4036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63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9204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218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0924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1697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0880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9623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82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74207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026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953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07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0286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08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77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68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BDCEF-05C5-4279-8CE9-B6114D2CD81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1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2D8DD6-7153-4CF4-8D56-EC136A06CFA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72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852D6-17C0-4779-ADAB-73B59F81A6CB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32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4ECDFF-CA32-47DC-A7F5-100B10A91E00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459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98E36F-0081-43EF-ADA1-8E629BBC23AF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9ACFE6-9D2E-416E-97B2-9E29352E44E3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7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66EB35-05F7-4A87-8964-427C37CB3F8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98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95EDA0-8CF6-47F6-8C28-6E4739D1747A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946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B2066-586A-45B0-97CD-3A4E3190A31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96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BF716E-F82F-4694-92F2-064D175225F1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831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9E7-F6B6-40C5-AC1A-522E35085724}" type="datetime1">
              <a:rPr lang="LID4096" smtClean="0"/>
              <a:pPr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2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96035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57238"/>
            <a:ext cx="11960352" cy="453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BFD8-D00C-4252-B25E-A85BD0D8A54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75C1D-90A0-EE77-C9B9-378BD7875CB8}"/>
              </a:ext>
            </a:extLst>
          </p:cNvPr>
          <p:cNvSpPr/>
          <p:nvPr userDrawn="1"/>
        </p:nvSpPr>
        <p:spPr>
          <a:xfrm>
            <a:off x="-282854" y="6296150"/>
            <a:ext cx="12757708" cy="743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215FFE-2851-6951-6328-66ED2C0099BC}"/>
              </a:ext>
            </a:extLst>
          </p:cNvPr>
          <p:cNvSpPr txBox="1">
            <a:spLocks/>
          </p:cNvSpPr>
          <p:nvPr userDrawn="1"/>
        </p:nvSpPr>
        <p:spPr>
          <a:xfrm>
            <a:off x="0" y="6311188"/>
            <a:ext cx="1346826" cy="455448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Copyright Jesse Donkervliet 2024</a:t>
            </a:r>
            <a:endParaRPr lang="en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8.jpe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0.png"/><Relationship Id="rId7" Type="http://schemas.openxmlformats.org/officeDocument/2006/relationships/image" Target="../media/image8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21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1323.tx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4.png"/><Relationship Id="rId9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5.png"/><Relationship Id="rId7" Type="http://schemas.openxmlformats.org/officeDocument/2006/relationships/image" Target="../media/image10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E06-E45B-4491-8400-9F9E7125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11" y="13652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Computer Networks</a:t>
            </a:r>
            <a:br>
              <a:rPr lang="en-US" sz="7200" dirty="0"/>
            </a:br>
            <a:r>
              <a:rPr lang="en-US" sz="7200" dirty="0"/>
              <a:t>X_400487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E709-9033-4B7F-B111-3CC74D56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11" y="2487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Lecture 10</a:t>
            </a:r>
          </a:p>
          <a:p>
            <a:pPr algn="l"/>
            <a:r>
              <a:rPr lang="en-US" sz="4000" dirty="0"/>
              <a:t>Chapter 6: The Transport Layer—Part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C75E-3905-44C1-8112-3F3BCD8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Vrije Universiteit Amsterdam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6E4C-E109-5C4F-B418-86C18CD4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97" y="4504447"/>
            <a:ext cx="1617901" cy="1610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18696-7F8B-6D46-8C92-CFCB5BEA6E9D}"/>
              </a:ext>
            </a:extLst>
          </p:cNvPr>
          <p:cNvSpPr txBox="1"/>
          <p:nvPr/>
        </p:nvSpPr>
        <p:spPr>
          <a:xfrm>
            <a:off x="1916898" y="4875269"/>
            <a:ext cx="712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dirty="0"/>
              <a:t>Lecturer: Jesse Donkervliet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A0E69D-D9AA-ED42-A86B-A5128D8D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257" y="5470631"/>
            <a:ext cx="2420806" cy="7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995D-1557-474F-9097-6992B6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control and crash recovery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42AB-AF1E-41B4-80A9-45A65D07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Protocol when machines fail.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B7BA-5745-4F7D-A021-45DCDC7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A9F0-0D3D-49A9-88D7-4DDC4DA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2984-3A54-47CE-81A1-5F9C672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3DF27-F8C7-4C13-AFE6-373AA666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172A9-A6D6-45DA-85C7-FB4FAB77B5B1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F23C0-D2F3-4B41-81C4-69C473F39001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DA558-0398-4095-AEFE-BCBD7EC259B5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D0B1C-FB41-43CF-B44E-F2BEF0E144D5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F2DAB-1713-48AC-BB5E-FA8ECDF13DEB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/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blipFill>
                <a:blip r:embed="rId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FBCEFB-67D1-49F6-B0A8-5950101AD03B}"/>
              </a:ext>
            </a:extLst>
          </p:cNvPr>
          <p:cNvCxnSpPr>
            <a:cxnSpLocks/>
          </p:cNvCxnSpPr>
          <p:nvPr/>
        </p:nvCxnSpPr>
        <p:spPr>
          <a:xfrm>
            <a:off x="3114130" y="5632347"/>
            <a:ext cx="5904120" cy="320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/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blipFill>
                <a:blip r:embed="rId4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EC9E-F150-41FB-9EA4-D20454819D45}"/>
              </a:ext>
            </a:extLst>
          </p:cNvPr>
          <p:cNvCxnSpPr>
            <a:cxnSpLocks/>
          </p:cNvCxnSpPr>
          <p:nvPr/>
        </p:nvCxnSpPr>
        <p:spPr>
          <a:xfrm flipH="1">
            <a:off x="3097210" y="4898103"/>
            <a:ext cx="5921041" cy="336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268089-B8C2-4FDF-8489-4DAA9517ABCB}"/>
              </a:ext>
            </a:extLst>
          </p:cNvPr>
          <p:cNvSpPr txBox="1"/>
          <p:nvPr/>
        </p:nvSpPr>
        <p:spPr>
          <a:xfrm flipH="1">
            <a:off x="4773816" y="4462525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</a:t>
            </a:r>
            <a:endParaRPr lang="en-GB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A1106-D64C-4BC6-8C6C-66C578B9BEAD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A60A26-DCB6-4158-B62E-4964929E3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A6D36A-465E-4443-838C-A20778BF1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134CF-8171-4461-8CA6-55BE1BD7D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DDBD0D-B4D0-4B18-8CD1-CBBD2521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D7008D-9FD8-44FA-949C-6315307F8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585BD-28C9-4693-AC31-324ED4841777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411ADA-2A64-40B6-982D-41F62170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845E66-3C74-4FC4-90BE-4D143DDBE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5EB7FE-9550-4697-9C8A-54874510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195338-D698-46D8-BF5E-B2F6562C6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F716F6-889F-4DD6-A93E-F923C068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26097341-35F0-4AB3-9C73-708DB77FABB6}"/>
              </a:ext>
            </a:extLst>
          </p:cNvPr>
          <p:cNvSpPr/>
          <p:nvPr/>
        </p:nvSpPr>
        <p:spPr>
          <a:xfrm>
            <a:off x="5054711" y="3822312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8B83FB-C949-4710-A4A2-CD8E03A7910E}"/>
              </a:ext>
            </a:extLst>
          </p:cNvPr>
          <p:cNvSpPr/>
          <p:nvPr/>
        </p:nvSpPr>
        <p:spPr>
          <a:xfrm>
            <a:off x="5394933" y="4539236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BCEB26-D789-4324-A4DE-7E5679A71C9B}"/>
              </a:ext>
            </a:extLst>
          </p:cNvPr>
          <p:cNvSpPr/>
          <p:nvPr/>
        </p:nvSpPr>
        <p:spPr>
          <a:xfrm>
            <a:off x="4773816" y="5316788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F379B9-A3E8-4192-83BC-4FE55190938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55343" y="3386044"/>
            <a:ext cx="3357158" cy="177322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6A95F3-D81B-403A-A120-0AFC948B4587}"/>
              </a:ext>
            </a:extLst>
          </p:cNvPr>
          <p:cNvSpPr/>
          <p:nvPr/>
        </p:nvSpPr>
        <p:spPr>
          <a:xfrm>
            <a:off x="4230633" y="2843879"/>
            <a:ext cx="3649421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400" dirty="0"/>
              <a:t>Data not passed to next layer!</a:t>
            </a:r>
          </a:p>
        </p:txBody>
      </p:sp>
      <p:pic>
        <p:nvPicPr>
          <p:cNvPr id="38" name="Picture 4" descr="Black Hole icon in Color Style">
            <a:extLst>
              <a:ext uri="{FF2B5EF4-FFF2-40B4-BE49-F238E27FC236}">
                <a16:creationId xmlns:a16="http://schemas.microsoft.com/office/drawing/2014/main" id="{6D764C39-60CE-870D-19D5-9301DC9F3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8122515" y="2096350"/>
            <a:ext cx="1732727" cy="17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45" grpId="0" animBg="1"/>
      <p:bldP spid="47" grpId="0" animBg="1"/>
      <p:bldP spid="4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5B3B50-F3C6-4870-A3AB-FB6B1A1BD0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Crash recovery on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5B3B50-F3C6-4870-A3AB-FB6B1A1BD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9412D-4361-43D3-855B-B42640F67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213" y="1665287"/>
                <a:ext cx="1185913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We cannot create fool-proof crash recovery in layer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>
                  <a:buNone/>
                </a:pPr>
                <a:endParaRPr lang="LID4096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9412D-4361-43D3-855B-B42640F67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13" y="1665287"/>
                <a:ext cx="11859139" cy="4351338"/>
              </a:xfrm>
              <a:blipFill>
                <a:blip r:embed="rId4"/>
                <a:stretch>
                  <a:fillRect l="-1606" t="-349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EADC3-F7B2-4FC2-96A6-C2EC3C97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7AAB-1917-4DEA-8DD5-2307735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https://images.gr-assets.com/books/1428732588l/24113.jpg">
            <a:extLst>
              <a:ext uri="{FF2B5EF4-FFF2-40B4-BE49-F238E27FC236}">
                <a16:creationId xmlns:a16="http://schemas.microsoft.com/office/drawing/2014/main" id="{6E5A2F68-6D68-43B9-B522-CDD65C5E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179" y="2827367"/>
            <a:ext cx="2029173" cy="29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2EA483-74DD-40A7-B80D-E3CA1D2DB310}"/>
                  </a:ext>
                </a:extLst>
              </p:cNvPr>
              <p:cNvSpPr/>
              <p:nvPr/>
            </p:nvSpPr>
            <p:spPr>
              <a:xfrm>
                <a:off x="101214" y="2829146"/>
                <a:ext cx="9726596" cy="8790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 lnSpcReduction="10000"/>
              </a:bodyPr>
              <a:lstStyle/>
              <a:p>
                <a:pPr algn="ctr"/>
                <a:r>
                  <a:rPr lang="en-US" sz="2800" dirty="0"/>
                  <a:t>Recovery from a layer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crash can only be done by layer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2EA483-74DD-40A7-B80D-E3CA1D2DB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4" y="2829146"/>
                <a:ext cx="9726596" cy="879032"/>
              </a:xfrm>
              <a:prstGeom prst="rect">
                <a:avLst/>
              </a:prstGeom>
              <a:blipFill>
                <a:blip r:embed="rId6"/>
                <a:stretch>
                  <a:fillRect t="-9859" b="-1690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604C4B-12F4-40BA-8FEC-E4BFF2557A77}"/>
              </a:ext>
            </a:extLst>
          </p:cNvPr>
          <p:cNvSpPr/>
          <p:nvPr/>
        </p:nvSpPr>
        <p:spPr>
          <a:xfrm>
            <a:off x="101213" y="3840957"/>
            <a:ext cx="9726597" cy="7694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What does this mean in practice?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06C745-BC11-4188-ACCA-588FD252909C}"/>
              </a:ext>
            </a:extLst>
          </p:cNvPr>
          <p:cNvSpPr/>
          <p:nvPr/>
        </p:nvSpPr>
        <p:spPr>
          <a:xfrm>
            <a:off x="101214" y="4749898"/>
            <a:ext cx="9726598" cy="9936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When a crash occurs, the transport layer leaves it to the application layer to fix it!</a:t>
            </a:r>
          </a:p>
        </p:txBody>
      </p:sp>
    </p:spTree>
    <p:extLst>
      <p:ext uri="{BB962C8B-B14F-4D97-AF65-F5344CB8AC3E}">
        <p14:creationId xmlns:p14="http://schemas.microsoft.com/office/powerpoint/2010/main" val="30166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Revisiting reliable delivery and flow control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dirty="0">
                <a:solidFill>
                  <a:schemeClr val="bg1">
                    <a:lumMod val="50000"/>
                  </a:schemeClr>
                </a:solidFill>
              </a:rPr>
              <a:t>Reliable delivery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b="1" dirty="0"/>
              <a:t>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488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Brace 115">
            <a:extLst>
              <a:ext uri="{FF2B5EF4-FFF2-40B4-BE49-F238E27FC236}">
                <a16:creationId xmlns:a16="http://schemas.microsoft.com/office/drawing/2014/main" id="{A407ABE0-B93A-4BD1-A4DF-651136E25011}"/>
              </a:ext>
            </a:extLst>
          </p:cNvPr>
          <p:cNvSpPr/>
          <p:nvPr/>
        </p:nvSpPr>
        <p:spPr>
          <a:xfrm rot="16200000">
            <a:off x="8528431" y="214870"/>
            <a:ext cx="275760" cy="140906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E5A2D-1645-471D-A50C-6CD475212B1D}"/>
              </a:ext>
            </a:extLst>
          </p:cNvPr>
          <p:cNvCxnSpPr>
            <a:cxnSpLocks/>
          </p:cNvCxnSpPr>
          <p:nvPr/>
        </p:nvCxnSpPr>
        <p:spPr>
          <a:xfrm flipH="1" flipV="1">
            <a:off x="8221488" y="1560080"/>
            <a:ext cx="8827" cy="1474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E6C6-7955-4D5E-983E-DE209016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Regulating sending rate</a:t>
            </a:r>
            <a:br>
              <a:rPr lang="en-US" dirty="0"/>
            </a:br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4E57-CF96-443B-96AB-FA39125D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25625"/>
            <a:ext cx="4839821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Flow control</a:t>
            </a:r>
            <a:r>
              <a:rPr lang="en-GB" dirty="0"/>
              <a:t> is needed to slow down the sender if </a:t>
            </a:r>
            <a:r>
              <a:rPr lang="en-GB" b="1" i="1" dirty="0"/>
              <a:t>the receiver </a:t>
            </a:r>
            <a:r>
              <a:rPr lang="en-GB" dirty="0"/>
              <a:t>cannot handle the data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396B7-11AD-4648-87F3-F4D3CBDD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F3B1-7575-4F94-BDF6-34D1FB92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13</a:t>
            </a:fld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FB44-0759-46B8-895B-3D39733809D3}"/>
              </a:ext>
            </a:extLst>
          </p:cNvPr>
          <p:cNvSpPr/>
          <p:nvPr/>
        </p:nvSpPr>
        <p:spPr>
          <a:xfrm>
            <a:off x="6198510" y="5167311"/>
            <a:ext cx="1613647" cy="748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081A35-21CB-4AB0-8646-5D3E9B07DB85}"/>
              </a:ext>
            </a:extLst>
          </p:cNvPr>
          <p:cNvCxnSpPr>
            <a:cxnSpLocks/>
          </p:cNvCxnSpPr>
          <p:nvPr/>
        </p:nvCxnSpPr>
        <p:spPr>
          <a:xfrm flipV="1">
            <a:off x="7803615" y="4259012"/>
            <a:ext cx="186592" cy="11140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56EF1-7C0B-4749-A979-ED81616F777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881149" y="4781973"/>
            <a:ext cx="1154928" cy="608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D7858-B548-4B38-8554-1ED355463621}"/>
              </a:ext>
            </a:extLst>
          </p:cNvPr>
          <p:cNvCxnSpPr>
            <a:cxnSpLocks/>
          </p:cNvCxnSpPr>
          <p:nvPr/>
        </p:nvCxnSpPr>
        <p:spPr>
          <a:xfrm flipV="1">
            <a:off x="4534436" y="4314156"/>
            <a:ext cx="1967184" cy="4678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9DD371-F3D8-4C33-8202-260B2C8C0BAB}"/>
              </a:ext>
            </a:extLst>
          </p:cNvPr>
          <p:cNvCxnSpPr>
            <a:cxnSpLocks/>
          </p:cNvCxnSpPr>
          <p:nvPr/>
        </p:nvCxnSpPr>
        <p:spPr>
          <a:xfrm flipV="1">
            <a:off x="6999979" y="2985827"/>
            <a:ext cx="1122686" cy="1229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7803A5-87B8-475E-B761-F3A9B1904AFC}"/>
              </a:ext>
            </a:extLst>
          </p:cNvPr>
          <p:cNvCxnSpPr>
            <a:cxnSpLocks/>
          </p:cNvCxnSpPr>
          <p:nvPr/>
        </p:nvCxnSpPr>
        <p:spPr>
          <a:xfrm flipV="1">
            <a:off x="6999979" y="4184028"/>
            <a:ext cx="990228" cy="1301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0E104-7460-495E-878B-301C3ACA8A57}"/>
              </a:ext>
            </a:extLst>
          </p:cNvPr>
          <p:cNvCxnSpPr>
            <a:cxnSpLocks/>
          </p:cNvCxnSpPr>
          <p:nvPr/>
        </p:nvCxnSpPr>
        <p:spPr>
          <a:xfrm>
            <a:off x="4534436" y="4781972"/>
            <a:ext cx="2770820" cy="591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5812FF-61E7-454D-90AC-EF0E14F76DAB}"/>
              </a:ext>
            </a:extLst>
          </p:cNvPr>
          <p:cNvCxnSpPr>
            <a:cxnSpLocks/>
          </p:cNvCxnSpPr>
          <p:nvPr/>
        </p:nvCxnSpPr>
        <p:spPr>
          <a:xfrm flipV="1">
            <a:off x="8239387" y="3129631"/>
            <a:ext cx="0" cy="8073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CC62D5-C406-42EA-BC62-6BC203D87D7D}"/>
              </a:ext>
            </a:extLst>
          </p:cNvPr>
          <p:cNvSpPr txBox="1"/>
          <p:nvPr/>
        </p:nvSpPr>
        <p:spPr>
          <a:xfrm>
            <a:off x="2042904" y="5188402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49448-51F9-4EAB-B20C-7371BD380305}"/>
              </a:ext>
            </a:extLst>
          </p:cNvPr>
          <p:cNvSpPr txBox="1"/>
          <p:nvPr/>
        </p:nvSpPr>
        <p:spPr>
          <a:xfrm>
            <a:off x="8479330" y="1190747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1E8B62-3EEE-4CA7-A52E-EFB916F9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91" y="5068650"/>
            <a:ext cx="498359" cy="644106"/>
          </a:xfrm>
          <a:prstGeom prst="rect">
            <a:avLst/>
          </a:prstGeom>
        </p:spPr>
      </p:pic>
      <p:pic>
        <p:nvPicPr>
          <p:cNvPr id="30" name="Picture 2" descr="https://www.iconexperience.com/_img/g_collection_png/standard/512x512/smartphone.png">
            <a:extLst>
              <a:ext uri="{FF2B5EF4-FFF2-40B4-BE49-F238E27FC236}">
                <a16:creationId xmlns:a16="http://schemas.microsoft.com/office/drawing/2014/main" id="{FC5C51AF-DF46-495F-9F2A-59DF33152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984" y1="11328" x2="7422" y2="89844"/>
                        <a14:backgroundMark x1="90625" y1="9766" x2="93750" y2="9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45" y="1029216"/>
            <a:ext cx="657284" cy="6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4B60F3E-BAC4-46BC-9E12-85E4364828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5" y="4217442"/>
            <a:ext cx="801464" cy="8050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4F6B6-BABA-48AA-AA12-E50C4C7FB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85" y="4839232"/>
            <a:ext cx="801464" cy="805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99A580-E39C-48BD-9810-252FB1D30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38" y="3731732"/>
            <a:ext cx="801464" cy="805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A123CE-999E-4AAE-93A1-F0B18A393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33" y="3534439"/>
            <a:ext cx="801464" cy="8050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32D76C8-BF57-40CF-8CA1-A38C41672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41" y="2445536"/>
            <a:ext cx="801464" cy="80504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ABC3671-C5F4-48E2-A202-F54BB3393560}"/>
              </a:ext>
            </a:extLst>
          </p:cNvPr>
          <p:cNvGrpSpPr/>
          <p:nvPr/>
        </p:nvGrpSpPr>
        <p:grpSpPr>
          <a:xfrm>
            <a:off x="2968778" y="4616669"/>
            <a:ext cx="745140" cy="529790"/>
            <a:chOff x="2776622" y="4616669"/>
            <a:chExt cx="745140" cy="5297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A1E1EF-5471-4A06-98DA-0DF8B811587C}"/>
                </a:ext>
              </a:extLst>
            </p:cNvPr>
            <p:cNvSpPr/>
            <p:nvPr/>
          </p:nvSpPr>
          <p:spPr>
            <a:xfrm>
              <a:off x="2776622" y="488170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A57C8D-62ED-42D0-924C-F01A94D4D8FF}"/>
                </a:ext>
              </a:extLst>
            </p:cNvPr>
            <p:cNvSpPr/>
            <p:nvPr/>
          </p:nvSpPr>
          <p:spPr>
            <a:xfrm>
              <a:off x="2929023" y="479557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70FF12-8683-4676-8909-C983B31638F1}"/>
                </a:ext>
              </a:extLst>
            </p:cNvPr>
            <p:cNvSpPr/>
            <p:nvPr/>
          </p:nvSpPr>
          <p:spPr>
            <a:xfrm>
              <a:off x="3097985" y="470611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D44AE4-FC96-4FBC-A89F-F88AEA9EBB75}"/>
                </a:ext>
              </a:extLst>
            </p:cNvPr>
            <p:cNvSpPr/>
            <p:nvPr/>
          </p:nvSpPr>
          <p:spPr>
            <a:xfrm>
              <a:off x="3257012" y="461666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00557D-8FA2-441A-A076-4430CDCB6AD9}"/>
              </a:ext>
            </a:extLst>
          </p:cNvPr>
          <p:cNvGrpSpPr/>
          <p:nvPr/>
        </p:nvGrpSpPr>
        <p:grpSpPr>
          <a:xfrm>
            <a:off x="4760595" y="4055292"/>
            <a:ext cx="1391789" cy="559840"/>
            <a:chOff x="4568438" y="4055292"/>
            <a:chExt cx="1391789" cy="5598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FADE85-48C1-4314-94BF-40E2220C9823}"/>
                </a:ext>
              </a:extLst>
            </p:cNvPr>
            <p:cNvSpPr/>
            <p:nvPr/>
          </p:nvSpPr>
          <p:spPr>
            <a:xfrm>
              <a:off x="4568438" y="435038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279B33-43C1-42DC-99B3-C931C57B622D}"/>
                </a:ext>
              </a:extLst>
            </p:cNvPr>
            <p:cNvSpPr/>
            <p:nvPr/>
          </p:nvSpPr>
          <p:spPr>
            <a:xfrm>
              <a:off x="4756278" y="430120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AEB136-917E-44FF-A170-46828F83546F}"/>
                </a:ext>
              </a:extLst>
            </p:cNvPr>
            <p:cNvSpPr/>
            <p:nvPr/>
          </p:nvSpPr>
          <p:spPr>
            <a:xfrm>
              <a:off x="4944118" y="425202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46AE7A-3EEE-484B-A6B0-639D919788AD}"/>
                </a:ext>
              </a:extLst>
            </p:cNvPr>
            <p:cNvSpPr/>
            <p:nvPr/>
          </p:nvSpPr>
          <p:spPr>
            <a:xfrm>
              <a:off x="5131958" y="420283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0CB910-9893-4489-AED7-C4F2666B2AF7}"/>
                </a:ext>
              </a:extLst>
            </p:cNvPr>
            <p:cNvSpPr/>
            <p:nvPr/>
          </p:nvSpPr>
          <p:spPr>
            <a:xfrm>
              <a:off x="5319798" y="415365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910A2F-6407-4FF3-B400-0F9F94C2D74B}"/>
                </a:ext>
              </a:extLst>
            </p:cNvPr>
            <p:cNvSpPr/>
            <p:nvPr/>
          </p:nvSpPr>
          <p:spPr>
            <a:xfrm>
              <a:off x="5507638" y="4104474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D17377-0B52-492E-8279-4B5A3C677BBF}"/>
                </a:ext>
              </a:extLst>
            </p:cNvPr>
            <p:cNvSpPr/>
            <p:nvPr/>
          </p:nvSpPr>
          <p:spPr>
            <a:xfrm>
              <a:off x="5695477" y="405529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B5E0FF-9957-47FA-8E55-F8CE32432399}"/>
              </a:ext>
            </a:extLst>
          </p:cNvPr>
          <p:cNvGrpSpPr/>
          <p:nvPr/>
        </p:nvGrpSpPr>
        <p:grpSpPr>
          <a:xfrm>
            <a:off x="4744880" y="4919374"/>
            <a:ext cx="2323872" cy="735912"/>
            <a:chOff x="4552724" y="4919374"/>
            <a:chExt cx="2323872" cy="7359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4F376DA-E219-41E1-9788-C52B41396E9E}"/>
                </a:ext>
              </a:extLst>
            </p:cNvPr>
            <p:cNvSpPr/>
            <p:nvPr/>
          </p:nvSpPr>
          <p:spPr>
            <a:xfrm>
              <a:off x="4552724" y="4919374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3855AA-762F-43F0-AE0D-5A923213BD2C}"/>
                </a:ext>
              </a:extLst>
            </p:cNvPr>
            <p:cNvSpPr/>
            <p:nvPr/>
          </p:nvSpPr>
          <p:spPr>
            <a:xfrm>
              <a:off x="4781515" y="4971725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F32005E-51C0-4DD9-AB3E-25B46F9EB139}"/>
                </a:ext>
              </a:extLst>
            </p:cNvPr>
            <p:cNvSpPr/>
            <p:nvPr/>
          </p:nvSpPr>
          <p:spPr>
            <a:xfrm>
              <a:off x="5010306" y="502407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5012A4-95BB-415E-A0BC-AD3648552022}"/>
                </a:ext>
              </a:extLst>
            </p:cNvPr>
            <p:cNvSpPr/>
            <p:nvPr/>
          </p:nvSpPr>
          <p:spPr>
            <a:xfrm>
              <a:off x="5239097" y="507642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FE7FD2D-B867-46AB-B3E0-EF1A2C35BE39}"/>
                </a:ext>
              </a:extLst>
            </p:cNvPr>
            <p:cNvSpPr/>
            <p:nvPr/>
          </p:nvSpPr>
          <p:spPr>
            <a:xfrm>
              <a:off x="5467888" y="51287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77D5E6-0A88-4E31-A251-85E806F0CCD6}"/>
                </a:ext>
              </a:extLst>
            </p:cNvPr>
            <p:cNvSpPr/>
            <p:nvPr/>
          </p:nvSpPr>
          <p:spPr>
            <a:xfrm>
              <a:off x="5696679" y="518112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6D85E3-C119-4D48-81AB-933B137BF1F6}"/>
                </a:ext>
              </a:extLst>
            </p:cNvPr>
            <p:cNvSpPr/>
            <p:nvPr/>
          </p:nvSpPr>
          <p:spPr>
            <a:xfrm>
              <a:off x="5925470" y="523348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B2FED5-FE67-4DBC-A1F6-42ADCCB46347}"/>
                </a:ext>
              </a:extLst>
            </p:cNvPr>
            <p:cNvSpPr/>
            <p:nvPr/>
          </p:nvSpPr>
          <p:spPr>
            <a:xfrm>
              <a:off x="6154261" y="5285831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63CCC7-C1A7-4DAF-839F-744E4802865D}"/>
                </a:ext>
              </a:extLst>
            </p:cNvPr>
            <p:cNvSpPr/>
            <p:nvPr/>
          </p:nvSpPr>
          <p:spPr>
            <a:xfrm>
              <a:off x="6383052" y="533818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B65003-FB9B-41DE-A0BC-348D9BEF2EC5}"/>
                </a:ext>
              </a:extLst>
            </p:cNvPr>
            <p:cNvSpPr/>
            <p:nvPr/>
          </p:nvSpPr>
          <p:spPr>
            <a:xfrm>
              <a:off x="6611846" y="539053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138BFD-9BDE-4C9E-8899-3CFF16144161}"/>
              </a:ext>
            </a:extLst>
          </p:cNvPr>
          <p:cNvGrpSpPr/>
          <p:nvPr/>
        </p:nvGrpSpPr>
        <p:grpSpPr>
          <a:xfrm>
            <a:off x="7074570" y="3839724"/>
            <a:ext cx="640429" cy="363114"/>
            <a:chOff x="6882413" y="3839724"/>
            <a:chExt cx="640429" cy="3631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C39D56-199F-4290-8F67-A9AE9B5E9EA3}"/>
                </a:ext>
              </a:extLst>
            </p:cNvPr>
            <p:cNvSpPr/>
            <p:nvPr/>
          </p:nvSpPr>
          <p:spPr>
            <a:xfrm>
              <a:off x="6882413" y="393808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7731F2F-FFDF-47A0-8703-CEE01EEA4E30}"/>
                </a:ext>
              </a:extLst>
            </p:cNvPr>
            <p:cNvSpPr/>
            <p:nvPr/>
          </p:nvSpPr>
          <p:spPr>
            <a:xfrm>
              <a:off x="7070253" y="388890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390D65-FB73-413B-A00B-2AD679566174}"/>
                </a:ext>
              </a:extLst>
            </p:cNvPr>
            <p:cNvSpPr/>
            <p:nvPr/>
          </p:nvSpPr>
          <p:spPr>
            <a:xfrm>
              <a:off x="7258092" y="3839724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6E45EE-C1D8-4873-9441-ACDFBD81DAB1}"/>
              </a:ext>
            </a:extLst>
          </p:cNvPr>
          <p:cNvGrpSpPr/>
          <p:nvPr/>
        </p:nvGrpSpPr>
        <p:grpSpPr>
          <a:xfrm>
            <a:off x="7009399" y="3041386"/>
            <a:ext cx="738752" cy="787863"/>
            <a:chOff x="6817243" y="3041385"/>
            <a:chExt cx="738752" cy="78786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DE1EDC-4C06-435F-AC5D-C3D583957256}"/>
                </a:ext>
              </a:extLst>
            </p:cNvPr>
            <p:cNvSpPr/>
            <p:nvPr/>
          </p:nvSpPr>
          <p:spPr>
            <a:xfrm>
              <a:off x="6817243" y="356449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1F1211-55F4-474A-81C7-FCE2301C69EA}"/>
                </a:ext>
              </a:extLst>
            </p:cNvPr>
            <p:cNvSpPr/>
            <p:nvPr/>
          </p:nvSpPr>
          <p:spPr>
            <a:xfrm>
              <a:off x="6930329" y="343371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1ABA06-4151-4954-A36E-40E9150E42E3}"/>
                </a:ext>
              </a:extLst>
            </p:cNvPr>
            <p:cNvSpPr/>
            <p:nvPr/>
          </p:nvSpPr>
          <p:spPr>
            <a:xfrm>
              <a:off x="7049577" y="3302941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ACDC7C-4A91-4B6B-87B3-42E4C7E83971}"/>
                </a:ext>
              </a:extLst>
            </p:cNvPr>
            <p:cNvSpPr/>
            <p:nvPr/>
          </p:nvSpPr>
          <p:spPr>
            <a:xfrm>
              <a:off x="7171997" y="3172163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283C463-2718-4A76-B2A1-6AB4FE2055AB}"/>
                </a:ext>
              </a:extLst>
            </p:cNvPr>
            <p:cNvSpPr/>
            <p:nvPr/>
          </p:nvSpPr>
          <p:spPr>
            <a:xfrm>
              <a:off x="7291245" y="3041385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3A92350-BCFC-4818-BC3B-C268552F8A7B}"/>
              </a:ext>
            </a:extLst>
          </p:cNvPr>
          <p:cNvGrpSpPr/>
          <p:nvPr/>
        </p:nvGrpSpPr>
        <p:grpSpPr>
          <a:xfrm>
            <a:off x="7925960" y="4338589"/>
            <a:ext cx="408024" cy="925755"/>
            <a:chOff x="7733804" y="4338588"/>
            <a:chExt cx="408024" cy="92575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585851-9651-4C30-8DE9-044A598A005A}"/>
                </a:ext>
              </a:extLst>
            </p:cNvPr>
            <p:cNvSpPr/>
            <p:nvPr/>
          </p:nvSpPr>
          <p:spPr>
            <a:xfrm>
              <a:off x="7733804" y="4999593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8B1608-5C8F-4970-9EB4-7E093C0CA916}"/>
                </a:ext>
              </a:extLst>
            </p:cNvPr>
            <p:cNvSpPr/>
            <p:nvPr/>
          </p:nvSpPr>
          <p:spPr>
            <a:xfrm>
              <a:off x="7769623" y="4834341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668A5CE-38EA-43F3-9643-53F13CC5DC1B}"/>
                </a:ext>
              </a:extLst>
            </p:cNvPr>
            <p:cNvSpPr/>
            <p:nvPr/>
          </p:nvSpPr>
          <p:spPr>
            <a:xfrm>
              <a:off x="7805441" y="466909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AFBB479-D2B9-4234-A174-97FE400FA49B}"/>
                </a:ext>
              </a:extLst>
            </p:cNvPr>
            <p:cNvSpPr/>
            <p:nvPr/>
          </p:nvSpPr>
          <p:spPr>
            <a:xfrm>
              <a:off x="7841259" y="450383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D730A68-3BFD-4825-8973-B0B9FF1C1C5E}"/>
                </a:ext>
              </a:extLst>
            </p:cNvPr>
            <p:cNvSpPr/>
            <p:nvPr/>
          </p:nvSpPr>
          <p:spPr>
            <a:xfrm>
              <a:off x="7877078" y="433858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609A14-8D2A-4096-A96F-9E3A96265DED}"/>
              </a:ext>
            </a:extLst>
          </p:cNvPr>
          <p:cNvGrpSpPr/>
          <p:nvPr/>
        </p:nvGrpSpPr>
        <p:grpSpPr>
          <a:xfrm>
            <a:off x="8313829" y="3271717"/>
            <a:ext cx="264750" cy="647493"/>
            <a:chOff x="8121673" y="3271716"/>
            <a:chExt cx="264750" cy="64749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D930F5-B79B-45BA-8CF3-95586A22824C}"/>
                </a:ext>
              </a:extLst>
            </p:cNvPr>
            <p:cNvSpPr/>
            <p:nvPr/>
          </p:nvSpPr>
          <p:spPr>
            <a:xfrm>
              <a:off x="8121673" y="365445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B8B66D-4439-49FC-92C2-616DDC1A6C1F}"/>
                </a:ext>
              </a:extLst>
            </p:cNvPr>
            <p:cNvSpPr/>
            <p:nvPr/>
          </p:nvSpPr>
          <p:spPr>
            <a:xfrm>
              <a:off x="8121673" y="35268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7AB92E0-2182-4D1F-9DF6-8A3CDF7ED206}"/>
                </a:ext>
              </a:extLst>
            </p:cNvPr>
            <p:cNvSpPr/>
            <p:nvPr/>
          </p:nvSpPr>
          <p:spPr>
            <a:xfrm>
              <a:off x="8121673" y="339929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1FE3119-5F7A-4906-A698-1682AEB91A0C}"/>
                </a:ext>
              </a:extLst>
            </p:cNvPr>
            <p:cNvSpPr/>
            <p:nvPr/>
          </p:nvSpPr>
          <p:spPr>
            <a:xfrm>
              <a:off x="8121673" y="327171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B48D8E7-A4E3-4D2C-AFBF-BED560C13091}"/>
              </a:ext>
            </a:extLst>
          </p:cNvPr>
          <p:cNvGrpSpPr/>
          <p:nvPr/>
        </p:nvGrpSpPr>
        <p:grpSpPr>
          <a:xfrm>
            <a:off x="8089112" y="1844058"/>
            <a:ext cx="264750" cy="647493"/>
            <a:chOff x="8121673" y="3271716"/>
            <a:chExt cx="264750" cy="64749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057E2AD-74B2-4C76-8016-79EE3EAF03E5}"/>
                </a:ext>
              </a:extLst>
            </p:cNvPr>
            <p:cNvSpPr/>
            <p:nvPr/>
          </p:nvSpPr>
          <p:spPr>
            <a:xfrm>
              <a:off x="8121673" y="365445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815C805-7C7C-4AFC-90C8-8650B844D4B3}"/>
                </a:ext>
              </a:extLst>
            </p:cNvPr>
            <p:cNvSpPr/>
            <p:nvPr/>
          </p:nvSpPr>
          <p:spPr>
            <a:xfrm>
              <a:off x="8121673" y="35268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9329F0-DEC4-4EE0-835C-F8BF80986982}"/>
                </a:ext>
              </a:extLst>
            </p:cNvPr>
            <p:cNvSpPr/>
            <p:nvPr/>
          </p:nvSpPr>
          <p:spPr>
            <a:xfrm>
              <a:off x="8121673" y="339929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810014-E584-475A-9442-3077A094823E}"/>
                </a:ext>
              </a:extLst>
            </p:cNvPr>
            <p:cNvSpPr/>
            <p:nvPr/>
          </p:nvSpPr>
          <p:spPr>
            <a:xfrm>
              <a:off x="8121673" y="327171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0E3457C-690D-4753-800D-7ACC2B398C8D}"/>
              </a:ext>
            </a:extLst>
          </p:cNvPr>
          <p:cNvSpPr/>
          <p:nvPr/>
        </p:nvSpPr>
        <p:spPr>
          <a:xfrm>
            <a:off x="7898492" y="156071"/>
            <a:ext cx="2399780" cy="654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Phone cannot handle high data rate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B36E9D-A2AC-446C-9F01-50B41FE97839}"/>
              </a:ext>
            </a:extLst>
          </p:cNvPr>
          <p:cNvGrpSpPr/>
          <p:nvPr/>
        </p:nvGrpSpPr>
        <p:grpSpPr>
          <a:xfrm>
            <a:off x="8783075" y="965126"/>
            <a:ext cx="463381" cy="820575"/>
            <a:chOff x="7259074" y="965125"/>
            <a:chExt cx="463381" cy="82057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A602295-58FF-46C2-96F8-75A95A8E29C9}"/>
                </a:ext>
              </a:extLst>
            </p:cNvPr>
            <p:cNvGrpSpPr/>
            <p:nvPr/>
          </p:nvGrpSpPr>
          <p:grpSpPr>
            <a:xfrm>
              <a:off x="7259074" y="965125"/>
              <a:ext cx="448236" cy="820575"/>
              <a:chOff x="8547196" y="2408525"/>
              <a:chExt cx="448236" cy="82057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549E4EA-7DA3-49D9-ADD4-7B22289F5382}"/>
                  </a:ext>
                </a:extLst>
              </p:cNvPr>
              <p:cNvSpPr/>
              <p:nvPr/>
            </p:nvSpPr>
            <p:spPr>
              <a:xfrm>
                <a:off x="8634551" y="2522467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E81696F-B8AF-423F-BBFB-45197DA5A458}"/>
                  </a:ext>
                </a:extLst>
              </p:cNvPr>
              <p:cNvSpPr/>
              <p:nvPr/>
            </p:nvSpPr>
            <p:spPr>
              <a:xfrm>
                <a:off x="8633148" y="2408525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A833351-812F-4FAC-8F59-B3EF1CF71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7196" y="2780864"/>
                <a:ext cx="448236" cy="448236"/>
              </a:xfrm>
              <a:prstGeom prst="rect">
                <a:avLst/>
              </a:prstGeom>
            </p:spPr>
          </p:pic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DFC926-D153-4B36-B4BF-911185AED911}"/>
                </a:ext>
              </a:extLst>
            </p:cNvPr>
            <p:cNvSpPr/>
            <p:nvPr/>
          </p:nvSpPr>
          <p:spPr>
            <a:xfrm>
              <a:off x="7457705" y="102188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7061179-1DEC-4592-81B6-1B1F1A4C0DD1}"/>
              </a:ext>
            </a:extLst>
          </p:cNvPr>
          <p:cNvSpPr/>
          <p:nvPr/>
        </p:nvSpPr>
        <p:spPr>
          <a:xfrm>
            <a:off x="8779823" y="1821372"/>
            <a:ext cx="1748571" cy="849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Small capacity receiver!</a:t>
            </a:r>
          </a:p>
        </p:txBody>
      </p:sp>
    </p:spTree>
    <p:extLst>
      <p:ext uri="{BB962C8B-B14F-4D97-AF65-F5344CB8AC3E}">
        <p14:creationId xmlns:p14="http://schemas.microsoft.com/office/powerpoint/2010/main" val="26491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08" grpId="0" animBg="1"/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9BE5A2D-1645-471D-A50C-6CD475212B1D}"/>
              </a:ext>
            </a:extLst>
          </p:cNvPr>
          <p:cNvCxnSpPr>
            <a:cxnSpLocks/>
          </p:cNvCxnSpPr>
          <p:nvPr/>
        </p:nvCxnSpPr>
        <p:spPr>
          <a:xfrm flipH="1" flipV="1">
            <a:off x="8221488" y="1560080"/>
            <a:ext cx="8827" cy="1474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E6C6-7955-4D5E-983E-DE209016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Regulating sending rate</a:t>
            </a:r>
            <a:br>
              <a:rPr lang="en-US" dirty="0"/>
            </a:br>
            <a:r>
              <a:rPr lang="en-US" dirty="0"/>
              <a:t>Congestion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4E57-CF96-443B-96AB-FA39125D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27" y="1693447"/>
            <a:ext cx="4839821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Congestion control</a:t>
            </a:r>
            <a:r>
              <a:rPr lang="en-GB" dirty="0"/>
              <a:t> is needed to slow down the sender if </a:t>
            </a:r>
            <a:r>
              <a:rPr lang="en-GB" b="1" i="1" dirty="0"/>
              <a:t>the network </a:t>
            </a:r>
            <a:r>
              <a:rPr lang="en-GB" dirty="0"/>
              <a:t>cannot handle the data rate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396B7-11AD-4648-87F3-F4D3CBDD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F3B1-7575-4F94-BDF6-34D1FB92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14</a:t>
            </a:fld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9FB44-0759-46B8-895B-3D39733809D3}"/>
              </a:ext>
            </a:extLst>
          </p:cNvPr>
          <p:cNvSpPr/>
          <p:nvPr/>
        </p:nvSpPr>
        <p:spPr>
          <a:xfrm>
            <a:off x="6198510" y="5167311"/>
            <a:ext cx="1613647" cy="748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081A35-21CB-4AB0-8646-5D3E9B07DB85}"/>
              </a:ext>
            </a:extLst>
          </p:cNvPr>
          <p:cNvCxnSpPr>
            <a:cxnSpLocks/>
          </p:cNvCxnSpPr>
          <p:nvPr/>
        </p:nvCxnSpPr>
        <p:spPr>
          <a:xfrm flipV="1">
            <a:off x="7803615" y="4259012"/>
            <a:ext cx="186592" cy="1114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856EF1-7C0B-4749-A979-ED81616F777E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881149" y="4781973"/>
            <a:ext cx="1154928" cy="608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D7858-B548-4B38-8554-1ED355463621}"/>
              </a:ext>
            </a:extLst>
          </p:cNvPr>
          <p:cNvCxnSpPr>
            <a:cxnSpLocks/>
          </p:cNvCxnSpPr>
          <p:nvPr/>
        </p:nvCxnSpPr>
        <p:spPr>
          <a:xfrm flipV="1">
            <a:off x="4534436" y="4314156"/>
            <a:ext cx="1967184" cy="467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9DD371-F3D8-4C33-8202-260B2C8C0BAB}"/>
              </a:ext>
            </a:extLst>
          </p:cNvPr>
          <p:cNvCxnSpPr>
            <a:cxnSpLocks/>
          </p:cNvCxnSpPr>
          <p:nvPr/>
        </p:nvCxnSpPr>
        <p:spPr>
          <a:xfrm flipV="1">
            <a:off x="6999979" y="2985827"/>
            <a:ext cx="1122686" cy="12293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7803A5-87B8-475E-B761-F3A9B1904AFC}"/>
              </a:ext>
            </a:extLst>
          </p:cNvPr>
          <p:cNvCxnSpPr>
            <a:cxnSpLocks/>
          </p:cNvCxnSpPr>
          <p:nvPr/>
        </p:nvCxnSpPr>
        <p:spPr>
          <a:xfrm flipV="1">
            <a:off x="6999979" y="4184028"/>
            <a:ext cx="990228" cy="1301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0E104-7460-495E-878B-301C3ACA8A57}"/>
              </a:ext>
            </a:extLst>
          </p:cNvPr>
          <p:cNvCxnSpPr>
            <a:cxnSpLocks/>
          </p:cNvCxnSpPr>
          <p:nvPr/>
        </p:nvCxnSpPr>
        <p:spPr>
          <a:xfrm>
            <a:off x="4534436" y="4781972"/>
            <a:ext cx="2770820" cy="5910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5812FF-61E7-454D-90AC-EF0E14F76DAB}"/>
              </a:ext>
            </a:extLst>
          </p:cNvPr>
          <p:cNvCxnSpPr>
            <a:cxnSpLocks/>
          </p:cNvCxnSpPr>
          <p:nvPr/>
        </p:nvCxnSpPr>
        <p:spPr>
          <a:xfrm flipV="1">
            <a:off x="8239387" y="3129631"/>
            <a:ext cx="0" cy="8073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CC62D5-C406-42EA-BC62-6BC203D87D7D}"/>
              </a:ext>
            </a:extLst>
          </p:cNvPr>
          <p:cNvSpPr txBox="1"/>
          <p:nvPr/>
        </p:nvSpPr>
        <p:spPr>
          <a:xfrm>
            <a:off x="2042904" y="5188402"/>
            <a:ext cx="31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49448-51F9-4EAB-B20C-7371BD380305}"/>
              </a:ext>
            </a:extLst>
          </p:cNvPr>
          <p:cNvSpPr txBox="1"/>
          <p:nvPr/>
        </p:nvSpPr>
        <p:spPr>
          <a:xfrm>
            <a:off x="8479330" y="1190747"/>
            <a:ext cx="25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1E8B62-3EEE-4CA7-A52E-EFB916F99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91" y="5068650"/>
            <a:ext cx="498359" cy="6441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4B60F3E-BAC4-46BC-9E12-85E43648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25" y="4217442"/>
            <a:ext cx="801464" cy="8050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4F6B6-BABA-48AA-AA12-E50C4C7F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85" y="4839232"/>
            <a:ext cx="801464" cy="8050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A99A580-E39C-48BD-9810-252FB1D30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538" y="3731732"/>
            <a:ext cx="801464" cy="805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A123CE-999E-4AAE-93A1-F0B18A393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933" y="3534439"/>
            <a:ext cx="801464" cy="8050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32D76C8-BF57-40CF-8CA1-A38C4167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41" y="2445536"/>
            <a:ext cx="801464" cy="80504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ABC3671-C5F4-48E2-A202-F54BB3393560}"/>
              </a:ext>
            </a:extLst>
          </p:cNvPr>
          <p:cNvGrpSpPr/>
          <p:nvPr/>
        </p:nvGrpSpPr>
        <p:grpSpPr>
          <a:xfrm>
            <a:off x="2968778" y="4616669"/>
            <a:ext cx="745140" cy="529790"/>
            <a:chOff x="2776622" y="4616669"/>
            <a:chExt cx="745140" cy="5297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A1E1EF-5471-4A06-98DA-0DF8B811587C}"/>
                </a:ext>
              </a:extLst>
            </p:cNvPr>
            <p:cNvSpPr/>
            <p:nvPr/>
          </p:nvSpPr>
          <p:spPr>
            <a:xfrm>
              <a:off x="2776622" y="488170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0A57C8D-62ED-42D0-924C-F01A94D4D8FF}"/>
                </a:ext>
              </a:extLst>
            </p:cNvPr>
            <p:cNvSpPr/>
            <p:nvPr/>
          </p:nvSpPr>
          <p:spPr>
            <a:xfrm>
              <a:off x="2929023" y="479557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70FF12-8683-4676-8909-C983B31638F1}"/>
                </a:ext>
              </a:extLst>
            </p:cNvPr>
            <p:cNvSpPr/>
            <p:nvPr/>
          </p:nvSpPr>
          <p:spPr>
            <a:xfrm>
              <a:off x="3097985" y="470611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D44AE4-FC96-4FBC-A89F-F88AEA9EBB75}"/>
                </a:ext>
              </a:extLst>
            </p:cNvPr>
            <p:cNvSpPr/>
            <p:nvPr/>
          </p:nvSpPr>
          <p:spPr>
            <a:xfrm>
              <a:off x="3257012" y="461666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E00557D-8FA2-441A-A076-4430CDCB6AD9}"/>
              </a:ext>
            </a:extLst>
          </p:cNvPr>
          <p:cNvGrpSpPr/>
          <p:nvPr/>
        </p:nvGrpSpPr>
        <p:grpSpPr>
          <a:xfrm>
            <a:off x="4760595" y="4055292"/>
            <a:ext cx="1391789" cy="559840"/>
            <a:chOff x="4568438" y="4055292"/>
            <a:chExt cx="1391789" cy="55984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FADE85-48C1-4314-94BF-40E2220C9823}"/>
                </a:ext>
              </a:extLst>
            </p:cNvPr>
            <p:cNvSpPr/>
            <p:nvPr/>
          </p:nvSpPr>
          <p:spPr>
            <a:xfrm>
              <a:off x="4568438" y="435038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8AEB136-917E-44FF-A170-46828F83546F}"/>
                </a:ext>
              </a:extLst>
            </p:cNvPr>
            <p:cNvSpPr/>
            <p:nvPr/>
          </p:nvSpPr>
          <p:spPr>
            <a:xfrm>
              <a:off x="4944118" y="425202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0CB910-9893-4489-AED7-C4F2666B2AF7}"/>
                </a:ext>
              </a:extLst>
            </p:cNvPr>
            <p:cNvSpPr/>
            <p:nvPr/>
          </p:nvSpPr>
          <p:spPr>
            <a:xfrm>
              <a:off x="5319798" y="415365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D17377-0B52-492E-8279-4B5A3C677BBF}"/>
                </a:ext>
              </a:extLst>
            </p:cNvPr>
            <p:cNvSpPr/>
            <p:nvPr/>
          </p:nvSpPr>
          <p:spPr>
            <a:xfrm>
              <a:off x="5695477" y="405529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B5E0FF-9957-47FA-8E55-F8CE32432399}"/>
              </a:ext>
            </a:extLst>
          </p:cNvPr>
          <p:cNvGrpSpPr/>
          <p:nvPr/>
        </p:nvGrpSpPr>
        <p:grpSpPr>
          <a:xfrm>
            <a:off x="4744880" y="4919374"/>
            <a:ext cx="2323872" cy="735912"/>
            <a:chOff x="4552724" y="4919374"/>
            <a:chExt cx="2323872" cy="73591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4F376DA-E219-41E1-9788-C52B41396E9E}"/>
                </a:ext>
              </a:extLst>
            </p:cNvPr>
            <p:cNvSpPr/>
            <p:nvPr/>
          </p:nvSpPr>
          <p:spPr>
            <a:xfrm>
              <a:off x="4552724" y="4919374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13855AA-762F-43F0-AE0D-5A923213BD2C}"/>
                </a:ext>
              </a:extLst>
            </p:cNvPr>
            <p:cNvSpPr/>
            <p:nvPr/>
          </p:nvSpPr>
          <p:spPr>
            <a:xfrm>
              <a:off x="4781515" y="4971725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F32005E-51C0-4DD9-AB3E-25B46F9EB139}"/>
                </a:ext>
              </a:extLst>
            </p:cNvPr>
            <p:cNvSpPr/>
            <p:nvPr/>
          </p:nvSpPr>
          <p:spPr>
            <a:xfrm>
              <a:off x="5010306" y="502407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5012A4-95BB-415E-A0BC-AD3648552022}"/>
                </a:ext>
              </a:extLst>
            </p:cNvPr>
            <p:cNvSpPr/>
            <p:nvPr/>
          </p:nvSpPr>
          <p:spPr>
            <a:xfrm>
              <a:off x="5239097" y="507642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FE7FD2D-B867-46AB-B3E0-EF1A2C35BE39}"/>
                </a:ext>
              </a:extLst>
            </p:cNvPr>
            <p:cNvSpPr/>
            <p:nvPr/>
          </p:nvSpPr>
          <p:spPr>
            <a:xfrm>
              <a:off x="5467888" y="51287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77D5E6-0A88-4E31-A251-85E806F0CCD6}"/>
                </a:ext>
              </a:extLst>
            </p:cNvPr>
            <p:cNvSpPr/>
            <p:nvPr/>
          </p:nvSpPr>
          <p:spPr>
            <a:xfrm>
              <a:off x="5696679" y="5181129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6D85E3-C119-4D48-81AB-933B137BF1F6}"/>
                </a:ext>
              </a:extLst>
            </p:cNvPr>
            <p:cNvSpPr/>
            <p:nvPr/>
          </p:nvSpPr>
          <p:spPr>
            <a:xfrm>
              <a:off x="5925470" y="523348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B2FED5-FE67-4DBC-A1F6-42ADCCB46347}"/>
                </a:ext>
              </a:extLst>
            </p:cNvPr>
            <p:cNvSpPr/>
            <p:nvPr/>
          </p:nvSpPr>
          <p:spPr>
            <a:xfrm>
              <a:off x="6154261" y="5285831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63CCC7-C1A7-4DAF-839F-744E4802865D}"/>
                </a:ext>
              </a:extLst>
            </p:cNvPr>
            <p:cNvSpPr/>
            <p:nvPr/>
          </p:nvSpPr>
          <p:spPr>
            <a:xfrm>
              <a:off x="6383052" y="5338182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B65003-FB9B-41DE-A0BC-348D9BEF2EC5}"/>
                </a:ext>
              </a:extLst>
            </p:cNvPr>
            <p:cNvSpPr/>
            <p:nvPr/>
          </p:nvSpPr>
          <p:spPr>
            <a:xfrm>
              <a:off x="6611846" y="539053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138BFD-9BDE-4C9E-8899-3CFF16144161}"/>
              </a:ext>
            </a:extLst>
          </p:cNvPr>
          <p:cNvGrpSpPr/>
          <p:nvPr/>
        </p:nvGrpSpPr>
        <p:grpSpPr>
          <a:xfrm>
            <a:off x="7074570" y="3839724"/>
            <a:ext cx="640429" cy="363114"/>
            <a:chOff x="6882413" y="3839724"/>
            <a:chExt cx="640429" cy="36311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C39D56-199F-4290-8F67-A9AE9B5E9EA3}"/>
                </a:ext>
              </a:extLst>
            </p:cNvPr>
            <p:cNvSpPr/>
            <p:nvPr/>
          </p:nvSpPr>
          <p:spPr>
            <a:xfrm>
              <a:off x="6882413" y="393808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390D65-FB73-413B-A00B-2AD679566174}"/>
                </a:ext>
              </a:extLst>
            </p:cNvPr>
            <p:cNvSpPr/>
            <p:nvPr/>
          </p:nvSpPr>
          <p:spPr>
            <a:xfrm>
              <a:off x="7258092" y="3839724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6E45EE-C1D8-4873-9441-ACDFBD81DAB1}"/>
              </a:ext>
            </a:extLst>
          </p:cNvPr>
          <p:cNvGrpSpPr/>
          <p:nvPr/>
        </p:nvGrpSpPr>
        <p:grpSpPr>
          <a:xfrm>
            <a:off x="7009399" y="3041386"/>
            <a:ext cx="738752" cy="787863"/>
            <a:chOff x="6817243" y="3041385"/>
            <a:chExt cx="738752" cy="78786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EDE1EDC-4C06-435F-AC5D-C3D583957256}"/>
                </a:ext>
              </a:extLst>
            </p:cNvPr>
            <p:cNvSpPr/>
            <p:nvPr/>
          </p:nvSpPr>
          <p:spPr>
            <a:xfrm>
              <a:off x="6817243" y="356449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1ABA06-4151-4954-A36E-40E9150E42E3}"/>
                </a:ext>
              </a:extLst>
            </p:cNvPr>
            <p:cNvSpPr/>
            <p:nvPr/>
          </p:nvSpPr>
          <p:spPr>
            <a:xfrm>
              <a:off x="7049577" y="3302941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283C463-2718-4A76-B2A1-6AB4FE2055AB}"/>
                </a:ext>
              </a:extLst>
            </p:cNvPr>
            <p:cNvSpPr/>
            <p:nvPr/>
          </p:nvSpPr>
          <p:spPr>
            <a:xfrm>
              <a:off x="7291245" y="3041385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3A92350-BCFC-4818-BC3B-C268552F8A7B}"/>
              </a:ext>
            </a:extLst>
          </p:cNvPr>
          <p:cNvGrpSpPr/>
          <p:nvPr/>
        </p:nvGrpSpPr>
        <p:grpSpPr>
          <a:xfrm>
            <a:off x="7925960" y="4338589"/>
            <a:ext cx="408024" cy="925755"/>
            <a:chOff x="7733804" y="4338588"/>
            <a:chExt cx="408024" cy="92575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585851-9651-4C30-8DE9-044A598A005A}"/>
                </a:ext>
              </a:extLst>
            </p:cNvPr>
            <p:cNvSpPr/>
            <p:nvPr/>
          </p:nvSpPr>
          <p:spPr>
            <a:xfrm>
              <a:off x="7733804" y="4999593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668A5CE-38EA-43F3-9643-53F13CC5DC1B}"/>
                </a:ext>
              </a:extLst>
            </p:cNvPr>
            <p:cNvSpPr/>
            <p:nvPr/>
          </p:nvSpPr>
          <p:spPr>
            <a:xfrm>
              <a:off x="7805441" y="4669090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D730A68-3BFD-4825-8973-B0B9FF1C1C5E}"/>
                </a:ext>
              </a:extLst>
            </p:cNvPr>
            <p:cNvSpPr/>
            <p:nvPr/>
          </p:nvSpPr>
          <p:spPr>
            <a:xfrm>
              <a:off x="7877078" y="433858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609A14-8D2A-4096-A96F-9E3A96265DED}"/>
              </a:ext>
            </a:extLst>
          </p:cNvPr>
          <p:cNvGrpSpPr/>
          <p:nvPr/>
        </p:nvGrpSpPr>
        <p:grpSpPr>
          <a:xfrm>
            <a:off x="8313829" y="3271716"/>
            <a:ext cx="264750" cy="519912"/>
            <a:chOff x="8121673" y="3271716"/>
            <a:chExt cx="264750" cy="51991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B8B66D-4439-49FC-92C2-616DDC1A6C1F}"/>
                </a:ext>
              </a:extLst>
            </p:cNvPr>
            <p:cNvSpPr/>
            <p:nvPr/>
          </p:nvSpPr>
          <p:spPr>
            <a:xfrm>
              <a:off x="8121673" y="35268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1FE3119-5F7A-4906-A698-1682AEB91A0C}"/>
                </a:ext>
              </a:extLst>
            </p:cNvPr>
            <p:cNvSpPr/>
            <p:nvPr/>
          </p:nvSpPr>
          <p:spPr>
            <a:xfrm>
              <a:off x="8121673" y="327171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B48D8E7-A4E3-4D2C-AFBF-BED560C13091}"/>
              </a:ext>
            </a:extLst>
          </p:cNvPr>
          <p:cNvGrpSpPr/>
          <p:nvPr/>
        </p:nvGrpSpPr>
        <p:grpSpPr>
          <a:xfrm>
            <a:off x="8089112" y="1844057"/>
            <a:ext cx="264750" cy="519912"/>
            <a:chOff x="8121673" y="3271716"/>
            <a:chExt cx="264750" cy="5199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815C805-7C7C-4AFC-90C8-8650B844D4B3}"/>
                </a:ext>
              </a:extLst>
            </p:cNvPr>
            <p:cNvSpPr/>
            <p:nvPr/>
          </p:nvSpPr>
          <p:spPr>
            <a:xfrm>
              <a:off x="8121673" y="3526878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810014-E584-475A-9442-3077A094823E}"/>
                </a:ext>
              </a:extLst>
            </p:cNvPr>
            <p:cNvSpPr/>
            <p:nvPr/>
          </p:nvSpPr>
          <p:spPr>
            <a:xfrm>
              <a:off x="8121673" y="3271716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96A31AAD-2192-4D9C-A4A1-E789F6E0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445" y="964696"/>
            <a:ext cx="498359" cy="64410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3D716-9C32-48AD-ADAC-5328BAD69F24}"/>
              </a:ext>
            </a:extLst>
          </p:cNvPr>
          <p:cNvGrpSpPr/>
          <p:nvPr/>
        </p:nvGrpSpPr>
        <p:grpSpPr>
          <a:xfrm>
            <a:off x="3827733" y="3049074"/>
            <a:ext cx="3920418" cy="1620016"/>
            <a:chOff x="2303733" y="3049074"/>
            <a:chExt cx="3920418" cy="162001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D8921-4C9A-4387-B9D6-7F97016E1CD5}"/>
                </a:ext>
              </a:extLst>
            </p:cNvPr>
            <p:cNvCxnSpPr>
              <a:stCxn id="108" idx="2"/>
            </p:cNvCxnSpPr>
            <p:nvPr/>
          </p:nvCxnSpPr>
          <p:spPr>
            <a:xfrm>
              <a:off x="3503623" y="3704044"/>
              <a:ext cx="373401" cy="4496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68A4805-003C-4863-9878-54B8412CBBB9}"/>
                </a:ext>
              </a:extLst>
            </p:cNvPr>
            <p:cNvCxnSpPr>
              <a:stCxn id="108" idx="2"/>
            </p:cNvCxnSpPr>
            <p:nvPr/>
          </p:nvCxnSpPr>
          <p:spPr>
            <a:xfrm>
              <a:off x="3503623" y="3704044"/>
              <a:ext cx="2720528" cy="9650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0E3457C-690D-4753-800D-7ACC2B398C8D}"/>
                </a:ext>
              </a:extLst>
            </p:cNvPr>
            <p:cNvSpPr/>
            <p:nvPr/>
          </p:nvSpPr>
          <p:spPr>
            <a:xfrm>
              <a:off x="2303733" y="3049074"/>
              <a:ext cx="2399780" cy="6549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800" dirty="0"/>
                <a:t>Network cannot handle high data rate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E704589-D5C1-4906-82ED-BC89E95AD6D2}"/>
              </a:ext>
            </a:extLst>
          </p:cNvPr>
          <p:cNvSpPr/>
          <p:nvPr/>
        </p:nvSpPr>
        <p:spPr>
          <a:xfrm>
            <a:off x="3470080" y="5804634"/>
            <a:ext cx="6830172" cy="38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This can also happen when many users share the same links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7136E87-E98A-434A-A8BA-03E49A81EF51}"/>
              </a:ext>
            </a:extLst>
          </p:cNvPr>
          <p:cNvSpPr/>
          <p:nvPr/>
        </p:nvSpPr>
        <p:spPr>
          <a:xfrm>
            <a:off x="8570449" y="3992346"/>
            <a:ext cx="2026381" cy="849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Small capacity network!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78889A-0F7F-443A-B413-59BBE56A6D3D}"/>
              </a:ext>
            </a:extLst>
          </p:cNvPr>
          <p:cNvGrpSpPr/>
          <p:nvPr/>
        </p:nvGrpSpPr>
        <p:grpSpPr>
          <a:xfrm>
            <a:off x="3963331" y="3746030"/>
            <a:ext cx="463381" cy="820575"/>
            <a:chOff x="7259074" y="965125"/>
            <a:chExt cx="463381" cy="82057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BB82CB0-557C-44F9-AD45-611400E84995}"/>
                </a:ext>
              </a:extLst>
            </p:cNvPr>
            <p:cNvGrpSpPr/>
            <p:nvPr/>
          </p:nvGrpSpPr>
          <p:grpSpPr>
            <a:xfrm>
              <a:off x="7259074" y="965125"/>
              <a:ext cx="448236" cy="820575"/>
              <a:chOff x="8547196" y="2408525"/>
              <a:chExt cx="448236" cy="8205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B48283E-AFF5-4C6F-93F4-DF534978179E}"/>
                  </a:ext>
                </a:extLst>
              </p:cNvPr>
              <p:cNvSpPr/>
              <p:nvPr/>
            </p:nvSpPr>
            <p:spPr>
              <a:xfrm>
                <a:off x="8634551" y="2522467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FBEBFAB-B743-48F8-B9A6-77729EB59507}"/>
                  </a:ext>
                </a:extLst>
              </p:cNvPr>
              <p:cNvSpPr/>
              <p:nvPr/>
            </p:nvSpPr>
            <p:spPr>
              <a:xfrm>
                <a:off x="8633148" y="2408525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A7D4871-3240-4575-B3BB-625D25E93A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7196" y="2780864"/>
                <a:ext cx="448236" cy="448236"/>
              </a:xfrm>
              <a:prstGeom prst="rect">
                <a:avLst/>
              </a:prstGeom>
            </p:spPr>
          </p:pic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A16C5C1-8274-4C9A-B2D3-283CF9ACE465}"/>
                </a:ext>
              </a:extLst>
            </p:cNvPr>
            <p:cNvSpPr/>
            <p:nvPr/>
          </p:nvSpPr>
          <p:spPr>
            <a:xfrm>
              <a:off x="7457705" y="102188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B13F994-DD49-42C2-A2B3-EE8362CA7383}"/>
              </a:ext>
            </a:extLst>
          </p:cNvPr>
          <p:cNvGrpSpPr/>
          <p:nvPr/>
        </p:nvGrpSpPr>
        <p:grpSpPr>
          <a:xfrm>
            <a:off x="8182981" y="4955118"/>
            <a:ext cx="463381" cy="820575"/>
            <a:chOff x="7259074" y="965125"/>
            <a:chExt cx="463381" cy="82057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92A23F1-F324-40C5-85FF-3D968F562A41}"/>
                </a:ext>
              </a:extLst>
            </p:cNvPr>
            <p:cNvGrpSpPr/>
            <p:nvPr/>
          </p:nvGrpSpPr>
          <p:grpSpPr>
            <a:xfrm>
              <a:off x="7259074" y="965125"/>
              <a:ext cx="448236" cy="820575"/>
              <a:chOff x="8547196" y="2408525"/>
              <a:chExt cx="448236" cy="8205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31A61EB-29CB-4352-B6FD-93EDF91D3D64}"/>
                  </a:ext>
                </a:extLst>
              </p:cNvPr>
              <p:cNvSpPr/>
              <p:nvPr/>
            </p:nvSpPr>
            <p:spPr>
              <a:xfrm>
                <a:off x="8634551" y="2522467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11F31A-B348-4227-8F34-0DE5899578BB}"/>
                  </a:ext>
                </a:extLst>
              </p:cNvPr>
              <p:cNvSpPr/>
              <p:nvPr/>
            </p:nvSpPr>
            <p:spPr>
              <a:xfrm>
                <a:off x="8633148" y="2408525"/>
                <a:ext cx="264750" cy="26475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  <a:endParaRPr lang="LID4096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761BC14-8A80-4442-9E86-9A458BDEF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7196" y="2780864"/>
                <a:ext cx="448236" cy="448236"/>
              </a:xfrm>
              <a:prstGeom prst="rect">
                <a:avLst/>
              </a:prstGeom>
            </p:spPr>
          </p:pic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48C527-C2FE-4EF6-8C7F-8A474A6953D7}"/>
                </a:ext>
              </a:extLst>
            </p:cNvPr>
            <p:cNvSpPr/>
            <p:nvPr/>
          </p:nvSpPr>
          <p:spPr>
            <a:xfrm>
              <a:off x="7457705" y="1021887"/>
              <a:ext cx="264750" cy="26475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0781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C93-28AD-4C2C-96AF-5BEF1A6C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Stop-and-Wait:</a:t>
            </a:r>
            <a:br>
              <a:rPr lang="en-US" dirty="0"/>
            </a:br>
            <a:r>
              <a:rPr lang="en-US" dirty="0"/>
              <a:t>A 1-Bit Sliding Window Protocol</a:t>
            </a:r>
            <a:endParaRPr lang="LID4096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59EA-502A-4F85-B841-8EAF9BBC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610-2037-4C6B-B27D-4BBC464E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1078-1E83-4B4E-9E73-FD819D0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58B71-6770-473E-818C-DF1F223F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61" y="2136754"/>
            <a:ext cx="648970" cy="83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24F9B-A8E1-4367-B037-CAC6FA9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2" y="2136754"/>
            <a:ext cx="648970" cy="838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794DE-60A2-4149-BCCA-87B2DA47B5FB}"/>
              </a:ext>
            </a:extLst>
          </p:cNvPr>
          <p:cNvSpPr/>
          <p:nvPr/>
        </p:nvSpPr>
        <p:spPr>
          <a:xfrm>
            <a:off x="4162137" y="3030494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CF1560-6C11-4321-A915-A6664EF03B2F}"/>
              </a:ext>
            </a:extLst>
          </p:cNvPr>
          <p:cNvSpPr/>
          <p:nvPr/>
        </p:nvSpPr>
        <p:spPr>
          <a:xfrm>
            <a:off x="7598956" y="4156291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A2C0F-7625-4F43-8C2C-A9AB8AC7C4F8}"/>
              </a:ext>
            </a:extLst>
          </p:cNvPr>
          <p:cNvSpPr/>
          <p:nvPr/>
        </p:nvSpPr>
        <p:spPr>
          <a:xfrm>
            <a:off x="7598957" y="3142908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D5BF8-9454-467D-BB64-2D0A655F1BF5}"/>
              </a:ext>
            </a:extLst>
          </p:cNvPr>
          <p:cNvSpPr/>
          <p:nvPr/>
        </p:nvSpPr>
        <p:spPr>
          <a:xfrm>
            <a:off x="4172989" y="4434636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346D4-856F-4B37-B7D5-9A04044AB07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596955" y="3247902"/>
            <a:ext cx="3002000" cy="1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ADFB0E-706D-4D8B-B7F7-1A73D7F09FE0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flipH="1">
            <a:off x="5052153" y="4373701"/>
            <a:ext cx="2546803" cy="278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A666B-4BEE-431D-978C-B7ACF9588647}"/>
              </a:ext>
            </a:extLst>
          </p:cNvPr>
          <p:cNvCxnSpPr/>
          <p:nvPr/>
        </p:nvCxnSpPr>
        <p:spPr>
          <a:xfrm>
            <a:off x="3651564" y="3152708"/>
            <a:ext cx="0" cy="1235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F4919E-C6C0-4112-9260-724BFEBB9A52}"/>
              </a:ext>
            </a:extLst>
          </p:cNvPr>
          <p:cNvSpPr txBox="1"/>
          <p:nvPr/>
        </p:nvSpPr>
        <p:spPr>
          <a:xfrm>
            <a:off x="3162083" y="3311179"/>
            <a:ext cx="639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time</a:t>
            </a:r>
            <a:endParaRPr lang="LID4096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9B7B7-2164-414B-850A-6667E69CA61C}"/>
              </a:ext>
            </a:extLst>
          </p:cNvPr>
          <p:cNvSpPr/>
          <p:nvPr/>
        </p:nvSpPr>
        <p:spPr>
          <a:xfrm>
            <a:off x="4182515" y="4983010"/>
            <a:ext cx="434819" cy="434819"/>
          </a:xfrm>
          <a:prstGeom prst="rect">
            <a:avLst/>
          </a:prstGeom>
          <a:solidFill>
            <a:srgbClr val="70AD47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DC331-4E5F-49F3-9B87-4DCE7707FE2B}"/>
              </a:ext>
            </a:extLst>
          </p:cNvPr>
          <p:cNvSpPr/>
          <p:nvPr/>
        </p:nvSpPr>
        <p:spPr>
          <a:xfrm>
            <a:off x="7598957" y="3591356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5D5040-8D11-4D1E-A5A7-E3D5803FC508}"/>
              </a:ext>
            </a:extLst>
          </p:cNvPr>
          <p:cNvCxnSpPr>
            <a:stCxn id="11" idx="1"/>
            <a:endCxn id="19" idx="1"/>
          </p:cNvCxnSpPr>
          <p:nvPr/>
        </p:nvCxnSpPr>
        <p:spPr>
          <a:xfrm rot="10800000" flipH="1" flipV="1">
            <a:off x="4172987" y="4652044"/>
            <a:ext cx="9526" cy="548374"/>
          </a:xfrm>
          <a:prstGeom prst="curvedConnector3">
            <a:avLst>
              <a:gd name="adj1" fmla="val -17998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B1B0A98-1519-4B99-A716-CB7C3239AF61}"/>
              </a:ext>
            </a:extLst>
          </p:cNvPr>
          <p:cNvCxnSpPr>
            <a:stCxn id="10" idx="3"/>
            <a:endCxn id="22" idx="3"/>
          </p:cNvCxnSpPr>
          <p:nvPr/>
        </p:nvCxnSpPr>
        <p:spPr>
          <a:xfrm>
            <a:off x="8033775" y="3360316"/>
            <a:ext cx="9525" cy="44844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9A294-D187-4637-8387-3DFDE0E6B56C}"/>
              </a:ext>
            </a:extLst>
          </p:cNvPr>
          <p:cNvSpPr/>
          <p:nvPr/>
        </p:nvSpPr>
        <p:spPr>
          <a:xfrm>
            <a:off x="8033775" y="4156291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31E83E1-8AAE-46C5-A800-43C9A937783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8033776" y="3808766"/>
            <a:ext cx="217409" cy="34752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216475-627D-4699-A08B-E4C142EC86EE}"/>
              </a:ext>
            </a:extLst>
          </p:cNvPr>
          <p:cNvSpPr/>
          <p:nvPr/>
        </p:nvSpPr>
        <p:spPr>
          <a:xfrm>
            <a:off x="4617334" y="4434636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20566-00A1-4AB7-B106-A2A56E2CBFCA}"/>
              </a:ext>
            </a:extLst>
          </p:cNvPr>
          <p:cNvSpPr/>
          <p:nvPr/>
        </p:nvSpPr>
        <p:spPr>
          <a:xfrm>
            <a:off x="4920050" y="2225273"/>
            <a:ext cx="2351903" cy="634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dirty="0"/>
              <a:t>1-bit sliding</a:t>
            </a:r>
            <a:br>
              <a:rPr lang="en-US" dirty="0"/>
            </a:br>
            <a:r>
              <a:rPr lang="en-US" dirty="0"/>
              <a:t>window protocol</a:t>
            </a:r>
          </a:p>
        </p:txBody>
      </p:sp>
    </p:spTree>
    <p:extLst>
      <p:ext uri="{BB962C8B-B14F-4D97-AF65-F5344CB8AC3E}">
        <p14:creationId xmlns:p14="http://schemas.microsoft.com/office/powerpoint/2010/main" val="303876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C93-28AD-4C2C-96AF-5BEF1A6C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Stop-and-Wait:</a:t>
            </a:r>
            <a:br>
              <a:rPr lang="en-US" dirty="0"/>
            </a:br>
            <a:r>
              <a:rPr lang="en-US" dirty="0"/>
              <a:t>A 1-Bit Sliding Window Protocol</a:t>
            </a:r>
            <a:endParaRPr lang="LID4096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59EA-502A-4F85-B841-8EAF9BBC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610-2037-4C6B-B27D-4BBC464E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1078-1E83-4B4E-9E73-FD819D0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16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24F9B-A8E1-4367-B037-CAC6FA9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380" y="3071711"/>
            <a:ext cx="314011" cy="4058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CF1560-6C11-4321-A915-A6664EF03B2F}"/>
              </a:ext>
            </a:extLst>
          </p:cNvPr>
          <p:cNvSpPr/>
          <p:nvPr/>
        </p:nvSpPr>
        <p:spPr>
          <a:xfrm>
            <a:off x="9623935" y="4048884"/>
            <a:ext cx="210392" cy="21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A2C0F-7625-4F43-8C2C-A9AB8AC7C4F8}"/>
              </a:ext>
            </a:extLst>
          </p:cNvPr>
          <p:cNvSpPr/>
          <p:nvPr/>
        </p:nvSpPr>
        <p:spPr>
          <a:xfrm>
            <a:off x="9623935" y="3558549"/>
            <a:ext cx="210392" cy="21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346D4-856F-4B37-B7D5-9A04044AB07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89049" y="3609353"/>
            <a:ext cx="6934886" cy="54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ADFB0E-706D-4D8B-B7F7-1A73D7F09FE0}"/>
              </a:ext>
            </a:extLst>
          </p:cNvPr>
          <p:cNvCxnSpPr>
            <a:cxnSpLocks/>
            <a:stCxn id="9" idx="1"/>
            <a:endCxn id="27" idx="3"/>
          </p:cNvCxnSpPr>
          <p:nvPr/>
        </p:nvCxnSpPr>
        <p:spPr>
          <a:xfrm flipH="1">
            <a:off x="2909301" y="4154081"/>
            <a:ext cx="6714635" cy="134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FEDC331-4E5F-49F3-9B87-4DCE7707FE2B}"/>
              </a:ext>
            </a:extLst>
          </p:cNvPr>
          <p:cNvSpPr/>
          <p:nvPr/>
        </p:nvSpPr>
        <p:spPr>
          <a:xfrm>
            <a:off x="9623935" y="3775534"/>
            <a:ext cx="210392" cy="210392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B1B0A98-1519-4B99-A716-CB7C3239AF61}"/>
              </a:ext>
            </a:extLst>
          </p:cNvPr>
          <p:cNvCxnSpPr>
            <a:stCxn id="10" idx="3"/>
            <a:endCxn id="22" idx="3"/>
          </p:cNvCxnSpPr>
          <p:nvPr/>
        </p:nvCxnSpPr>
        <p:spPr>
          <a:xfrm>
            <a:off x="9834328" y="3663744"/>
            <a:ext cx="4609" cy="216986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7C9A294-D187-4637-8387-3DFDE0E6B56C}"/>
              </a:ext>
            </a:extLst>
          </p:cNvPr>
          <p:cNvSpPr/>
          <p:nvPr/>
        </p:nvSpPr>
        <p:spPr>
          <a:xfrm>
            <a:off x="9834326" y="4048884"/>
            <a:ext cx="210392" cy="210392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31E83E1-8AAE-46C5-A800-43C9A9377830}"/>
              </a:ext>
            </a:extLst>
          </p:cNvPr>
          <p:cNvCxnSpPr>
            <a:stCxn id="22" idx="3"/>
            <a:endCxn id="25" idx="0"/>
          </p:cNvCxnSpPr>
          <p:nvPr/>
        </p:nvCxnSpPr>
        <p:spPr>
          <a:xfrm>
            <a:off x="9834327" y="3880731"/>
            <a:ext cx="105196" cy="16815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758B71-6770-473E-818C-DF1F223F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48" y="3071711"/>
            <a:ext cx="314011" cy="4058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794DE-60A2-4149-BCCA-87B2DA47B5FB}"/>
              </a:ext>
            </a:extLst>
          </p:cNvPr>
          <p:cNvSpPr/>
          <p:nvPr/>
        </p:nvSpPr>
        <p:spPr>
          <a:xfrm>
            <a:off x="2478657" y="3504156"/>
            <a:ext cx="210392" cy="21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D5BF8-9454-467D-BB64-2D0A655F1BF5}"/>
              </a:ext>
            </a:extLst>
          </p:cNvPr>
          <p:cNvSpPr/>
          <p:nvPr/>
        </p:nvSpPr>
        <p:spPr>
          <a:xfrm>
            <a:off x="2483908" y="4183564"/>
            <a:ext cx="210392" cy="210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A666B-4BEE-431D-978C-B7ACF9588647}"/>
              </a:ext>
            </a:extLst>
          </p:cNvPr>
          <p:cNvCxnSpPr/>
          <p:nvPr/>
        </p:nvCxnSpPr>
        <p:spPr>
          <a:xfrm>
            <a:off x="2231611" y="3563291"/>
            <a:ext cx="0" cy="597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F4919E-C6C0-4112-9260-724BFEBB9A52}"/>
              </a:ext>
            </a:extLst>
          </p:cNvPr>
          <p:cNvSpPr txBox="1"/>
          <p:nvPr/>
        </p:nvSpPr>
        <p:spPr>
          <a:xfrm>
            <a:off x="1686397" y="3640252"/>
            <a:ext cx="6870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time</a:t>
            </a:r>
            <a:endParaRPr lang="LID4096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79B7B7-2164-414B-850A-6667E69CA61C}"/>
              </a:ext>
            </a:extLst>
          </p:cNvPr>
          <p:cNvSpPr/>
          <p:nvPr/>
        </p:nvSpPr>
        <p:spPr>
          <a:xfrm>
            <a:off x="2488516" y="4448900"/>
            <a:ext cx="210392" cy="210392"/>
          </a:xfrm>
          <a:prstGeom prst="rect">
            <a:avLst/>
          </a:prstGeom>
          <a:solidFill>
            <a:srgbClr val="70AD47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75D5040-8D11-4D1E-A5A7-E3D5803FC508}"/>
              </a:ext>
            </a:extLst>
          </p:cNvPr>
          <p:cNvCxnSpPr>
            <a:stCxn id="11" idx="1"/>
            <a:endCxn id="19" idx="1"/>
          </p:cNvCxnSpPr>
          <p:nvPr/>
        </p:nvCxnSpPr>
        <p:spPr>
          <a:xfrm rot="10800000" flipH="1" flipV="1">
            <a:off x="2483906" y="4288760"/>
            <a:ext cx="4610" cy="265337"/>
          </a:xfrm>
          <a:prstGeom prst="curvedConnector3">
            <a:avLst>
              <a:gd name="adj1" fmla="val -179985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216475-627D-4699-A08B-E4C142EC86EE}"/>
              </a:ext>
            </a:extLst>
          </p:cNvPr>
          <p:cNvSpPr/>
          <p:nvPr/>
        </p:nvSpPr>
        <p:spPr>
          <a:xfrm>
            <a:off x="2698908" y="4183564"/>
            <a:ext cx="210392" cy="210392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</a:t>
            </a:r>
            <a:endParaRPr lang="LID4096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620566-00A1-4AB7-B106-A2A56E2CBFCA}"/>
              </a:ext>
            </a:extLst>
          </p:cNvPr>
          <p:cNvSpPr/>
          <p:nvPr/>
        </p:nvSpPr>
        <p:spPr>
          <a:xfrm>
            <a:off x="5175020" y="2435288"/>
            <a:ext cx="1860377" cy="5017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1-bit sliding</a:t>
            </a:r>
            <a:br>
              <a:rPr lang="en-US" dirty="0"/>
            </a:br>
            <a:r>
              <a:rPr lang="en-US" dirty="0"/>
              <a:t>window protocol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30B85B-A515-E24C-81D5-372BAF9F8404}"/>
              </a:ext>
            </a:extLst>
          </p:cNvPr>
          <p:cNvSpPr/>
          <p:nvPr/>
        </p:nvSpPr>
        <p:spPr>
          <a:xfrm>
            <a:off x="1342721" y="4706496"/>
            <a:ext cx="9506559" cy="7438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Bandwidth inefficient for high-latency channels</a:t>
            </a:r>
          </a:p>
        </p:txBody>
      </p:sp>
    </p:spTree>
    <p:extLst>
      <p:ext uri="{BB962C8B-B14F-4D97-AF65-F5344CB8AC3E}">
        <p14:creationId xmlns:p14="http://schemas.microsoft.com/office/powerpoint/2010/main" val="6714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C63-07BA-4576-974B-84F1B6A0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5143-6A27-4547-9355-AC35DFA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18152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 multiple frames at the same time before waiting for an acknowledgement. (i.e., filling the pipe)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76807-9062-4216-9EF6-502F644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E69B-F34B-487F-9A96-31E356AB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A2EDA-9F9D-D047-8003-EDC85427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30" y="3257607"/>
            <a:ext cx="4092830" cy="230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23E91-268D-3141-B561-730FB36A1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16" y="3254546"/>
            <a:ext cx="4092830" cy="23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C93-28AD-4C2C-96AF-5BEF1A6C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Link Utilization</a:t>
            </a:r>
            <a:endParaRPr lang="LID4096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159EA-502A-4F85-B841-8EAF9BBCE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864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seconds to send frame,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takes D s for the frame to arrive at the receiver, takes D s for the (0-bit) acknowledgment to come back at the sender</a:t>
                </a:r>
              </a:p>
              <a:p>
                <a:pPr marL="0" indent="0">
                  <a:buNone/>
                </a:pPr>
                <a:r>
                  <a:rPr lang="en-US" dirty="0"/>
                  <a:t>1 frame per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seconds</a:t>
                </a:r>
                <a:endParaRPr lang="LID4096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159EA-502A-4F85-B841-8EAF9BBC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8641"/>
                <a:ext cx="10515600" cy="4351338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610-2037-4C6B-B27D-4BBC464E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1078-1E83-4B4E-9E73-FD819D0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B0253A-A9D0-484B-A8FB-14C1E427E2C9}"/>
                  </a:ext>
                </a:extLst>
              </p:cNvPr>
              <p:cNvSpPr txBox="1"/>
              <p:nvPr/>
            </p:nvSpPr>
            <p:spPr>
              <a:xfrm>
                <a:off x="5688428" y="4435813"/>
                <a:ext cx="219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B0253A-A9D0-484B-A8FB-14C1E427E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28" y="4435813"/>
                <a:ext cx="219932" cy="276999"/>
              </a:xfrm>
              <a:prstGeom prst="rect">
                <a:avLst/>
              </a:prstGeom>
              <a:blipFill>
                <a:blip r:embed="rId3"/>
                <a:stretch>
                  <a:fillRect l="-15789" r="-15789" b="-434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F64557-841D-364E-909F-CFCE682F844B}"/>
                  </a:ext>
                </a:extLst>
              </p:cNvPr>
              <p:cNvSpPr txBox="1"/>
              <p:nvPr/>
            </p:nvSpPr>
            <p:spPr>
              <a:xfrm>
                <a:off x="1076401" y="4926437"/>
                <a:ext cx="659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F64557-841D-364E-909F-CFCE682F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01" y="4926437"/>
                <a:ext cx="659155" cy="276999"/>
              </a:xfrm>
              <a:prstGeom prst="rect">
                <a:avLst/>
              </a:prstGeom>
              <a:blipFill>
                <a:blip r:embed="rId4"/>
                <a:stretch>
                  <a:fillRect l="-1887" r="-7547" b="-869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7ACFCC-260E-8A41-9E37-116B7886272D}"/>
                  </a:ext>
                </a:extLst>
              </p:cNvPr>
              <p:cNvSpPr txBox="1"/>
              <p:nvPr/>
            </p:nvSpPr>
            <p:spPr>
              <a:xfrm>
                <a:off x="2779340" y="4864410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7ACFCC-260E-8A41-9E37-116B78862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40" y="4864410"/>
                <a:ext cx="211405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8A1A69-3D4D-8842-B442-64B491019449}"/>
              </a:ext>
            </a:extLst>
          </p:cNvPr>
          <p:cNvCxnSpPr/>
          <p:nvPr/>
        </p:nvCxnSpPr>
        <p:spPr>
          <a:xfrm>
            <a:off x="2743200" y="4636781"/>
            <a:ext cx="0" cy="351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9CAB6E-064C-0748-BFFE-0D34AAA95ABA}"/>
              </a:ext>
            </a:extLst>
          </p:cNvPr>
          <p:cNvCxnSpPr>
            <a:cxnSpLocks/>
          </p:cNvCxnSpPr>
          <p:nvPr/>
        </p:nvCxnSpPr>
        <p:spPr>
          <a:xfrm flipH="1">
            <a:off x="5453172" y="4708704"/>
            <a:ext cx="661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45444-F546-DF46-B86E-A3ED87214030}"/>
                  </a:ext>
                </a:extLst>
              </p:cNvPr>
              <p:cNvSpPr txBox="1"/>
              <p:nvPr/>
            </p:nvSpPr>
            <p:spPr>
              <a:xfrm>
                <a:off x="8153400" y="100033"/>
                <a:ext cx="3989239" cy="1797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</a:t>
                </a:r>
                <a:r>
                  <a:rPr lang="en-NL" dirty="0"/>
                  <a:t>rame size (in bits/bytes):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Window size (in frames):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Bandwidth (max. data rate of physical channel):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Bandwidth (frames per second):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L" dirty="0"/>
                  <a:t>Propagation delay (in seconds):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145444-F546-DF46-B86E-A3ED87214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00033"/>
                <a:ext cx="3989239" cy="1797993"/>
              </a:xfrm>
              <a:prstGeom prst="rect">
                <a:avLst/>
              </a:prstGeom>
              <a:blipFill>
                <a:blip r:embed="rId6"/>
                <a:stretch>
                  <a:fillRect l="-1270" t="-1399" r="-1587" b="-419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1261EB0-D9BE-C346-804E-9642234D5C85}"/>
              </a:ext>
            </a:extLst>
          </p:cNvPr>
          <p:cNvSpPr txBox="1"/>
          <p:nvPr/>
        </p:nvSpPr>
        <p:spPr>
          <a:xfrm>
            <a:off x="7348175" y="4193238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/>
              <a:t>B Mbps </a:t>
            </a:r>
            <a:r>
              <a:rPr lang="en-NL" sz="3600" i="1" dirty="0"/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095E1-7A36-234B-952D-B0469043D5C6}"/>
                  </a:ext>
                </a:extLst>
              </p:cNvPr>
              <p:cNvSpPr txBox="1"/>
              <p:nvPr/>
            </p:nvSpPr>
            <p:spPr>
              <a:xfrm>
                <a:off x="5831292" y="3287671"/>
                <a:ext cx="4876722" cy="7691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200" b="0" dirty="0"/>
                  <a:t>Link utilization=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NL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0095E1-7A36-234B-952D-B0469043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92" y="3287671"/>
                <a:ext cx="4876722" cy="769121"/>
              </a:xfrm>
              <a:prstGeom prst="rect">
                <a:avLst/>
              </a:prstGeom>
              <a:blipFill>
                <a:blip r:embed="rId7"/>
                <a:stretch>
                  <a:fillRect t="-9524" b="-1269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499975F-4B43-D542-98FF-A578A44B86F4}"/>
              </a:ext>
            </a:extLst>
          </p:cNvPr>
          <p:cNvGrpSpPr/>
          <p:nvPr/>
        </p:nvGrpSpPr>
        <p:grpSpPr>
          <a:xfrm>
            <a:off x="209371" y="4060187"/>
            <a:ext cx="10917324" cy="2110208"/>
            <a:chOff x="209371" y="4060187"/>
            <a:chExt cx="10917324" cy="211020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A3E45E-92D7-4D47-9074-924FDD5BE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08014" y="4060187"/>
              <a:ext cx="418681" cy="54112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D445EE-1F21-3A4A-8936-A013D46A8E40}"/>
                </a:ext>
              </a:extLst>
            </p:cNvPr>
            <p:cNvSpPr/>
            <p:nvPr/>
          </p:nvSpPr>
          <p:spPr>
            <a:xfrm>
              <a:off x="10792756" y="4709305"/>
              <a:ext cx="280522" cy="2805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9F38BB-0287-C847-BDA8-575F0B2F5108}"/>
                </a:ext>
              </a:extLst>
            </p:cNvPr>
            <p:cNvCxnSpPr>
              <a:stCxn id="41" idx="3"/>
              <a:endCxn id="35" idx="1"/>
            </p:cNvCxnSpPr>
            <p:nvPr/>
          </p:nvCxnSpPr>
          <p:spPr>
            <a:xfrm>
              <a:off x="1546241" y="4777043"/>
              <a:ext cx="9246515" cy="725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5AFF8FE-282E-6F46-BCB7-090D9D7C4E78}"/>
                </a:ext>
              </a:extLst>
            </p:cNvPr>
            <p:cNvCxnSpPr>
              <a:cxnSpLocks/>
              <a:stCxn id="39" idx="1"/>
              <a:endCxn id="45" idx="3"/>
            </p:cNvCxnSpPr>
            <p:nvPr/>
          </p:nvCxnSpPr>
          <p:spPr>
            <a:xfrm flipH="1">
              <a:off x="1559387" y="5539753"/>
              <a:ext cx="9222677" cy="1724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Curved 27">
              <a:extLst>
                <a:ext uri="{FF2B5EF4-FFF2-40B4-BE49-F238E27FC236}">
                  <a16:creationId xmlns:a16="http://schemas.microsoft.com/office/drawing/2014/main" id="{827DE335-930A-7C46-A05D-1A31DF06982E}"/>
                </a:ext>
              </a:extLst>
            </p:cNvPr>
            <p:cNvCxnSpPr>
              <a:cxnSpLocks/>
              <a:stCxn id="35" idx="3"/>
              <a:endCxn id="39" idx="3"/>
            </p:cNvCxnSpPr>
            <p:nvPr/>
          </p:nvCxnSpPr>
          <p:spPr>
            <a:xfrm flipH="1">
              <a:off x="11062586" y="4849567"/>
              <a:ext cx="10692" cy="690186"/>
            </a:xfrm>
            <a:prstGeom prst="curvedConnector3">
              <a:avLst>
                <a:gd name="adj1" fmla="val -1737168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79F2F0-679F-FC49-87DE-B351DB0BB0E1}"/>
                </a:ext>
              </a:extLst>
            </p:cNvPr>
            <p:cNvSpPr/>
            <p:nvPr/>
          </p:nvSpPr>
          <p:spPr>
            <a:xfrm>
              <a:off x="10782064" y="5399491"/>
              <a:ext cx="280522" cy="280523"/>
            </a:xfrm>
            <a:prstGeom prst="rect">
              <a:avLst/>
            </a:prstGeom>
            <a:solidFill>
              <a:srgbClr val="ED7D31">
                <a:alpha val="60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LID4096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43491B4-AEAF-F44C-B59E-DDDC5A802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6639" y="4060187"/>
              <a:ext cx="418681" cy="541126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94C792-7CB3-7B48-ADCB-16B04846CD52}"/>
                </a:ext>
              </a:extLst>
            </p:cNvPr>
            <p:cNvSpPr/>
            <p:nvPr/>
          </p:nvSpPr>
          <p:spPr>
            <a:xfrm>
              <a:off x="1265718" y="4636781"/>
              <a:ext cx="280523" cy="2805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B22A13-151B-0148-AE93-2BCAB3ABA655}"/>
                </a:ext>
              </a:extLst>
            </p:cNvPr>
            <p:cNvCxnSpPr/>
            <p:nvPr/>
          </p:nvCxnSpPr>
          <p:spPr>
            <a:xfrm>
              <a:off x="936324" y="4715627"/>
              <a:ext cx="0" cy="7970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76D871-8BEF-2248-8C0D-9359A6B9D0DE}"/>
                </a:ext>
              </a:extLst>
            </p:cNvPr>
            <p:cNvSpPr txBox="1"/>
            <p:nvPr/>
          </p:nvSpPr>
          <p:spPr>
            <a:xfrm>
              <a:off x="209371" y="4818244"/>
              <a:ext cx="916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  <a:endParaRPr lang="LID4096"/>
            </a:p>
          </p:txBody>
        </p:sp>
        <p:cxnSp>
          <p:nvCxnSpPr>
            <p:cNvPr id="44" name="Connector: Curved 23">
              <a:extLst>
                <a:ext uri="{FF2B5EF4-FFF2-40B4-BE49-F238E27FC236}">
                  <a16:creationId xmlns:a16="http://schemas.microsoft.com/office/drawing/2014/main" id="{4540E738-17AC-2B41-8398-9A0F47FD4A2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272718" y="5682920"/>
              <a:ext cx="6146" cy="353782"/>
            </a:xfrm>
            <a:prstGeom prst="curvedConnector3">
              <a:avLst>
                <a:gd name="adj1" fmla="val -1799858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5F0CB4-60D2-2A43-9066-23B0E73F604A}"/>
                </a:ext>
              </a:extLst>
            </p:cNvPr>
            <p:cNvSpPr/>
            <p:nvPr/>
          </p:nvSpPr>
          <p:spPr>
            <a:xfrm>
              <a:off x="1278864" y="5571870"/>
              <a:ext cx="280523" cy="280611"/>
            </a:xfrm>
            <a:prstGeom prst="rect">
              <a:avLst/>
            </a:prstGeom>
            <a:solidFill>
              <a:srgbClr val="ED7D31">
                <a:alpha val="60000"/>
              </a:srgb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LID4096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C2575-9BA3-6B4B-AEA7-4FD5E934EE03}"/>
                </a:ext>
              </a:extLst>
            </p:cNvPr>
            <p:cNvSpPr/>
            <p:nvPr/>
          </p:nvSpPr>
          <p:spPr>
            <a:xfrm>
              <a:off x="1278864" y="5889872"/>
              <a:ext cx="280523" cy="28052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31045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9062-6A4E-494B-AA69-997518A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control and</a:t>
            </a:r>
            <a:br>
              <a:rPr lang="en-US" dirty="0"/>
            </a:br>
            <a:r>
              <a:rPr lang="en-US" dirty="0"/>
              <a:t>buffer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2D67-25C4-4F3B-A662-1A808B4C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8872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Received packets have to be buffered at the receiver.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Perform buffer management separately.</a:t>
            </a:r>
            <a:br>
              <a:rPr lang="en-GB" dirty="0"/>
            </a:br>
            <a:r>
              <a:rPr lang="en-GB" dirty="0"/>
              <a:t>Use available buffer space as the receiver window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52A0-93DE-422D-8BEF-304A282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C767-0310-4AC3-B204-D7A1078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19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17A50-C64F-4109-96DB-252A96F25E0A}"/>
              </a:ext>
            </a:extLst>
          </p:cNvPr>
          <p:cNvSpPr/>
          <p:nvPr/>
        </p:nvSpPr>
        <p:spPr>
          <a:xfrm>
            <a:off x="2360672" y="2223170"/>
            <a:ext cx="7470656" cy="589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Why do we need this?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93007-E43D-4390-8AE3-2BB35AC2AF00}"/>
              </a:ext>
            </a:extLst>
          </p:cNvPr>
          <p:cNvSpPr/>
          <p:nvPr/>
        </p:nvSpPr>
        <p:spPr>
          <a:xfrm>
            <a:off x="8608797" y="140018"/>
            <a:ext cx="3395200" cy="1006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by TCP!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C61C8-DD41-431A-B8E5-85B6F387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4837814"/>
            <a:ext cx="803703" cy="1038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D2AF8-A27D-4F60-B34D-421D2F8A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4837814"/>
            <a:ext cx="803703" cy="10387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141603-2D88-4061-A9D5-FC09636532B2}"/>
              </a:ext>
            </a:extLst>
          </p:cNvPr>
          <p:cNvCxnSpPr>
            <a:cxnSpLocks/>
          </p:cNvCxnSpPr>
          <p:nvPr/>
        </p:nvCxnSpPr>
        <p:spPr>
          <a:xfrm>
            <a:off x="3501886" y="4880110"/>
            <a:ext cx="5106911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858B05-E128-4FF2-AF6A-7DA6EA797EC1}"/>
              </a:ext>
            </a:extLst>
          </p:cNvPr>
          <p:cNvSpPr/>
          <p:nvPr/>
        </p:nvSpPr>
        <p:spPr>
          <a:xfrm>
            <a:off x="8335681" y="4296323"/>
            <a:ext cx="1349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buffer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25C0C-A7B0-4D56-ABC3-A709FE30DCFE}"/>
              </a:ext>
            </a:extLst>
          </p:cNvPr>
          <p:cNvSpPr/>
          <p:nvPr/>
        </p:nvSpPr>
        <p:spPr>
          <a:xfrm>
            <a:off x="3717108" y="5000446"/>
            <a:ext cx="380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ED64D3-D688-4D1F-972B-AAAC2D60BB71}"/>
                  </a:ext>
                </a:extLst>
              </p:cNvPr>
              <p:cNvSpPr/>
              <p:nvPr/>
            </p:nvSpPr>
            <p:spPr>
              <a:xfrm>
                <a:off x="6084277" y="4388004"/>
                <a:ext cx="1928365" cy="3975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buffers available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ED64D3-D688-4D1F-972B-AAAC2D60B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77" y="4388004"/>
                <a:ext cx="1928365" cy="397565"/>
              </a:xfrm>
              <a:prstGeom prst="rect">
                <a:avLst/>
              </a:prstGeom>
              <a:blipFill>
                <a:blip r:embed="rId4"/>
                <a:stretch>
                  <a:fillRect t="-36364" b="-484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012A2-5AA2-487D-B3C5-F3D932E27D12}"/>
              </a:ext>
            </a:extLst>
          </p:cNvPr>
          <p:cNvCxnSpPr>
            <a:cxnSpLocks/>
          </p:cNvCxnSpPr>
          <p:nvPr/>
        </p:nvCxnSpPr>
        <p:spPr>
          <a:xfrm>
            <a:off x="3501887" y="5466128"/>
            <a:ext cx="51069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4BAE5-4187-458D-8D43-AB2F9AFA590C}"/>
              </a:ext>
            </a:extLst>
          </p:cNvPr>
          <p:cNvCxnSpPr>
            <a:cxnSpLocks/>
          </p:cNvCxnSpPr>
          <p:nvPr/>
        </p:nvCxnSpPr>
        <p:spPr>
          <a:xfrm>
            <a:off x="3501886" y="6052148"/>
            <a:ext cx="5106911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86E9A-49BB-4746-89DE-284BAFE9E189}"/>
              </a:ext>
            </a:extLst>
          </p:cNvPr>
          <p:cNvSpPr/>
          <p:nvPr/>
        </p:nvSpPr>
        <p:spPr>
          <a:xfrm>
            <a:off x="8337002" y="4296323"/>
            <a:ext cx="380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46224C-CA19-4F30-80C3-A919E7048E69}"/>
                  </a:ext>
                </a:extLst>
              </p:cNvPr>
              <p:cNvSpPr/>
              <p:nvPr/>
            </p:nvSpPr>
            <p:spPr>
              <a:xfrm>
                <a:off x="5042453" y="5574371"/>
                <a:ext cx="2981913" cy="3975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buffers available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46224C-CA19-4F30-80C3-A919E7048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53" y="5574371"/>
                <a:ext cx="2981913" cy="397565"/>
              </a:xfrm>
              <a:prstGeom prst="rect">
                <a:avLst/>
              </a:prstGeom>
              <a:blipFill>
                <a:blip r:embed="rId5"/>
                <a:stretch>
                  <a:fillRect t="-32353" b="-4705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359B635-E633-41DE-B210-AA544F67DE7C}"/>
              </a:ext>
            </a:extLst>
          </p:cNvPr>
          <p:cNvSpPr/>
          <p:nvPr/>
        </p:nvSpPr>
        <p:spPr>
          <a:xfrm>
            <a:off x="3352880" y="4128731"/>
            <a:ext cx="2296895" cy="439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Piggybacked!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A4106C-B594-4190-8AED-455350EC8336}"/>
              </a:ext>
            </a:extLst>
          </p:cNvPr>
          <p:cNvCxnSpPr>
            <a:cxnSpLocks/>
          </p:cNvCxnSpPr>
          <p:nvPr/>
        </p:nvCxnSpPr>
        <p:spPr>
          <a:xfrm>
            <a:off x="5042452" y="4588569"/>
            <a:ext cx="0" cy="24924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1AD310-11B8-4AA2-B851-4C21F9A00EA6}"/>
              </a:ext>
            </a:extLst>
          </p:cNvPr>
          <p:cNvCxnSpPr>
            <a:cxnSpLocks/>
          </p:cNvCxnSpPr>
          <p:nvPr/>
        </p:nvCxnSpPr>
        <p:spPr>
          <a:xfrm>
            <a:off x="4546993" y="4588569"/>
            <a:ext cx="0" cy="1383366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52580-05E6-4767-8EE3-F76BDB51E4EB}"/>
              </a:ext>
            </a:extLst>
          </p:cNvPr>
          <p:cNvSpPr/>
          <p:nvPr/>
        </p:nvSpPr>
        <p:spPr>
          <a:xfrm>
            <a:off x="2358680" y="2831792"/>
            <a:ext cx="7470655" cy="534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We have to wait for the application to </a:t>
            </a:r>
            <a:r>
              <a:rPr lang="en-US" sz="2600" dirty="0">
                <a:latin typeface="Consolas" panose="020B0609020204030204" pitchFamily="49" charset="0"/>
              </a:rPr>
              <a:t>read</a:t>
            </a:r>
            <a:r>
              <a:rPr lang="en-US" sz="2800" dirty="0"/>
              <a:t> the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7A335E-A5DD-B54A-B200-B020CE486C08}"/>
                  </a:ext>
                </a:extLst>
              </p:cNvPr>
              <p:cNvSpPr/>
              <p:nvPr/>
            </p:nvSpPr>
            <p:spPr>
              <a:xfrm>
                <a:off x="5592100" y="4930243"/>
                <a:ext cx="2696014" cy="36656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 fontScale="70000" lnSpcReduction="20000"/>
              </a:bodyPr>
              <a:lstStyle/>
              <a:p>
                <a:pPr algn="ctr"/>
                <a:r>
                  <a:rPr lang="en-US" sz="2800" dirty="0"/>
                  <a:t>Limit window size to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7A335E-A5DD-B54A-B200-B020CE486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100" y="4930243"/>
                <a:ext cx="2696014" cy="366566"/>
              </a:xfrm>
              <a:prstGeom prst="rect">
                <a:avLst/>
              </a:prstGeom>
              <a:blipFill>
                <a:blip r:embed="rId6"/>
                <a:stretch>
                  <a:fillRect l="-1860" t="-12500" b="-218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Revisiting reliable delivery and flow control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b="1" dirty="0"/>
              <a:t>Reliable delivery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dirty="0"/>
              <a:t>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2654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363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49A0-C6A3-0C5C-67D7-C884343B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6297-9F96-AEEB-1BA5-CCC694E0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Congestion Control in TCP/IP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DNS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Quiz?!</a:t>
            </a:r>
            <a:endParaRPr lang="en-N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1B45-6ABF-30EF-9935-E18ECF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8BD35-2B41-941F-A2A7-FC81D52C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659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12CA-6B9B-43F4-9FAB-7F1361ED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498B-F64B-4951-A987-B5BB02CA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Both the </a:t>
            </a:r>
            <a:r>
              <a:rPr lang="en-GB" b="1" i="1" dirty="0"/>
              <a:t>network layer </a:t>
            </a:r>
            <a:r>
              <a:rPr lang="en-GB" dirty="0"/>
              <a:t>and the </a:t>
            </a:r>
            <a:r>
              <a:rPr lang="en-GB" b="1" i="1" dirty="0"/>
              <a:t>transport layer </a:t>
            </a:r>
            <a:r>
              <a:rPr lang="en-GB" dirty="0"/>
              <a:t>are responsible for congestion control.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i="1" dirty="0"/>
              <a:t>transport layer </a:t>
            </a:r>
            <a:r>
              <a:rPr lang="en-GB" dirty="0"/>
              <a:t>controls the workload; implements congestion control and flow control by reducing sending rate.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1131-C74A-4D0C-B225-05B7761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017CD-A441-48D8-AF2A-3AA447C7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22</a:t>
            </a:fld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D1D88C-62F2-47B0-9C5F-E1940B583D8F}"/>
              </a:ext>
            </a:extLst>
          </p:cNvPr>
          <p:cNvGrpSpPr/>
          <p:nvPr/>
        </p:nvGrpSpPr>
        <p:grpSpPr>
          <a:xfrm>
            <a:off x="1391464" y="4128134"/>
            <a:ext cx="5650326" cy="2450432"/>
            <a:chOff x="-241874" y="2816933"/>
            <a:chExt cx="9333080" cy="40475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44B3C9-C4D5-4351-B28B-0F71A2DE571E}"/>
                </a:ext>
              </a:extLst>
            </p:cNvPr>
            <p:cNvCxnSpPr>
              <a:cxnSpLocks/>
            </p:cNvCxnSpPr>
            <p:nvPr/>
          </p:nvCxnSpPr>
          <p:spPr>
            <a:xfrm>
              <a:off x="1853679" y="3352800"/>
              <a:ext cx="519189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25410A-BDEE-4FD1-85C1-5C7715DD1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747" y="2857501"/>
              <a:ext cx="0" cy="29717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1433E7-81FA-4913-AAA1-F9F3F0BC1724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71" y="5811714"/>
              <a:ext cx="51918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9D4A1-A804-4E74-94C3-49FCF2BCB3C7}"/>
                </a:ext>
              </a:extLst>
            </p:cNvPr>
            <p:cNvSpPr txBox="1"/>
            <p:nvPr/>
          </p:nvSpPr>
          <p:spPr>
            <a:xfrm>
              <a:off x="-241874" y="4121315"/>
              <a:ext cx="2001227" cy="967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Goodput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841971-6BE2-4D65-B0B8-80DDF78CA376}"/>
                </a:ext>
              </a:extLst>
            </p:cNvPr>
            <p:cNvSpPr txBox="1"/>
            <p:nvPr/>
          </p:nvSpPr>
          <p:spPr>
            <a:xfrm>
              <a:off x="2581915" y="5897325"/>
              <a:ext cx="3048229" cy="967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Network 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C4CBE9-1D62-41DB-9DD3-8B8C1B396729}"/>
                </a:ext>
              </a:extLst>
            </p:cNvPr>
            <p:cNvSpPr txBox="1"/>
            <p:nvPr/>
          </p:nvSpPr>
          <p:spPr>
            <a:xfrm>
              <a:off x="6666803" y="2816933"/>
              <a:ext cx="2424403" cy="10916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Network capacity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2817BC-623C-418B-93E0-800B30CE0B01}"/>
                </a:ext>
              </a:extLst>
            </p:cNvPr>
            <p:cNvCxnSpPr/>
            <p:nvPr/>
          </p:nvCxnSpPr>
          <p:spPr>
            <a:xfrm flipV="1">
              <a:off x="1850747" y="4158734"/>
              <a:ext cx="1806853" cy="165298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561B2D5-A094-4F28-B4B6-1949731E4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681" y="3369610"/>
              <a:ext cx="932735" cy="912547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799DCD-B560-47A3-9D83-D8B0D508613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4458417" y="3362775"/>
              <a:ext cx="2208387" cy="56004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B329CA-A9EF-4C2E-B6A8-3EDD03906D30}"/>
                </a:ext>
              </a:extLst>
            </p:cNvPr>
            <p:cNvSpPr/>
            <p:nvPr/>
          </p:nvSpPr>
          <p:spPr>
            <a:xfrm>
              <a:off x="3552092" y="3367454"/>
              <a:ext cx="3314700" cy="888023"/>
            </a:xfrm>
            <a:custGeom>
              <a:avLst/>
              <a:gdLst>
                <a:gd name="connsiteX0" fmla="*/ 0 w 3314700"/>
                <a:gd name="connsiteY0" fmla="*/ 888023 h 888023"/>
                <a:gd name="connsiteX1" fmla="*/ 1028700 w 3314700"/>
                <a:gd name="connsiteY1" fmla="*/ 281354 h 888023"/>
                <a:gd name="connsiteX2" fmla="*/ 3314700 w 3314700"/>
                <a:gd name="connsiteY2" fmla="*/ 0 h 88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0" h="888023">
                  <a:moveTo>
                    <a:pt x="0" y="888023"/>
                  </a:moveTo>
                  <a:cubicBezTo>
                    <a:pt x="238125" y="658690"/>
                    <a:pt x="476250" y="429358"/>
                    <a:pt x="1028700" y="281354"/>
                  </a:cubicBezTo>
                  <a:cubicBezTo>
                    <a:pt x="1581150" y="133350"/>
                    <a:pt x="2961542" y="36635"/>
                    <a:pt x="3314700" y="0"/>
                  </a:cubicBezTo>
                </a:path>
              </a:pathLst>
            </a:cu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22CA04-8284-4546-B77E-23662C94D7D9}"/>
                </a:ext>
              </a:extLst>
            </p:cNvPr>
            <p:cNvSpPr/>
            <p:nvPr/>
          </p:nvSpPr>
          <p:spPr>
            <a:xfrm>
              <a:off x="3578468" y="3675965"/>
              <a:ext cx="1907931" cy="1449950"/>
            </a:xfrm>
            <a:custGeom>
              <a:avLst/>
              <a:gdLst>
                <a:gd name="connsiteX0" fmla="*/ 0 w 1758462"/>
                <a:gd name="connsiteY0" fmla="*/ 572315 h 1469130"/>
                <a:gd name="connsiteX1" fmla="*/ 870439 w 1758462"/>
                <a:gd name="connsiteY1" fmla="*/ 35984 h 1469130"/>
                <a:gd name="connsiteX2" fmla="*/ 1758462 w 1758462"/>
                <a:gd name="connsiteY2" fmla="*/ 1469130 h 146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8462" h="1469130">
                  <a:moveTo>
                    <a:pt x="0" y="572315"/>
                  </a:moveTo>
                  <a:cubicBezTo>
                    <a:pt x="288681" y="229415"/>
                    <a:pt x="577362" y="-113485"/>
                    <a:pt x="870439" y="35984"/>
                  </a:cubicBezTo>
                  <a:cubicBezTo>
                    <a:pt x="1163516" y="185453"/>
                    <a:pt x="1591408" y="1328453"/>
                    <a:pt x="1758462" y="1469130"/>
                  </a:cubicBezTo>
                </a:path>
              </a:pathLst>
            </a:cu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8AB92F-95F7-4424-96B4-21DFEEB77577}"/>
                </a:ext>
              </a:extLst>
            </p:cNvPr>
            <p:cNvSpPr/>
            <p:nvPr/>
          </p:nvSpPr>
          <p:spPr>
            <a:xfrm>
              <a:off x="3803763" y="2857501"/>
              <a:ext cx="1682636" cy="3653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r>
                <a:rPr lang="en-US" sz="2800" dirty="0"/>
                <a:t>Ideal 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445F55-1203-4537-994E-2D2F70E1BB50}"/>
                </a:ext>
              </a:extLst>
            </p:cNvPr>
            <p:cNvSpPr/>
            <p:nvPr/>
          </p:nvSpPr>
          <p:spPr>
            <a:xfrm>
              <a:off x="5205046" y="3653518"/>
              <a:ext cx="1874996" cy="3653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r>
                <a:rPr lang="en-US" sz="2800" dirty="0"/>
                <a:t>Desired response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CE8A2F-9DAB-4ACE-85E6-9EA91E92F7C2}"/>
                </a:ext>
              </a:extLst>
            </p:cNvPr>
            <p:cNvSpPr/>
            <p:nvPr/>
          </p:nvSpPr>
          <p:spPr>
            <a:xfrm>
              <a:off x="3072845" y="5088090"/>
              <a:ext cx="2264086" cy="36534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r>
                <a:rPr lang="en-US" sz="2800" dirty="0"/>
                <a:t>Congestion collapse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1DB414-20A4-4509-B13F-FFC9ABB852D6}"/>
              </a:ext>
            </a:extLst>
          </p:cNvPr>
          <p:cNvGrpSpPr/>
          <p:nvPr/>
        </p:nvGrpSpPr>
        <p:grpSpPr>
          <a:xfrm>
            <a:off x="6334878" y="3930844"/>
            <a:ext cx="3932688" cy="2285782"/>
            <a:chOff x="4433192" y="3488160"/>
            <a:chExt cx="3932688" cy="228578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75B065-B34A-42CC-82A9-65660C0E8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6452" y="3488160"/>
              <a:ext cx="2680" cy="19739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B6FD5A-C08C-43CB-92DB-DC78E63F1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634" y="3710010"/>
              <a:ext cx="0" cy="179915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0CBED4-B04A-4ED5-B135-0DAA9B4231AF}"/>
                </a:ext>
              </a:extLst>
            </p:cNvPr>
            <p:cNvCxnSpPr>
              <a:cxnSpLocks/>
            </p:cNvCxnSpPr>
            <p:nvPr/>
          </p:nvCxnSpPr>
          <p:spPr>
            <a:xfrm>
              <a:off x="5222665" y="5498516"/>
              <a:ext cx="314321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80BC3A-7C62-45DF-A14F-8AD7D11C4828}"/>
                </a:ext>
              </a:extLst>
            </p:cNvPr>
            <p:cNvSpPr txBox="1"/>
            <p:nvPr/>
          </p:nvSpPr>
          <p:spPr>
            <a:xfrm>
              <a:off x="4433192" y="4497788"/>
              <a:ext cx="789474" cy="3222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Delay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E4D066-B253-453A-BD81-4484D567CF71}"/>
                </a:ext>
              </a:extLst>
            </p:cNvPr>
            <p:cNvSpPr txBox="1"/>
            <p:nvPr/>
          </p:nvSpPr>
          <p:spPr>
            <a:xfrm>
              <a:off x="5808173" y="5550346"/>
              <a:ext cx="1543027" cy="2235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Network load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5DCD3-9C10-4769-898B-BA663DAE3489}"/>
                </a:ext>
              </a:extLst>
            </p:cNvPr>
            <p:cNvCxnSpPr>
              <a:cxnSpLocks/>
            </p:cNvCxnSpPr>
            <p:nvPr/>
          </p:nvCxnSpPr>
          <p:spPr>
            <a:xfrm>
              <a:off x="5260087" y="4921624"/>
              <a:ext cx="105487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2F9245-62D6-490C-BB3D-DD90EBF122B6}"/>
                </a:ext>
              </a:extLst>
            </p:cNvPr>
            <p:cNvSpPr/>
            <p:nvPr/>
          </p:nvSpPr>
          <p:spPr>
            <a:xfrm>
              <a:off x="5808173" y="5060428"/>
              <a:ext cx="1370697" cy="2211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32500" lnSpcReduction="20000"/>
            </a:bodyPr>
            <a:lstStyle/>
            <a:p>
              <a:pPr algn="ctr"/>
              <a:r>
                <a:rPr lang="en-US" sz="2800" dirty="0"/>
                <a:t>Congestion collapse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D9640F-1851-4473-A1B7-EE4067523CAF}"/>
                </a:ext>
              </a:extLst>
            </p:cNvPr>
            <p:cNvSpPr/>
            <p:nvPr/>
          </p:nvSpPr>
          <p:spPr>
            <a:xfrm>
              <a:off x="6284259" y="3998217"/>
              <a:ext cx="924509" cy="923407"/>
            </a:xfrm>
            <a:custGeom>
              <a:avLst/>
              <a:gdLst>
                <a:gd name="connsiteX0" fmla="*/ 0 w 924509"/>
                <a:gd name="connsiteY0" fmla="*/ 923407 h 923407"/>
                <a:gd name="connsiteX1" fmla="*/ 699247 w 924509"/>
                <a:gd name="connsiteY1" fmla="*/ 753078 h 923407"/>
                <a:gd name="connsiteX2" fmla="*/ 923365 w 924509"/>
                <a:gd name="connsiteY2" fmla="*/ 43 h 9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4509" h="923407">
                  <a:moveTo>
                    <a:pt x="0" y="923407"/>
                  </a:moveTo>
                  <a:cubicBezTo>
                    <a:pt x="272676" y="915189"/>
                    <a:pt x="545353" y="906972"/>
                    <a:pt x="699247" y="753078"/>
                  </a:cubicBezTo>
                  <a:cubicBezTo>
                    <a:pt x="853141" y="599184"/>
                    <a:pt x="935318" y="-5933"/>
                    <a:pt x="923365" y="43"/>
                  </a:cubicBezTo>
                </a:path>
              </a:pathLst>
            </a:cu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B24146-A9B2-45FA-AA23-7F95F1147D64}"/>
              </a:ext>
            </a:extLst>
          </p:cNvPr>
          <p:cNvSpPr/>
          <p:nvPr/>
        </p:nvSpPr>
        <p:spPr>
          <a:xfrm>
            <a:off x="8065567" y="255240"/>
            <a:ext cx="3537819" cy="1323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Both packet loss and end-to-end delay can be used to signal congestion!</a:t>
            </a:r>
          </a:p>
        </p:txBody>
      </p:sp>
    </p:spTree>
    <p:extLst>
      <p:ext uri="{BB962C8B-B14F-4D97-AF65-F5344CB8AC3E}">
        <p14:creationId xmlns:p14="http://schemas.microsoft.com/office/powerpoint/2010/main" val="35043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2322-E736-B443-90EE-ED9B6FA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Congestion control requires</a:t>
            </a:r>
            <a:br>
              <a:rPr lang="en-NL" dirty="0"/>
            </a:br>
            <a:r>
              <a:rPr lang="en-NL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BF29-67C0-1342-AFBA-66F164AB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/>
              <a:t>Congestion occurs if the workload is too large for the available network resources.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The workload of all users combined should not be too large for the available network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7164-7ED2-4948-A253-43A792A5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006B-3A6D-0A4F-BD63-1FA3A1E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23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C6510-563D-234B-9BEE-E90A15B101F0}"/>
              </a:ext>
            </a:extLst>
          </p:cNvPr>
          <p:cNvSpPr/>
          <p:nvPr/>
        </p:nvSpPr>
        <p:spPr>
          <a:xfrm>
            <a:off x="1164773" y="4107543"/>
            <a:ext cx="9862457" cy="6445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Coordinate to divide network resources</a:t>
            </a:r>
          </a:p>
        </p:txBody>
      </p:sp>
    </p:spTree>
    <p:extLst>
      <p:ext uri="{BB962C8B-B14F-4D97-AF65-F5344CB8AC3E}">
        <p14:creationId xmlns:p14="http://schemas.microsoft.com/office/powerpoint/2010/main" val="28164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F21-E191-46F6-AD2C-5B656817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bandwidth allocation</a:t>
            </a:r>
            <a:br>
              <a:rPr lang="en-US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C2324-08CA-4A3E-AC92-56740C030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How to divide the available bandwidth over multiple senders?</a:t>
                </a:r>
              </a:p>
              <a:p>
                <a:pPr marL="0" indent="0">
                  <a:buNone/>
                </a:pPr>
                <a:r>
                  <a:rPr lang="en-GB" dirty="0"/>
                  <a:t>Assume that we wave a total bandwidth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machines.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C2324-08CA-4A3E-AC92-56740C030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2241" r="-6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98D4A-ECC1-423F-9A24-C8563EFF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BA26C-111E-4861-A5E5-736C426F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24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613BF-33D9-4B21-B51E-C15BE38BD5FD}"/>
              </a:ext>
            </a:extLst>
          </p:cNvPr>
          <p:cNvSpPr/>
          <p:nvPr/>
        </p:nvSpPr>
        <p:spPr>
          <a:xfrm>
            <a:off x="3797114" y="3137055"/>
            <a:ext cx="6440581" cy="462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Q: How much bandwidth does each machine get?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F9B274-BD3B-431B-B0C3-FE4B3B3FF468}"/>
              </a:ext>
            </a:extLst>
          </p:cNvPr>
          <p:cNvSpPr/>
          <p:nvPr/>
        </p:nvSpPr>
        <p:spPr>
          <a:xfrm>
            <a:off x="2840712" y="3664386"/>
            <a:ext cx="6862948" cy="457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400" dirty="0"/>
              <a:t>May be impossible to implement with overlapping paths!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0D2B8C-3B30-47DB-9596-31E691AB7B42}"/>
              </a:ext>
            </a:extLst>
          </p:cNvPr>
          <p:cNvGrpSpPr/>
          <p:nvPr/>
        </p:nvGrpSpPr>
        <p:grpSpPr>
          <a:xfrm>
            <a:off x="1644879" y="4275048"/>
            <a:ext cx="7487429" cy="1875610"/>
            <a:chOff x="120878" y="4275048"/>
            <a:chExt cx="7487429" cy="187561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F17ED14-1BE8-47C2-944D-FCA362C4446A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1877114" y="5721851"/>
              <a:ext cx="1472958" cy="147768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B22096B-E897-46D0-AC4B-4F28F021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5715094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762DAC-8644-43D0-9656-6FCEB397D0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4714371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E7B445-72E9-47FB-A238-FEA2AA938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977" y="4728868"/>
              <a:ext cx="1637432" cy="1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6D1DBC8-373A-4AB0-8956-AFF832E8F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684" y="5715094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91D5C7-CEEB-4082-9736-73694782054C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14" y="5210628"/>
              <a:ext cx="1472958" cy="462652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41366F-E0F7-492C-83A9-DC5B53CD7C46}"/>
                </a:ext>
              </a:extLst>
            </p:cNvPr>
            <p:cNvCxnSpPr>
              <a:cxnSpLocks/>
            </p:cNvCxnSpPr>
            <p:nvPr/>
          </p:nvCxnSpPr>
          <p:spPr>
            <a:xfrm>
              <a:off x="1858009" y="4556087"/>
              <a:ext cx="1492063" cy="264146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B8F6E7-148F-47B6-993F-2D0CC387D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222" y="4275048"/>
              <a:ext cx="434892" cy="5620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BA9F78-F683-422A-AA40-C21EEE990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222" y="4931814"/>
              <a:ext cx="434892" cy="5620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63D61B-CF3D-41DB-8CFB-25FFAF79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2222" y="5588580"/>
              <a:ext cx="434892" cy="562078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DDD3DA9-21FE-4C53-8C4B-795E60CC6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015" y="5635586"/>
              <a:ext cx="1637432" cy="14497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EE92B3-426E-4954-9341-B56D3B946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9754" y="4827482"/>
              <a:ext cx="0" cy="858244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0A5BC5A-C386-4556-A6F5-C43FF3EF1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1977" y="4818561"/>
              <a:ext cx="1510901" cy="1672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394C696-D611-46BC-8C53-5860DB6DD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10" y="4505260"/>
              <a:ext cx="818897" cy="238355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691AB4-F8C2-4CBA-81E0-54F4B7759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409" y="4818561"/>
              <a:ext cx="818897" cy="238355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E7E2378-07C3-445B-8F37-7711B02394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6594" y="5715094"/>
              <a:ext cx="818897" cy="238355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DE1AEF-C328-4B4D-A87C-67FA9CB8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4378851"/>
              <a:ext cx="605434" cy="6081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96A533-043D-4E77-AE0A-E251E7098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61" y="4378851"/>
              <a:ext cx="605434" cy="6081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0D34DC-8690-4061-AD0F-BA99A2220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4378851"/>
              <a:ext cx="605434" cy="60813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808EA2-B86C-4AB9-8277-AFB64ECD0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5244756"/>
              <a:ext cx="605434" cy="60813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1AA6AD8-2248-455B-9451-ADE4BDE98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61" y="5244756"/>
              <a:ext cx="605434" cy="60813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80242BE-09E2-4CA4-A1C7-C9DB4344E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5244756"/>
              <a:ext cx="605434" cy="608136"/>
            </a:xfrm>
            <a:prstGeom prst="rect">
              <a:avLst/>
            </a:prstGeom>
          </p:spPr>
        </p:pic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0CB55901-23B0-4DBA-BCFF-62FCF64B440E}"/>
                </a:ext>
              </a:extLst>
            </p:cNvPr>
            <p:cNvSpPr/>
            <p:nvPr/>
          </p:nvSpPr>
          <p:spPr>
            <a:xfrm flipH="1">
              <a:off x="880306" y="4371427"/>
              <a:ext cx="490468" cy="1678401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ACEB48-8074-4091-A105-EFDADDCEC416}"/>
                </a:ext>
              </a:extLst>
            </p:cNvPr>
            <p:cNvSpPr txBox="1"/>
            <p:nvPr/>
          </p:nvSpPr>
          <p:spPr>
            <a:xfrm flipH="1">
              <a:off x="120878" y="5013278"/>
              <a:ext cx="7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3</a:t>
              </a:r>
              <a:endParaRPr lang="LID4096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1DD633-CA85-4AA5-8ECF-B0DC5136246E}"/>
                  </a:ext>
                </a:extLst>
              </p:cNvPr>
              <p:cNvSpPr txBox="1"/>
              <p:nvPr/>
            </p:nvSpPr>
            <p:spPr>
              <a:xfrm>
                <a:off x="4178784" y="4150458"/>
                <a:ext cx="344022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1DD633-CA85-4AA5-8ECF-B0DC51362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4150458"/>
                <a:ext cx="344022" cy="55496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4D107B-8376-4DB7-9D48-EA713C11703D}"/>
                  </a:ext>
                </a:extLst>
              </p:cNvPr>
              <p:cNvSpPr txBox="1"/>
              <p:nvPr/>
            </p:nvSpPr>
            <p:spPr>
              <a:xfrm>
                <a:off x="4178784" y="5764099"/>
                <a:ext cx="344022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4D107B-8376-4DB7-9D48-EA713C117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5764099"/>
                <a:ext cx="344022" cy="554960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CA79BC-EF9B-407E-B19B-FE037DEB04F6}"/>
                  </a:ext>
                </a:extLst>
              </p:cNvPr>
              <p:cNvSpPr txBox="1"/>
              <p:nvPr/>
            </p:nvSpPr>
            <p:spPr>
              <a:xfrm>
                <a:off x="4178784" y="4868673"/>
                <a:ext cx="344022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FCA79BC-EF9B-407E-B19B-FE037DEB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4868673"/>
                <a:ext cx="344022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BEF96CB3-17D8-48CE-88C4-DC53AF646388}"/>
              </a:ext>
            </a:extLst>
          </p:cNvPr>
          <p:cNvSpPr/>
          <p:nvPr/>
        </p:nvSpPr>
        <p:spPr>
          <a:xfrm>
            <a:off x="4912016" y="6287230"/>
            <a:ext cx="2301105" cy="431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400" dirty="0"/>
              <a:t>Does not fit on link!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E66AF1-CB44-4D7E-A470-8B2260AE6344}"/>
              </a:ext>
            </a:extLst>
          </p:cNvPr>
          <p:cNvCxnSpPr>
            <a:cxnSpLocks/>
            <a:stCxn id="55" idx="1"/>
            <a:endCxn id="53" idx="3"/>
          </p:cNvCxnSpPr>
          <p:nvPr/>
        </p:nvCxnSpPr>
        <p:spPr>
          <a:xfrm flipH="1" flipV="1">
            <a:off x="4522806" y="6041579"/>
            <a:ext cx="389210" cy="46138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560CFB4-60AB-4D6D-902B-29319906B3D1}"/>
              </a:ext>
            </a:extLst>
          </p:cNvPr>
          <p:cNvCxnSpPr>
            <a:cxnSpLocks/>
            <a:stCxn id="55" idx="0"/>
            <a:endCxn id="54" idx="3"/>
          </p:cNvCxnSpPr>
          <p:nvPr/>
        </p:nvCxnSpPr>
        <p:spPr>
          <a:xfrm rot="16200000" flipV="1">
            <a:off x="4722150" y="4946810"/>
            <a:ext cx="1141077" cy="1539763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73FFDF-EA4D-4B39-9CA5-FD5B66D7F2FF}"/>
              </a:ext>
            </a:extLst>
          </p:cNvPr>
          <p:cNvSpPr/>
          <p:nvPr/>
        </p:nvSpPr>
        <p:spPr>
          <a:xfrm>
            <a:off x="4028662" y="4349778"/>
            <a:ext cx="5103645" cy="851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761B75-3417-47D2-A35C-FC3C12018A06}"/>
              </a:ext>
            </a:extLst>
          </p:cNvPr>
          <p:cNvSpPr txBox="1"/>
          <p:nvPr/>
        </p:nvSpPr>
        <p:spPr>
          <a:xfrm>
            <a:off x="9152307" y="4588023"/>
            <a:ext cx="16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 = 1</a:t>
            </a:r>
            <a:endParaRPr lang="LID4096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D648D3-F25E-4793-964C-2AD92F29E150}"/>
              </a:ext>
            </a:extLst>
          </p:cNvPr>
          <p:cNvSpPr/>
          <p:nvPr/>
        </p:nvSpPr>
        <p:spPr>
          <a:xfrm>
            <a:off x="4028662" y="5297087"/>
            <a:ext cx="5103645" cy="851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F43984-EDAC-4FDD-B01B-8BF3989CC81B}"/>
              </a:ext>
            </a:extLst>
          </p:cNvPr>
          <p:cNvSpPr txBox="1"/>
          <p:nvPr/>
        </p:nvSpPr>
        <p:spPr>
          <a:xfrm>
            <a:off x="9152307" y="5535332"/>
            <a:ext cx="16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Bandwidth = 1</a:t>
            </a:r>
            <a:endParaRPr lang="LID4096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F80BB15F-D340-4E9C-8FCE-573FF3745D32}"/>
              </a:ext>
            </a:extLst>
          </p:cNvPr>
          <p:cNvSpPr/>
          <p:nvPr/>
        </p:nvSpPr>
        <p:spPr>
          <a:xfrm>
            <a:off x="9299370" y="4378852"/>
            <a:ext cx="490468" cy="167840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14AB4E-2B99-4836-9186-9255BE76B411}"/>
              </a:ext>
            </a:extLst>
          </p:cNvPr>
          <p:cNvSpPr txBox="1"/>
          <p:nvPr/>
        </p:nvSpPr>
        <p:spPr>
          <a:xfrm>
            <a:off x="9889150" y="5013278"/>
            <a:ext cx="76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98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52" grpId="0"/>
      <p:bldP spid="53" grpId="0"/>
      <p:bldP spid="54" grpId="0"/>
      <p:bldP spid="55" grpId="0" animBg="1"/>
      <p:bldP spid="7" grpId="0" animBg="1"/>
      <p:bldP spid="7" grpId="1" animBg="1"/>
      <p:bldP spid="42" grpId="0"/>
      <p:bldP spid="42" grpId="1"/>
      <p:bldP spid="43" grpId="0" animBg="1"/>
      <p:bldP spid="43" grpId="1" animBg="1"/>
      <p:bldP spid="56" grpId="0"/>
      <p:bldP spid="56" grpId="1"/>
      <p:bldP spid="58" grpId="0" animBg="1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4CE0-8BA0-4BE3-BA26-B75AB1A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bandwidth allocation</a:t>
            </a:r>
            <a:br>
              <a:rPr lang="en-US" dirty="0"/>
            </a:br>
            <a:r>
              <a:rPr lang="en-US" dirty="0"/>
              <a:t>Max-min fairness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32E7-2032-4CE6-8612-C6F2D6C4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Maximizes minimum bandwidth, then uses excess bandwidth where possible.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DB55B-F5E9-4E6A-ACB7-86607770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72C2-BE48-4487-9AE5-BF6417BE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25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92F186-7C97-41F0-96A4-5CE9EF172068}"/>
              </a:ext>
            </a:extLst>
          </p:cNvPr>
          <p:cNvGrpSpPr/>
          <p:nvPr/>
        </p:nvGrpSpPr>
        <p:grpSpPr>
          <a:xfrm>
            <a:off x="1644878" y="4275048"/>
            <a:ext cx="9011428" cy="1875610"/>
            <a:chOff x="120878" y="4275048"/>
            <a:chExt cx="9011428" cy="18756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5ED0E7-D130-47AB-A535-0DE728B066ED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1877114" y="5721851"/>
              <a:ext cx="1472958" cy="147768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92D3173-4BD5-4519-BB58-BED6882B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5715094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85FFA6-340A-4F00-8DFA-ECEABF8B2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4714371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E5DEBA-41EC-41DF-9230-378EEF5CB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977" y="4728868"/>
              <a:ext cx="1637432" cy="1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C4D129-7204-46CD-8BBD-8BBF20674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684" y="5715094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1362E6-E1A9-45D3-B5D5-A99F982B4A31}"/>
                </a:ext>
              </a:extLst>
            </p:cNvPr>
            <p:cNvCxnSpPr>
              <a:cxnSpLocks/>
            </p:cNvCxnSpPr>
            <p:nvPr/>
          </p:nvCxnSpPr>
          <p:spPr>
            <a:xfrm>
              <a:off x="1877114" y="5210628"/>
              <a:ext cx="1472958" cy="462652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7ECB91-4CD1-4F9F-8E08-4DF9618D86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8009" y="4556087"/>
              <a:ext cx="1492063" cy="264146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CEAAE0-363E-4857-8CF4-053C3F947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222" y="4275048"/>
              <a:ext cx="434892" cy="5620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703985-0F68-4B96-8560-7A8BBDA4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222" y="4931814"/>
              <a:ext cx="434892" cy="5620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6616FFE-407A-4460-8B1C-A7EA6216D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222" y="5588580"/>
              <a:ext cx="434892" cy="562078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4773BD3-1184-4DCC-9193-826B43970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8015" y="5635586"/>
              <a:ext cx="1637432" cy="14497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AE32EC-DCA9-42B3-860D-C6C96DC7F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9754" y="4827482"/>
              <a:ext cx="0" cy="858244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BABA26-48EE-440B-BB6A-01B0E93E9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1977" y="4818561"/>
              <a:ext cx="1510901" cy="1672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5F5F5-0F60-48DE-8A22-8702B9390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10" y="4505260"/>
              <a:ext cx="818897" cy="238355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0EF6C0-76E0-448D-B32A-2E91E115C9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409" y="4818561"/>
              <a:ext cx="818897" cy="238355"/>
            </a:xfrm>
            <a:prstGeom prst="straightConnector1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208F00-0CEB-4B15-8579-5BE5CD182C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6594" y="5715094"/>
              <a:ext cx="818897" cy="238355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D7D5CA0-45C6-4ACE-A8BF-D104221E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4378851"/>
              <a:ext cx="605434" cy="60813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8D4101E-EA19-440B-AC38-D9BE77626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61" y="4378851"/>
              <a:ext cx="605434" cy="60813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0BB28C6-F7F4-4AA4-A61E-799359D8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4378851"/>
              <a:ext cx="605434" cy="60813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BCD235-DB01-4BC2-8A05-950A87F42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5245939"/>
              <a:ext cx="605434" cy="60813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100E2A5-E818-42D3-8900-D4BA7DCE9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61" y="5245939"/>
              <a:ext cx="605434" cy="60813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3FC598A-4753-4491-A2F7-6B22F04DF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5245939"/>
              <a:ext cx="605434" cy="608136"/>
            </a:xfrm>
            <a:prstGeom prst="rect">
              <a:avLst/>
            </a:prstGeom>
          </p:spPr>
        </p:pic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F59DB334-ED0E-4106-BCAE-B5B67AD5177A}"/>
                </a:ext>
              </a:extLst>
            </p:cNvPr>
            <p:cNvSpPr/>
            <p:nvPr/>
          </p:nvSpPr>
          <p:spPr>
            <a:xfrm>
              <a:off x="7775370" y="4378851"/>
              <a:ext cx="490468" cy="1678401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F179AD-6EA0-4E28-800C-027C484980E5}"/>
                </a:ext>
              </a:extLst>
            </p:cNvPr>
            <p:cNvSpPr txBox="1"/>
            <p:nvPr/>
          </p:nvSpPr>
          <p:spPr>
            <a:xfrm>
              <a:off x="8365150" y="5013278"/>
              <a:ext cx="7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 = 2</a:t>
              </a:r>
              <a:endParaRPr lang="LID4096" dirty="0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7AF6EA3-5829-4BCB-B794-F87D9B92C0CF}"/>
                </a:ext>
              </a:extLst>
            </p:cNvPr>
            <p:cNvSpPr/>
            <p:nvPr/>
          </p:nvSpPr>
          <p:spPr>
            <a:xfrm flipH="1">
              <a:off x="880306" y="4371427"/>
              <a:ext cx="490468" cy="1678401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C183AB-2F2F-4580-8AA0-FD5D34C97729}"/>
                </a:ext>
              </a:extLst>
            </p:cNvPr>
            <p:cNvSpPr txBox="1"/>
            <p:nvPr/>
          </p:nvSpPr>
          <p:spPr>
            <a:xfrm flipH="1">
              <a:off x="120878" y="5013278"/>
              <a:ext cx="7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3</a:t>
              </a:r>
              <a:endParaRPr lang="LID4096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D55252-0EAC-43F0-9DD2-F0E1CAF3F0B1}"/>
                  </a:ext>
                </a:extLst>
              </p:cNvPr>
              <p:cNvSpPr txBox="1"/>
              <p:nvPr/>
            </p:nvSpPr>
            <p:spPr>
              <a:xfrm>
                <a:off x="4178784" y="4150459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D55252-0EAC-43F0-9DD2-F0E1CAF3F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4150459"/>
                <a:ext cx="344022" cy="574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3A0C93-E8EC-4152-8ADB-56BCBEE24617}"/>
                  </a:ext>
                </a:extLst>
              </p:cNvPr>
              <p:cNvSpPr txBox="1"/>
              <p:nvPr/>
            </p:nvSpPr>
            <p:spPr>
              <a:xfrm>
                <a:off x="4178784" y="5764100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E3A0C93-E8EC-4152-8ADB-56BCBEE24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5764100"/>
                <a:ext cx="344022" cy="574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0DB917-7F0C-428C-987B-53380586B544}"/>
                  </a:ext>
                </a:extLst>
              </p:cNvPr>
              <p:cNvSpPr txBox="1"/>
              <p:nvPr/>
            </p:nvSpPr>
            <p:spPr>
              <a:xfrm>
                <a:off x="4178784" y="4904534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0DB917-7F0C-428C-987B-53380586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84" y="4904534"/>
                <a:ext cx="344022" cy="574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F588B691-A0DF-499F-A290-5D306540F38F}"/>
              </a:ext>
            </a:extLst>
          </p:cNvPr>
          <p:cNvSpPr/>
          <p:nvPr/>
        </p:nvSpPr>
        <p:spPr>
          <a:xfrm>
            <a:off x="2878947" y="2706878"/>
            <a:ext cx="6440581" cy="462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Is this bandwidth allocation max-min fair?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3CC944-560E-47CA-B32A-787F74960875}"/>
              </a:ext>
            </a:extLst>
          </p:cNvPr>
          <p:cNvSpPr/>
          <p:nvPr/>
        </p:nvSpPr>
        <p:spPr>
          <a:xfrm>
            <a:off x="2878947" y="3206864"/>
            <a:ext cx="6440581" cy="457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400" dirty="0"/>
              <a:t>No, because we can increase the minimum bandwidth.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4F1A3-FAD8-4A07-AE13-0465F2CEA476}"/>
                  </a:ext>
                </a:extLst>
              </p:cNvPr>
              <p:cNvSpPr txBox="1"/>
              <p:nvPr/>
            </p:nvSpPr>
            <p:spPr>
              <a:xfrm>
                <a:off x="4771519" y="4150459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4F1A3-FAD8-4A07-AE13-0465F2CEA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9" y="4150459"/>
                <a:ext cx="344022" cy="574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38894D-AC00-4234-BCC1-42385212C60C}"/>
                  </a:ext>
                </a:extLst>
              </p:cNvPr>
              <p:cNvSpPr txBox="1"/>
              <p:nvPr/>
            </p:nvSpPr>
            <p:spPr>
              <a:xfrm>
                <a:off x="4771519" y="5764100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38894D-AC00-4234-BCC1-42385212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9" y="5764100"/>
                <a:ext cx="344022" cy="5745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52ED7F-7AF3-4673-8F62-EC6F6151F801}"/>
                  </a:ext>
                </a:extLst>
              </p:cNvPr>
              <p:cNvSpPr txBox="1"/>
              <p:nvPr/>
            </p:nvSpPr>
            <p:spPr>
              <a:xfrm>
                <a:off x="4771519" y="4904534"/>
                <a:ext cx="34402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LID4096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52ED7F-7AF3-4673-8F62-EC6F6151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9" y="4904534"/>
                <a:ext cx="344022" cy="5745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0DE2D-DF41-400F-B55F-2427D70C4C87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>
            <a:off x="4522807" y="5191824"/>
            <a:ext cx="248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98385D-B8EC-49D8-A17B-9B04632D87DF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>
            <a:off x="4522807" y="6051390"/>
            <a:ext cx="248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0010BA-B965-4E21-AA44-4AE47B3BB44B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>
            <a:off x="4522807" y="4437749"/>
            <a:ext cx="248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586D80A-A38F-4720-9422-9E63EE77307D}"/>
              </a:ext>
            </a:extLst>
          </p:cNvPr>
          <p:cNvSpPr/>
          <p:nvPr/>
        </p:nvSpPr>
        <p:spPr>
          <a:xfrm>
            <a:off x="2875710" y="3701039"/>
            <a:ext cx="6440581" cy="462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Q: What is the downside of this method?</a:t>
            </a:r>
          </a:p>
        </p:txBody>
      </p:sp>
    </p:spTree>
    <p:extLst>
      <p:ext uri="{BB962C8B-B14F-4D97-AF65-F5344CB8AC3E}">
        <p14:creationId xmlns:p14="http://schemas.microsoft.com/office/powerpoint/2010/main" val="31215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/>
      <p:bldP spid="42" grpId="0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12E9-47A8-45BA-812E-5FAD0C4A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bandwidth allocation</a:t>
            </a:r>
            <a:br>
              <a:rPr lang="en-US" dirty="0"/>
            </a:br>
            <a:r>
              <a:rPr lang="en-US" dirty="0"/>
              <a:t>Convergence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C039-0004-444E-B8EA-360B4E7E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new connections enter the network, the bandwidth needs to be reallocated.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A8887-AE4E-4A42-8300-E1E564B1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27FE4-D1B4-485C-AC98-30366C77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26</a:t>
            </a:fld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19BD17-7CE4-4226-9DDA-C6DCB173BEE3}"/>
              </a:ext>
            </a:extLst>
          </p:cNvPr>
          <p:cNvCxnSpPr>
            <a:cxnSpLocks/>
          </p:cNvCxnSpPr>
          <p:nvPr/>
        </p:nvCxnSpPr>
        <p:spPr>
          <a:xfrm>
            <a:off x="3377680" y="2886634"/>
            <a:ext cx="5191891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7655CA-B3F5-491C-BE5E-F2CCB2A6BC90}"/>
              </a:ext>
            </a:extLst>
          </p:cNvPr>
          <p:cNvSpPr txBox="1"/>
          <p:nvPr/>
        </p:nvSpPr>
        <p:spPr>
          <a:xfrm>
            <a:off x="1971926" y="4139915"/>
            <a:ext cx="1273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A9A86-135E-45AD-B3E2-B93F3F3E4F96}"/>
              </a:ext>
            </a:extLst>
          </p:cNvPr>
          <p:cNvSpPr txBox="1"/>
          <p:nvPr/>
        </p:nvSpPr>
        <p:spPr>
          <a:xfrm>
            <a:off x="5327764" y="5897325"/>
            <a:ext cx="15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3E5DD-A531-48BC-BA7F-F313953FBC57}"/>
              </a:ext>
            </a:extLst>
          </p:cNvPr>
          <p:cNvSpPr txBox="1"/>
          <p:nvPr/>
        </p:nvSpPr>
        <p:spPr>
          <a:xfrm>
            <a:off x="8586812" y="2563469"/>
            <a:ext cx="143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bandwidth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E861A-3167-484C-89DD-2F107ED9DC4D}"/>
              </a:ext>
            </a:extLst>
          </p:cNvPr>
          <p:cNvCxnSpPr>
            <a:cxnSpLocks/>
          </p:cNvCxnSpPr>
          <p:nvPr/>
        </p:nvCxnSpPr>
        <p:spPr>
          <a:xfrm flipV="1">
            <a:off x="3374748" y="2922493"/>
            <a:ext cx="276991" cy="2889223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DC3BC3-F634-4A99-B819-30FCDFF27592}"/>
              </a:ext>
            </a:extLst>
          </p:cNvPr>
          <p:cNvCxnSpPr>
            <a:cxnSpLocks/>
          </p:cNvCxnSpPr>
          <p:nvPr/>
        </p:nvCxnSpPr>
        <p:spPr>
          <a:xfrm flipH="1">
            <a:off x="3624157" y="2940423"/>
            <a:ext cx="188412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34DC2D-4AB1-4C33-A4B4-6BE3229D333A}"/>
              </a:ext>
            </a:extLst>
          </p:cNvPr>
          <p:cNvCxnSpPr>
            <a:cxnSpLocks/>
          </p:cNvCxnSpPr>
          <p:nvPr/>
        </p:nvCxnSpPr>
        <p:spPr>
          <a:xfrm flipV="1">
            <a:off x="3374747" y="2857502"/>
            <a:ext cx="0" cy="297179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142753-3364-4476-800A-AA4898E92C16}"/>
              </a:ext>
            </a:extLst>
          </p:cNvPr>
          <p:cNvCxnSpPr>
            <a:cxnSpLocks/>
          </p:cNvCxnSpPr>
          <p:nvPr/>
        </p:nvCxnSpPr>
        <p:spPr>
          <a:xfrm>
            <a:off x="3348372" y="5811714"/>
            <a:ext cx="519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59D5076-97B6-41F0-9D30-0F12A1A2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37" y="3664075"/>
            <a:ext cx="484579" cy="62629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28B14B-9D71-4FD8-941F-9354B008B54C}"/>
              </a:ext>
            </a:extLst>
          </p:cNvPr>
          <p:cNvCxnSpPr>
            <a:stCxn id="28" idx="2"/>
          </p:cNvCxnSpPr>
          <p:nvPr/>
        </p:nvCxnSpPr>
        <p:spPr>
          <a:xfrm flipH="1">
            <a:off x="3513243" y="5018394"/>
            <a:ext cx="1044585" cy="66523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6CC63B9-BC5D-4F39-96C7-3060B8EE5D2F}"/>
              </a:ext>
            </a:extLst>
          </p:cNvPr>
          <p:cNvSpPr/>
          <p:nvPr/>
        </p:nvSpPr>
        <p:spPr>
          <a:xfrm>
            <a:off x="3781652" y="4329952"/>
            <a:ext cx="1552351" cy="688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Gray starts transmitting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DF4B2C-8E81-4C60-B182-4D9F2527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18" y="4399371"/>
            <a:ext cx="484579" cy="6262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6EDCA1-B536-4440-9A13-1AB484FB31A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912002" y="5409470"/>
            <a:ext cx="741331" cy="28921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93EA4F-DC10-41F4-A98A-02C3850CEBD9}"/>
              </a:ext>
            </a:extLst>
          </p:cNvPr>
          <p:cNvSpPr/>
          <p:nvPr/>
        </p:nvSpPr>
        <p:spPr>
          <a:xfrm>
            <a:off x="6653333" y="5065248"/>
            <a:ext cx="1552351" cy="6884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sz="2800" dirty="0"/>
              <a:t>Orange starts transmitting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E87672-3F71-4002-81C7-1D88FA5CF6FA}"/>
              </a:ext>
            </a:extLst>
          </p:cNvPr>
          <p:cNvCxnSpPr>
            <a:cxnSpLocks/>
          </p:cNvCxnSpPr>
          <p:nvPr/>
        </p:nvCxnSpPr>
        <p:spPr>
          <a:xfrm flipV="1">
            <a:off x="5684806" y="4290372"/>
            <a:ext cx="340732" cy="150341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15BB79-816E-4FF1-9B1F-222DF82944AF}"/>
              </a:ext>
            </a:extLst>
          </p:cNvPr>
          <p:cNvCxnSpPr>
            <a:cxnSpLocks/>
          </p:cNvCxnSpPr>
          <p:nvPr/>
        </p:nvCxnSpPr>
        <p:spPr>
          <a:xfrm flipH="1" flipV="1">
            <a:off x="5525520" y="2909616"/>
            <a:ext cx="501703" cy="1424992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9D6B6F-5A79-4DAE-B9B0-2985D6D717A2}"/>
              </a:ext>
            </a:extLst>
          </p:cNvPr>
          <p:cNvCxnSpPr>
            <a:cxnSpLocks/>
          </p:cNvCxnSpPr>
          <p:nvPr/>
        </p:nvCxnSpPr>
        <p:spPr>
          <a:xfrm flipV="1">
            <a:off x="6044465" y="4324582"/>
            <a:ext cx="2772789" cy="3608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B1FDB0-0F0B-4AC0-8576-6E641B96AA4C}"/>
              </a:ext>
            </a:extLst>
          </p:cNvPr>
          <p:cNvCxnSpPr>
            <a:cxnSpLocks/>
          </p:cNvCxnSpPr>
          <p:nvPr/>
        </p:nvCxnSpPr>
        <p:spPr>
          <a:xfrm flipV="1">
            <a:off x="6008604" y="4270795"/>
            <a:ext cx="2772789" cy="3608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90A0913-BE97-4BAF-962F-D930F6E9A490}"/>
              </a:ext>
            </a:extLst>
          </p:cNvPr>
          <p:cNvSpPr/>
          <p:nvPr/>
        </p:nvSpPr>
        <p:spPr>
          <a:xfrm>
            <a:off x="3290504" y="5683624"/>
            <a:ext cx="165118" cy="1651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79EA3A-15C2-4CCF-A6BC-3B5DE50F5063}"/>
              </a:ext>
            </a:extLst>
          </p:cNvPr>
          <p:cNvSpPr/>
          <p:nvPr/>
        </p:nvSpPr>
        <p:spPr>
          <a:xfrm>
            <a:off x="5600563" y="5664182"/>
            <a:ext cx="165118" cy="1651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4BA0DF-DE09-4E85-B02E-349C64BA115D}"/>
              </a:ext>
            </a:extLst>
          </p:cNvPr>
          <p:cNvSpPr/>
          <p:nvPr/>
        </p:nvSpPr>
        <p:spPr>
          <a:xfrm>
            <a:off x="6028316" y="3264969"/>
            <a:ext cx="4373736" cy="670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Ideal scenario. In practice, convergence takes more time.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0544C5-4B0A-489F-9838-6EF2B1B4FF15}"/>
              </a:ext>
            </a:extLst>
          </p:cNvPr>
          <p:cNvSpPr/>
          <p:nvPr/>
        </p:nvSpPr>
        <p:spPr>
          <a:xfrm>
            <a:off x="8910918" y="4070259"/>
            <a:ext cx="1479236" cy="6703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Q: Why is that?</a:t>
            </a:r>
          </a:p>
        </p:txBody>
      </p:sp>
    </p:spTree>
    <p:extLst>
      <p:ext uri="{BB962C8B-B14F-4D97-AF65-F5344CB8AC3E}">
        <p14:creationId xmlns:p14="http://schemas.microsoft.com/office/powerpoint/2010/main" val="37154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8" grpId="0" animBg="1"/>
      <p:bldP spid="33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11F9-5089-4FD2-A8CB-653A01F0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bandwidth is unknown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9276-5B3C-40AA-AFBF-EB168C0F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1825625"/>
            <a:ext cx="729283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transport layer is not aware of the network topology, or who else is using the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there is no centralized control, we need to dynamically adjust bandwidth usage using trial and error.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07DCA-ECB5-4278-B25B-4E30885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3A32C-CD90-4D05-B995-D4ACA831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27</a:t>
            </a:fld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21BA5A-DDE7-4AB9-9F36-EA3257B7623E}"/>
              </a:ext>
            </a:extLst>
          </p:cNvPr>
          <p:cNvSpPr/>
          <p:nvPr/>
        </p:nvSpPr>
        <p:spPr>
          <a:xfrm>
            <a:off x="1220633" y="1623842"/>
            <a:ext cx="9750737" cy="514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Q: Why is this the case?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E684A-1C4B-4DE0-9EAC-115A8EEDCC77}"/>
              </a:ext>
            </a:extLst>
          </p:cNvPr>
          <p:cNvSpPr/>
          <p:nvPr/>
        </p:nvSpPr>
        <p:spPr>
          <a:xfrm>
            <a:off x="1220633" y="3864380"/>
            <a:ext cx="9750737" cy="514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Q: How to solve this problem?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83A733-C243-2845-9C8E-622607AAD7F3}"/>
              </a:ext>
            </a:extLst>
          </p:cNvPr>
          <p:cNvGrpSpPr/>
          <p:nvPr/>
        </p:nvGrpSpPr>
        <p:grpSpPr>
          <a:xfrm>
            <a:off x="9445488" y="5127235"/>
            <a:ext cx="2469077" cy="977683"/>
            <a:chOff x="1174184" y="3442551"/>
            <a:chExt cx="6714317" cy="26586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78BE60-E72D-F54F-859E-DCEE0E10AAA5}"/>
                </a:ext>
              </a:extLst>
            </p:cNvPr>
            <p:cNvCxnSpPr>
              <a:cxnSpLocks/>
            </p:cNvCxnSpPr>
            <p:nvPr/>
          </p:nvCxnSpPr>
          <p:spPr>
            <a:xfrm>
              <a:off x="1850747" y="4810539"/>
              <a:ext cx="1191899" cy="84482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A49E6E-1973-0D4E-9AFE-2BDDAD683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4184" y="4301102"/>
              <a:ext cx="803703" cy="103874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AC8EDF-63B5-5943-8F76-6AC24845B2D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043614" y="4063686"/>
              <a:ext cx="1041184" cy="75679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C8CABE-33CE-B843-B967-9FC7169B2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4798" y="4301102"/>
              <a:ext cx="803703" cy="103874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6632EE-8087-D14F-A0AB-E8294717D01B}"/>
                </a:ext>
              </a:extLst>
            </p:cNvPr>
            <p:cNvSpPr/>
            <p:nvPr/>
          </p:nvSpPr>
          <p:spPr>
            <a:xfrm>
              <a:off x="2320787" y="3442551"/>
              <a:ext cx="4502426" cy="26586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0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4DA6-A499-414B-B131-4FAC573D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Dynamically adjust bandwidth</a:t>
            </a:r>
            <a:br>
              <a:rPr lang="en-US" dirty="0"/>
            </a:br>
            <a:r>
              <a:rPr lang="en-US" dirty="0"/>
              <a:t>using trial and error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E047-BE73-4231-A9F4-1D6F518B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0BC80-1668-4279-AEA3-2F0B7C3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9CFA-DEB9-43E7-A1E8-AF9554A6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28</a:t>
            </a:fld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FDCF55-B285-424D-80EC-7941E754BDA2}"/>
              </a:ext>
            </a:extLst>
          </p:cNvPr>
          <p:cNvCxnSpPr>
            <a:cxnSpLocks/>
          </p:cNvCxnSpPr>
          <p:nvPr/>
        </p:nvCxnSpPr>
        <p:spPr>
          <a:xfrm>
            <a:off x="3377680" y="2492190"/>
            <a:ext cx="5191891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17417E-AEE0-40AE-B833-DE7924ECBD26}"/>
              </a:ext>
            </a:extLst>
          </p:cNvPr>
          <p:cNvSpPr txBox="1"/>
          <p:nvPr/>
        </p:nvSpPr>
        <p:spPr>
          <a:xfrm>
            <a:off x="8586812" y="2169025"/>
            <a:ext cx="143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 bandwidth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332FD-1633-4C80-A6F5-31E5228B088B}"/>
              </a:ext>
            </a:extLst>
          </p:cNvPr>
          <p:cNvCxnSpPr>
            <a:cxnSpLocks/>
          </p:cNvCxnSpPr>
          <p:nvPr/>
        </p:nvCxnSpPr>
        <p:spPr>
          <a:xfrm flipV="1">
            <a:off x="3392999" y="4802825"/>
            <a:ext cx="635347" cy="585694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55E4D-338C-4B70-83FD-E5572E3B5C3B}"/>
              </a:ext>
            </a:extLst>
          </p:cNvPr>
          <p:cNvCxnSpPr>
            <a:cxnSpLocks/>
          </p:cNvCxnSpPr>
          <p:nvPr/>
        </p:nvCxnSpPr>
        <p:spPr>
          <a:xfrm flipV="1">
            <a:off x="3374747" y="2463058"/>
            <a:ext cx="0" cy="297179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618B26-A4CA-4475-9DC3-6266ED0CB1CE}"/>
              </a:ext>
            </a:extLst>
          </p:cNvPr>
          <p:cNvCxnSpPr>
            <a:cxnSpLocks/>
          </p:cNvCxnSpPr>
          <p:nvPr/>
        </p:nvCxnSpPr>
        <p:spPr>
          <a:xfrm>
            <a:off x="3348372" y="5417270"/>
            <a:ext cx="519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F7E89D8-8450-46F9-A1BF-366F42D2E66E}"/>
              </a:ext>
            </a:extLst>
          </p:cNvPr>
          <p:cNvSpPr/>
          <p:nvPr/>
        </p:nvSpPr>
        <p:spPr>
          <a:xfrm>
            <a:off x="3290504" y="5289180"/>
            <a:ext cx="165118" cy="1651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CBE3B-3048-4D51-B65D-F16A6910A7DF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180746" y="4245348"/>
            <a:ext cx="1945861" cy="50872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8BD704-613B-490D-ABE7-DB63C83F8E6D}"/>
              </a:ext>
            </a:extLst>
          </p:cNvPr>
          <p:cNvSpPr txBox="1"/>
          <p:nvPr/>
        </p:nvSpPr>
        <p:spPr>
          <a:xfrm>
            <a:off x="5344991" y="5545361"/>
            <a:ext cx="119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C4D1F1-B494-4779-9CB7-BB83A2583DA8}"/>
              </a:ext>
            </a:extLst>
          </p:cNvPr>
          <p:cNvSpPr/>
          <p:nvPr/>
        </p:nvSpPr>
        <p:spPr>
          <a:xfrm>
            <a:off x="6126607" y="4730355"/>
            <a:ext cx="2151363" cy="5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Yes!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05705B3-9573-4255-8185-F2AA862DC914}"/>
              </a:ext>
            </a:extLst>
          </p:cNvPr>
          <p:cNvCxnSpPr>
            <a:cxnSpLocks/>
          </p:cNvCxnSpPr>
          <p:nvPr/>
        </p:nvCxnSpPr>
        <p:spPr>
          <a:xfrm flipH="1">
            <a:off x="4028345" y="4043746"/>
            <a:ext cx="345996" cy="76072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CC7601-87A1-4895-A634-DBD777D7680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467888" y="4043746"/>
            <a:ext cx="1658718" cy="201603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84E237-0C30-4D02-8789-F51FB6D4332F}"/>
              </a:ext>
            </a:extLst>
          </p:cNvPr>
          <p:cNvCxnSpPr>
            <a:cxnSpLocks/>
          </p:cNvCxnSpPr>
          <p:nvPr/>
        </p:nvCxnSpPr>
        <p:spPr>
          <a:xfrm flipH="1">
            <a:off x="4353027" y="3285325"/>
            <a:ext cx="166731" cy="79113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F9C605-D868-48DC-A4B7-0432AB55E5A8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596846" y="3316618"/>
            <a:ext cx="1529761" cy="92873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38519EF-F7A7-4D8F-B931-4BFFBF5B39CD}"/>
              </a:ext>
            </a:extLst>
          </p:cNvPr>
          <p:cNvSpPr/>
          <p:nvPr/>
        </p:nvSpPr>
        <p:spPr>
          <a:xfrm>
            <a:off x="6135723" y="4730355"/>
            <a:ext cx="2151363" cy="5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No!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3A6EE0-0D69-4EB4-92C3-E46B272B3FBA}"/>
              </a:ext>
            </a:extLst>
          </p:cNvPr>
          <p:cNvCxnSpPr>
            <a:cxnSpLocks/>
          </p:cNvCxnSpPr>
          <p:nvPr/>
        </p:nvCxnSpPr>
        <p:spPr>
          <a:xfrm>
            <a:off x="4519758" y="3284614"/>
            <a:ext cx="179265" cy="5060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571C81-E1FD-44F9-B9A3-EF554AF34401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775554" y="3780984"/>
            <a:ext cx="1351052" cy="46436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0C839C-5AAA-4427-AF4A-1522DEDCD8CF}"/>
              </a:ext>
            </a:extLst>
          </p:cNvPr>
          <p:cNvCxnSpPr>
            <a:cxnSpLocks/>
          </p:cNvCxnSpPr>
          <p:nvPr/>
        </p:nvCxnSpPr>
        <p:spPr>
          <a:xfrm flipH="1">
            <a:off x="4698467" y="2937831"/>
            <a:ext cx="294875" cy="83853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D4826-5218-4E43-A6A9-30662DBA9427}"/>
              </a:ext>
            </a:extLst>
          </p:cNvPr>
          <p:cNvSpPr/>
          <p:nvPr/>
        </p:nvSpPr>
        <p:spPr>
          <a:xfrm>
            <a:off x="2229083" y="1616219"/>
            <a:ext cx="3129029" cy="703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Keep trying to increase bandwidth usage.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13AF5-E96E-47C2-A54F-AFAB7391557E}"/>
              </a:ext>
            </a:extLst>
          </p:cNvPr>
          <p:cNvSpPr/>
          <p:nvPr/>
        </p:nvSpPr>
        <p:spPr>
          <a:xfrm>
            <a:off x="5463621" y="1616219"/>
            <a:ext cx="3129029" cy="7038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Slow down when you receive congestion signal.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CBCB92-CFE8-4CE1-BCA3-C4C0C14D49AA}"/>
              </a:ext>
            </a:extLst>
          </p:cNvPr>
          <p:cNvGrpSpPr/>
          <p:nvPr/>
        </p:nvGrpSpPr>
        <p:grpSpPr>
          <a:xfrm>
            <a:off x="1805664" y="3281570"/>
            <a:ext cx="1501627" cy="1524350"/>
            <a:chOff x="624400" y="2593731"/>
            <a:chExt cx="2568041" cy="260690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1EBC424-78A4-47E7-A98F-F8679756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23" y="2593731"/>
              <a:ext cx="1670538" cy="1670538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FFA16F7-58B0-4479-BA47-D7EF293DF4E9}"/>
                </a:ext>
              </a:extLst>
            </p:cNvPr>
            <p:cNvSpPr txBox="1"/>
            <p:nvPr/>
          </p:nvSpPr>
          <p:spPr>
            <a:xfrm>
              <a:off x="624400" y="4264268"/>
              <a:ext cx="2568041" cy="936366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Alice’s bandwidth</a:t>
              </a:r>
              <a:endParaRPr lang="LID4096" sz="24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4AC5B-CE53-4CDB-8451-7C9AE6DF3B5A}"/>
              </a:ext>
            </a:extLst>
          </p:cNvPr>
          <p:cNvSpPr/>
          <p:nvPr/>
        </p:nvSpPr>
        <p:spPr>
          <a:xfrm>
            <a:off x="6126607" y="3866560"/>
            <a:ext cx="2160479" cy="757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Can we send use this much bandwidth?</a:t>
            </a:r>
          </a:p>
        </p:txBody>
      </p:sp>
    </p:spTree>
    <p:extLst>
      <p:ext uri="{BB962C8B-B14F-4D97-AF65-F5344CB8AC3E}">
        <p14:creationId xmlns:p14="http://schemas.microsoft.com/office/powerpoint/2010/main" val="38953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39" grpId="0"/>
      <p:bldP spid="40" grpId="0" animBg="1"/>
      <p:bldP spid="40" grpId="1" animBg="1"/>
      <p:bldP spid="40" grpId="2" animBg="1"/>
      <p:bldP spid="40" grpId="3" animBg="1"/>
      <p:bldP spid="40" grpId="4" animBg="1"/>
      <p:bldP spid="57" grpId="0" animBg="1"/>
      <p:bldP spid="57" grpId="1" animBg="1"/>
      <p:bldP spid="68" grpId="0" animBg="1"/>
      <p:bldP spid="69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4E1-1159-4C5C-981E-86391EAE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bandwidth example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9D0C9-04A1-4699-8199-9B05B5A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10E9D-CD8C-4B1C-BC83-8FA82351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29</a:t>
            </a:fld>
            <a:endParaRPr lang="LID4096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1773E1-2C87-4207-B720-B7B375D623BC}"/>
              </a:ext>
            </a:extLst>
          </p:cNvPr>
          <p:cNvGrpSpPr/>
          <p:nvPr/>
        </p:nvGrpSpPr>
        <p:grpSpPr>
          <a:xfrm>
            <a:off x="2367598" y="3082106"/>
            <a:ext cx="8737724" cy="2542359"/>
            <a:chOff x="1489877" y="3967864"/>
            <a:chExt cx="7075030" cy="20585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51A76C-BC5F-49E4-A83A-7872BD3C1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4714371"/>
              <a:ext cx="1637432" cy="1449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1DE43F-F31D-466F-AFF7-70670485D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977" y="4728868"/>
              <a:ext cx="1637432" cy="1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C8E1E8-FFA0-4AC5-8D18-7E18E12EA353}"/>
                </a:ext>
              </a:extLst>
            </p:cNvPr>
            <p:cNvCxnSpPr>
              <a:cxnSpLocks/>
            </p:cNvCxnSpPr>
            <p:nvPr/>
          </p:nvCxnSpPr>
          <p:spPr>
            <a:xfrm>
              <a:off x="1489877" y="3967864"/>
              <a:ext cx="1860195" cy="852368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A3DBDD2-ABD5-428E-B38A-B37E4ED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12" y="4728868"/>
              <a:ext cx="1775495" cy="14747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8EFF52-C2C8-4EE1-B097-82AA6E28C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61" y="4378851"/>
              <a:ext cx="605434" cy="6081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7DA51E-88B2-4E70-A1A5-9E9F66D33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4378851"/>
              <a:ext cx="605434" cy="60813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A34719-DA3A-4A8A-AD2A-B238E6521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8010" y="4779051"/>
              <a:ext cx="1403383" cy="1247390"/>
            </a:xfrm>
            <a:prstGeom prst="straightConnector1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01C607-C4CF-488C-A87D-66A8F89F5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4378851"/>
              <a:ext cx="605434" cy="608136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9CA9738-7CF5-4C65-8245-F938A0A10BF7}"/>
              </a:ext>
            </a:extLst>
          </p:cNvPr>
          <p:cNvGrpSpPr/>
          <p:nvPr/>
        </p:nvGrpSpPr>
        <p:grpSpPr>
          <a:xfrm>
            <a:off x="2367598" y="5013584"/>
            <a:ext cx="2325848" cy="976824"/>
            <a:chOff x="3355471" y="2593731"/>
            <a:chExt cx="3977603" cy="1670538"/>
          </a:xfrm>
        </p:grpSpPr>
        <p:pic>
          <p:nvPicPr>
            <p:cNvPr id="33" name="Picture 32" descr="A picture containing clothing&#10;&#10;Description generated with high confidence">
              <a:extLst>
                <a:ext uri="{FF2B5EF4-FFF2-40B4-BE49-F238E27FC236}">
                  <a16:creationId xmlns:a16="http://schemas.microsoft.com/office/drawing/2014/main" id="{5E0BB31F-5285-4466-9F89-1088EE8E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1" y="2593731"/>
              <a:ext cx="1670538" cy="167053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DDC4B-2278-4F40-94A6-7F30BCE8E6C7}"/>
                </a:ext>
              </a:extLst>
            </p:cNvPr>
            <p:cNvSpPr txBox="1"/>
            <p:nvPr/>
          </p:nvSpPr>
          <p:spPr>
            <a:xfrm>
              <a:off x="4744963" y="2989366"/>
              <a:ext cx="2588111" cy="87305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dirty="0"/>
                <a:t>Bob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E28D6D-DA70-44CB-A73C-DDB724846C69}"/>
              </a:ext>
            </a:extLst>
          </p:cNvPr>
          <p:cNvGrpSpPr/>
          <p:nvPr/>
        </p:nvGrpSpPr>
        <p:grpSpPr>
          <a:xfrm>
            <a:off x="1917595" y="2441358"/>
            <a:ext cx="2158117" cy="976824"/>
            <a:chOff x="2750888" y="2282962"/>
            <a:chExt cx="3690751" cy="16705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4706273-DA7A-4AC9-BB95-F36215BF5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888" y="2282962"/>
              <a:ext cx="1670537" cy="167053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9FB077-88C5-41D1-9512-DEEBA1C7D4A2}"/>
                </a:ext>
              </a:extLst>
            </p:cNvPr>
            <p:cNvSpPr txBox="1"/>
            <p:nvPr/>
          </p:nvSpPr>
          <p:spPr>
            <a:xfrm>
              <a:off x="3873599" y="2609344"/>
              <a:ext cx="2568040" cy="9363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dirty="0"/>
                <a:t>Alice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2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C15F-84DC-D44C-BD9F-97480CE8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End-To-End A</a:t>
            </a:r>
            <a:r>
              <a:rPr lang="en-US" dirty="0"/>
              <a:t>r</a:t>
            </a:r>
            <a:r>
              <a:rPr lang="en-NL" dirty="0"/>
              <a:t>gument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88CD-279F-1B42-9A0B-B06B7A95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4400" i="1" dirty="0"/>
              <a:t>If the network is unable to provide a feature by itself, it should be removed from the network and provided by the hosts.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6A256-DF20-4444-B828-B8702104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314AC-7C29-2441-818A-892C3A45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A813CA-FEE4-874A-98C5-19B38C9E6C97}"/>
              </a:ext>
            </a:extLst>
          </p:cNvPr>
          <p:cNvGrpSpPr/>
          <p:nvPr/>
        </p:nvGrpSpPr>
        <p:grpSpPr>
          <a:xfrm>
            <a:off x="827314" y="1297982"/>
            <a:ext cx="3443176" cy="1081311"/>
            <a:chOff x="709556" y="2338844"/>
            <a:chExt cx="3443176" cy="1081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FE1EA2-820E-D942-A543-CE6940F9BF77}"/>
                </a:ext>
              </a:extLst>
            </p:cNvPr>
            <p:cNvSpPr/>
            <p:nvPr/>
          </p:nvSpPr>
          <p:spPr>
            <a:xfrm>
              <a:off x="1349827" y="2902856"/>
              <a:ext cx="2008586" cy="517299"/>
            </a:xfrm>
            <a:prstGeom prst="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05F235-8A9F-A64A-9CFB-060AAAC9AA2F}"/>
                </a:ext>
              </a:extLst>
            </p:cNvPr>
            <p:cNvSpPr/>
            <p:nvPr/>
          </p:nvSpPr>
          <p:spPr>
            <a:xfrm>
              <a:off x="709556" y="2338844"/>
              <a:ext cx="3443176" cy="5692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sz="2800" dirty="0"/>
                <a:t>The lower layers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846136-ACF7-5C42-B303-F9E7859281BB}"/>
              </a:ext>
            </a:extLst>
          </p:cNvPr>
          <p:cNvGrpSpPr/>
          <p:nvPr/>
        </p:nvGrpSpPr>
        <p:grpSpPr>
          <a:xfrm>
            <a:off x="4143135" y="3019556"/>
            <a:ext cx="3396342" cy="1112803"/>
            <a:chOff x="449942" y="3517532"/>
            <a:chExt cx="3396342" cy="11128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F79F5F-8EE0-DA41-8098-9F82E031641A}"/>
                </a:ext>
              </a:extLst>
            </p:cNvPr>
            <p:cNvSpPr/>
            <p:nvPr/>
          </p:nvSpPr>
          <p:spPr>
            <a:xfrm>
              <a:off x="1429657" y="3517532"/>
              <a:ext cx="1400628" cy="546467"/>
            </a:xfrm>
            <a:prstGeom prst="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1C596C-2518-1441-B5CD-66F4E7C46BB6}"/>
                </a:ext>
              </a:extLst>
            </p:cNvPr>
            <p:cNvSpPr/>
            <p:nvPr/>
          </p:nvSpPr>
          <p:spPr>
            <a:xfrm>
              <a:off x="449942" y="4030607"/>
              <a:ext cx="3396342" cy="59972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sz="2800" dirty="0"/>
                <a:t>Transport layer or higher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32B24E5-9B1D-9943-8044-31E0302810AD}"/>
              </a:ext>
            </a:extLst>
          </p:cNvPr>
          <p:cNvSpPr/>
          <p:nvPr/>
        </p:nvSpPr>
        <p:spPr>
          <a:xfrm>
            <a:off x="583133" y="4347029"/>
            <a:ext cx="10758714" cy="7346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Can you think of an example of a feature provided by the hosts? </a:t>
            </a:r>
            <a:endParaRPr lang="LID4096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8B014-A3C5-5149-AA71-744BFD102240}"/>
              </a:ext>
            </a:extLst>
          </p:cNvPr>
          <p:cNvSpPr/>
          <p:nvPr/>
        </p:nvSpPr>
        <p:spPr>
          <a:xfrm>
            <a:off x="571181" y="5296346"/>
            <a:ext cx="10782619" cy="7346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Can you think of a </a:t>
            </a:r>
            <a:r>
              <a:rPr lang="en-US" sz="2800" i="1" dirty="0"/>
              <a:t>feature provided by the network</a:t>
            </a:r>
            <a:r>
              <a:rPr lang="en-US" sz="2800" dirty="0"/>
              <a:t>?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019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DDA5-78E1-4882-A38D-8B4ABCCE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bandwidth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4780-D0C0-4349-98D1-0830AEC3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7C4EA-266D-4CE1-B748-729D62B0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ABB25-07D8-4C67-92F8-5F61A3D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30</a:t>
            </a:fld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0C6748-3B2B-4536-8312-0D7C0F161395}"/>
              </a:ext>
            </a:extLst>
          </p:cNvPr>
          <p:cNvGrpSpPr/>
          <p:nvPr/>
        </p:nvGrpSpPr>
        <p:grpSpPr>
          <a:xfrm>
            <a:off x="2623934" y="3011787"/>
            <a:ext cx="1501627" cy="1524350"/>
            <a:chOff x="624400" y="2593731"/>
            <a:chExt cx="2568041" cy="26069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28D99B-8386-489F-88A4-F0670D35E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23" y="2593731"/>
              <a:ext cx="1670538" cy="16705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708697-149D-44A4-B5EB-295F79B921EB}"/>
                </a:ext>
              </a:extLst>
            </p:cNvPr>
            <p:cNvSpPr txBox="1"/>
            <p:nvPr/>
          </p:nvSpPr>
          <p:spPr>
            <a:xfrm>
              <a:off x="624400" y="4264268"/>
              <a:ext cx="2568041" cy="936366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Alice’s bandwidth</a:t>
              </a:r>
              <a:endParaRPr lang="LID4096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41B15E-751F-4CBC-8481-B00BFB3BB47B}"/>
              </a:ext>
            </a:extLst>
          </p:cNvPr>
          <p:cNvGrpSpPr/>
          <p:nvPr/>
        </p:nvGrpSpPr>
        <p:grpSpPr>
          <a:xfrm>
            <a:off x="5061069" y="5208932"/>
            <a:ext cx="2325848" cy="976824"/>
            <a:chOff x="3355471" y="2593731"/>
            <a:chExt cx="3977603" cy="1670538"/>
          </a:xfrm>
        </p:grpSpPr>
        <p:pic>
          <p:nvPicPr>
            <p:cNvPr id="12" name="Picture 11" descr="A picture containing clothing&#10;&#10;Description generated with high confidence">
              <a:extLst>
                <a:ext uri="{FF2B5EF4-FFF2-40B4-BE49-F238E27FC236}">
                  <a16:creationId xmlns:a16="http://schemas.microsoft.com/office/drawing/2014/main" id="{DB933C0A-15AB-4C4B-92B6-C3B820B39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1" y="2593731"/>
              <a:ext cx="1670538" cy="16705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8DC910-E78E-49D8-BF9A-65B6B2FFF316}"/>
                </a:ext>
              </a:extLst>
            </p:cNvPr>
            <p:cNvSpPr txBox="1"/>
            <p:nvPr/>
          </p:nvSpPr>
          <p:spPr>
            <a:xfrm>
              <a:off x="4744963" y="2989366"/>
              <a:ext cx="2588111" cy="873059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Bob’s bandwidth</a:t>
              </a:r>
              <a:endParaRPr lang="LID4096" sz="2400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E5A5B4-274F-4522-8E99-3FEEC16A3C5F}"/>
              </a:ext>
            </a:extLst>
          </p:cNvPr>
          <p:cNvCxnSpPr>
            <a:cxnSpLocks/>
          </p:cNvCxnSpPr>
          <p:nvPr/>
        </p:nvCxnSpPr>
        <p:spPr>
          <a:xfrm flipV="1">
            <a:off x="4342935" y="1825626"/>
            <a:ext cx="0" cy="327787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19D863-1FA0-423B-B3A1-1F409B3848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81871" y="3444025"/>
            <a:ext cx="0" cy="3277872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64FE47E-D9D3-4B8F-AC90-579A1ED0AE6C}"/>
              </a:ext>
            </a:extLst>
          </p:cNvPr>
          <p:cNvSpPr/>
          <p:nvPr/>
        </p:nvSpPr>
        <p:spPr>
          <a:xfrm>
            <a:off x="4218697" y="1775040"/>
            <a:ext cx="248476" cy="2484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E5BCE4-353E-4AC1-A5E4-EFE61CFAB394}"/>
              </a:ext>
            </a:extLst>
          </p:cNvPr>
          <p:cNvCxnSpPr>
            <a:cxnSpLocks/>
            <a:stCxn id="20" idx="1"/>
            <a:endCxn id="6" idx="6"/>
          </p:cNvCxnSpPr>
          <p:nvPr/>
        </p:nvCxnSpPr>
        <p:spPr>
          <a:xfrm flipH="1">
            <a:off x="4467173" y="1899278"/>
            <a:ext cx="656578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E01F6-AB17-4527-93D7-9237522BC2ED}"/>
              </a:ext>
            </a:extLst>
          </p:cNvPr>
          <p:cNvSpPr/>
          <p:nvPr/>
        </p:nvSpPr>
        <p:spPr>
          <a:xfrm>
            <a:off x="5123752" y="1529933"/>
            <a:ext cx="3818985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Alice has 100% bandwidth Bob has 0% bandwidth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A1130C-B5E8-45FB-BD36-251254B00C78}"/>
              </a:ext>
            </a:extLst>
          </p:cNvPr>
          <p:cNvSpPr/>
          <p:nvPr/>
        </p:nvSpPr>
        <p:spPr>
          <a:xfrm>
            <a:off x="7493789" y="4958722"/>
            <a:ext cx="248476" cy="2484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E956F5-C99A-4D9B-9BC4-55978B49A6C8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7618027" y="4509018"/>
            <a:ext cx="0" cy="449704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FBE55-EA26-4753-BB3E-914B3DE53AA5}"/>
              </a:ext>
            </a:extLst>
          </p:cNvPr>
          <p:cNvSpPr/>
          <p:nvPr/>
        </p:nvSpPr>
        <p:spPr>
          <a:xfrm>
            <a:off x="5708535" y="3770328"/>
            <a:ext cx="3818985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Alice has 0% bandwidth</a:t>
            </a:r>
            <a:br>
              <a:rPr lang="en-US" sz="2800" dirty="0"/>
            </a:br>
            <a:r>
              <a:rPr lang="en-US" sz="2800" dirty="0"/>
              <a:t>Bob has 100% bandwidth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A4D796-AF8D-447F-B0E0-7B760C45A742}"/>
              </a:ext>
            </a:extLst>
          </p:cNvPr>
          <p:cNvSpPr/>
          <p:nvPr/>
        </p:nvSpPr>
        <p:spPr>
          <a:xfrm>
            <a:off x="4218697" y="4958722"/>
            <a:ext cx="248476" cy="2484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90A147-E33C-4F31-966B-8C5DFAB60FE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4430786" y="4375274"/>
            <a:ext cx="464223" cy="61983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2187F60-56FC-4959-B0E0-019594B2F42D}"/>
              </a:ext>
            </a:extLst>
          </p:cNvPr>
          <p:cNvSpPr/>
          <p:nvPr/>
        </p:nvSpPr>
        <p:spPr>
          <a:xfrm>
            <a:off x="4692239" y="3762749"/>
            <a:ext cx="3818985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Both use 0% bandwidth</a:t>
            </a:r>
          </a:p>
          <a:p>
            <a:pPr algn="ctr"/>
            <a:r>
              <a:rPr lang="en-US" sz="2800" dirty="0"/>
              <a:t>Network not used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27E111-B340-4E0E-9FF0-BB936B5A90CB}"/>
              </a:ext>
            </a:extLst>
          </p:cNvPr>
          <p:cNvSpPr/>
          <p:nvPr/>
        </p:nvSpPr>
        <p:spPr>
          <a:xfrm>
            <a:off x="7493789" y="1773313"/>
            <a:ext cx="248476" cy="2484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D4C8AC-E5F6-45F8-ABD6-CF93A2301C98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7618028" y="2021790"/>
            <a:ext cx="3071" cy="53194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EF6392C-11A6-4A53-AF82-C6BC8ADB00E5}"/>
              </a:ext>
            </a:extLst>
          </p:cNvPr>
          <p:cNvSpPr/>
          <p:nvPr/>
        </p:nvSpPr>
        <p:spPr>
          <a:xfrm>
            <a:off x="5711606" y="2553739"/>
            <a:ext cx="3818985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Both use 100% bandwidth</a:t>
            </a:r>
          </a:p>
          <a:p>
            <a:pPr algn="ctr"/>
            <a:r>
              <a:rPr lang="en-US" sz="2800" dirty="0"/>
              <a:t>Network congestion (total 200%)</a:t>
            </a:r>
          </a:p>
        </p:txBody>
      </p:sp>
    </p:spTree>
    <p:extLst>
      <p:ext uri="{BB962C8B-B14F-4D97-AF65-F5344CB8AC3E}">
        <p14:creationId xmlns:p14="http://schemas.microsoft.com/office/powerpoint/2010/main" val="37118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1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Sharing bandwidth</a:t>
            </a:r>
            <a:br>
              <a:rPr lang="en-US" dirty="0"/>
            </a:br>
            <a:r>
              <a:rPr lang="en-US" dirty="0"/>
              <a:t>Efficiency and fairness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D498-7D26-4E47-B248-132A2F38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31</a:t>
            </a:fld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C13B0E-0CEC-4C30-A6FD-8697819A05EC}"/>
              </a:ext>
            </a:extLst>
          </p:cNvPr>
          <p:cNvCxnSpPr>
            <a:cxnSpLocks/>
          </p:cNvCxnSpPr>
          <p:nvPr/>
        </p:nvCxnSpPr>
        <p:spPr>
          <a:xfrm flipV="1">
            <a:off x="4665664" y="2018129"/>
            <a:ext cx="0" cy="297179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E7D00-CD06-492A-8128-57D0A171C99E}"/>
              </a:ext>
            </a:extLst>
          </p:cNvPr>
          <p:cNvCxnSpPr>
            <a:cxnSpLocks/>
          </p:cNvCxnSpPr>
          <p:nvPr/>
        </p:nvCxnSpPr>
        <p:spPr>
          <a:xfrm>
            <a:off x="4639288" y="4972341"/>
            <a:ext cx="2971800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8677D-CD5E-49E4-9CA6-73034757D425}"/>
              </a:ext>
            </a:extLst>
          </p:cNvPr>
          <p:cNvCxnSpPr>
            <a:cxnSpLocks/>
          </p:cNvCxnSpPr>
          <p:nvPr/>
        </p:nvCxnSpPr>
        <p:spPr>
          <a:xfrm flipH="1" flipV="1">
            <a:off x="4665664" y="2018129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F34C5-D87E-4A97-9D83-4E79776EBC85}"/>
              </a:ext>
            </a:extLst>
          </p:cNvPr>
          <p:cNvCxnSpPr>
            <a:cxnSpLocks/>
          </p:cNvCxnSpPr>
          <p:nvPr/>
        </p:nvCxnSpPr>
        <p:spPr>
          <a:xfrm flipH="1">
            <a:off x="4674629" y="2009165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F13E57-E7D2-40DF-84F4-198838125E60}"/>
              </a:ext>
            </a:extLst>
          </p:cNvPr>
          <p:cNvSpPr txBox="1"/>
          <p:nvPr/>
        </p:nvSpPr>
        <p:spPr>
          <a:xfrm>
            <a:off x="4132730" y="5028365"/>
            <a:ext cx="559309" cy="37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EDA7E-59E4-40E5-A15B-4286AF49A866}"/>
              </a:ext>
            </a:extLst>
          </p:cNvPr>
          <p:cNvSpPr txBox="1"/>
          <p:nvPr/>
        </p:nvSpPr>
        <p:spPr>
          <a:xfrm>
            <a:off x="7225738" y="5064063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8D344-54AE-4711-933F-20EF43C4027D}"/>
              </a:ext>
            </a:extLst>
          </p:cNvPr>
          <p:cNvSpPr txBox="1"/>
          <p:nvPr/>
        </p:nvSpPr>
        <p:spPr>
          <a:xfrm>
            <a:off x="3836964" y="1824498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4F3843-C863-4203-AF6F-9DB9489DEAA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365548" y="4452572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F3436-CFFA-4028-BE85-480C9148DCDF}"/>
              </a:ext>
            </a:extLst>
          </p:cNvPr>
          <p:cNvSpPr/>
          <p:nvPr/>
        </p:nvSpPr>
        <p:spPr>
          <a:xfrm>
            <a:off x="7981950" y="4083227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Efficiency line</a:t>
            </a:r>
          </a:p>
          <a:p>
            <a:pPr algn="ctr"/>
            <a:r>
              <a:rPr lang="en-US" sz="2800" dirty="0"/>
              <a:t>(sum is 100%)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1683EB-4E2D-4231-A28F-CAC7615A5CE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386918" y="2583064"/>
            <a:ext cx="595033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2F11B4-5D74-4DC5-B4D0-D68021AE40B5}"/>
              </a:ext>
            </a:extLst>
          </p:cNvPr>
          <p:cNvSpPr/>
          <p:nvPr/>
        </p:nvSpPr>
        <p:spPr>
          <a:xfrm>
            <a:off x="7981950" y="1920283"/>
            <a:ext cx="2362064" cy="13255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Fairness line</a:t>
            </a:r>
          </a:p>
          <a:p>
            <a:pPr algn="ctr"/>
            <a:r>
              <a:rPr lang="en-US" sz="2800" dirty="0"/>
              <a:t>(Alice and Bob have equal bandwidth)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32D97-44E4-4C31-8D47-D1BA1024C22B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6125188" y="2329582"/>
            <a:ext cx="13188" cy="102670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71B7ED3-92E2-4C30-8069-B98A5D7CC3D7}"/>
              </a:ext>
            </a:extLst>
          </p:cNvPr>
          <p:cNvSpPr/>
          <p:nvPr/>
        </p:nvSpPr>
        <p:spPr>
          <a:xfrm>
            <a:off x="5248368" y="1861285"/>
            <a:ext cx="1780016" cy="4682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Optimum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62ECB8-35BC-4003-9B49-633B94EB9F07}"/>
              </a:ext>
            </a:extLst>
          </p:cNvPr>
          <p:cNvSpPr/>
          <p:nvPr/>
        </p:nvSpPr>
        <p:spPr>
          <a:xfrm>
            <a:off x="5995200" y="3356282"/>
            <a:ext cx="259976" cy="25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F1BF5A-1256-45AF-8A78-05D9B4419A9A}"/>
              </a:ext>
            </a:extLst>
          </p:cNvPr>
          <p:cNvGrpSpPr/>
          <p:nvPr/>
        </p:nvGrpSpPr>
        <p:grpSpPr>
          <a:xfrm>
            <a:off x="5061069" y="5208932"/>
            <a:ext cx="2325848" cy="976824"/>
            <a:chOff x="3355471" y="2593731"/>
            <a:chExt cx="3977603" cy="1670538"/>
          </a:xfrm>
        </p:grpSpPr>
        <p:pic>
          <p:nvPicPr>
            <p:cNvPr id="38" name="Picture 37" descr="A picture containing clothing&#10;&#10;Description generated with high confidence">
              <a:extLst>
                <a:ext uri="{FF2B5EF4-FFF2-40B4-BE49-F238E27FC236}">
                  <a16:creationId xmlns:a16="http://schemas.microsoft.com/office/drawing/2014/main" id="{3C352D27-37C0-4437-961A-3ADE96CD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1" y="2593731"/>
              <a:ext cx="1670538" cy="16705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A3C401-507F-4A0B-8C24-F3E94F2EF0EC}"/>
                </a:ext>
              </a:extLst>
            </p:cNvPr>
            <p:cNvSpPr txBox="1"/>
            <p:nvPr/>
          </p:nvSpPr>
          <p:spPr>
            <a:xfrm>
              <a:off x="4744963" y="2989366"/>
              <a:ext cx="2588111" cy="873059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Bob’s bandwidth</a:t>
              </a:r>
              <a:endParaRPr lang="LID4096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C3CBF-32E0-4FE5-A23D-295CB0C60545}"/>
              </a:ext>
            </a:extLst>
          </p:cNvPr>
          <p:cNvGrpSpPr/>
          <p:nvPr/>
        </p:nvGrpSpPr>
        <p:grpSpPr>
          <a:xfrm>
            <a:off x="2623934" y="3011787"/>
            <a:ext cx="1501627" cy="1524350"/>
            <a:chOff x="624400" y="2593731"/>
            <a:chExt cx="2568041" cy="260690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BC34FA8-274D-43CA-AA16-0532E4FD2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23" y="2593731"/>
              <a:ext cx="1670538" cy="167053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21433F-657E-4D6A-8DB1-E11128F8C723}"/>
                </a:ext>
              </a:extLst>
            </p:cNvPr>
            <p:cNvSpPr txBox="1"/>
            <p:nvPr/>
          </p:nvSpPr>
          <p:spPr>
            <a:xfrm>
              <a:off x="624400" y="4264268"/>
              <a:ext cx="2568041" cy="936366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Alice’s bandwidth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89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1" grpId="0" animBg="1"/>
      <p:bldP spid="31" grpId="1" animBg="1"/>
      <p:bldP spid="33" grpId="0" animBg="1"/>
      <p:bldP spid="33" grpId="1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65B8-A596-4FA2-952D-FBF20615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Regulating sending rate</a:t>
            </a:r>
            <a:br>
              <a:rPr lang="en-US" dirty="0"/>
            </a:br>
            <a:r>
              <a:rPr lang="en-US" dirty="0"/>
              <a:t>Approaches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0F7BD-3FCB-46A9-8B9F-F65BB79DC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Multiple approaches to increase/decrease</a:t>
                </a:r>
                <a:br>
                  <a:rPr lang="en-US" dirty="0"/>
                </a:br>
                <a:r>
                  <a:rPr lang="en-US" dirty="0"/>
                  <a:t>sending rate: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Additive (rate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Multiplicative (rate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rate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Combination of both: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Additive increase, additive decrease.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Additive increase, multiplicative decrease.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Multiplicative increase, additive decrease.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Multiplicative increase, multiplicative decrease.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0F7BD-3FCB-46A9-8B9F-F65BB79DC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2C093-9424-4F83-8FF7-0AE9DE36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05EC-58BD-4124-826B-332AC428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BAD0EA-8C67-435E-9A12-EFD429D940F1}"/>
              </a:ext>
            </a:extLst>
          </p:cNvPr>
          <p:cNvSpPr/>
          <p:nvPr/>
        </p:nvSpPr>
        <p:spPr>
          <a:xfrm>
            <a:off x="6096000" y="1027908"/>
            <a:ext cx="3943350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Q: Which one should we use?</a:t>
            </a:r>
          </a:p>
        </p:txBody>
      </p:sp>
    </p:spTree>
    <p:extLst>
      <p:ext uri="{BB962C8B-B14F-4D97-AF65-F5344CB8AC3E}">
        <p14:creationId xmlns:p14="http://schemas.microsoft.com/office/powerpoint/2010/main" val="252550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Additive increase</a:t>
            </a:r>
            <a:br>
              <a:rPr lang="en-US" dirty="0"/>
            </a:br>
            <a:r>
              <a:rPr lang="en-US" dirty="0"/>
              <a:t>Additive decrease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33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73FAC8-0F1E-4512-AF63-530902B38CA0}"/>
              </a:ext>
            </a:extLst>
          </p:cNvPr>
          <p:cNvGrpSpPr/>
          <p:nvPr/>
        </p:nvGrpSpPr>
        <p:grpSpPr>
          <a:xfrm>
            <a:off x="3074505" y="1653292"/>
            <a:ext cx="5577916" cy="4713635"/>
            <a:chOff x="2312963" y="1824498"/>
            <a:chExt cx="4159475" cy="35149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C13B0E-0CEC-4C30-A6FD-8697819A0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664" y="2018128"/>
              <a:ext cx="0" cy="2971799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AE7D00-CD06-492A-8128-57D0A171C99E}"/>
                </a:ext>
              </a:extLst>
            </p:cNvPr>
            <p:cNvCxnSpPr>
              <a:cxnSpLocks/>
            </p:cNvCxnSpPr>
            <p:nvPr/>
          </p:nvCxnSpPr>
          <p:spPr>
            <a:xfrm>
              <a:off x="3115288" y="4972341"/>
              <a:ext cx="29718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08677D-CD5E-49E4-9CA6-73034757D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1664" y="2018128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1F34C5-D87E-4A97-9D83-4E79776EB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629" y="2009164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13E57-E7D2-40DF-84F4-198838125E60}"/>
                </a:ext>
              </a:extLst>
            </p:cNvPr>
            <p:cNvSpPr txBox="1"/>
            <p:nvPr/>
          </p:nvSpPr>
          <p:spPr>
            <a:xfrm>
              <a:off x="2608729" y="5028364"/>
              <a:ext cx="559309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0%</a:t>
              </a:r>
              <a:endParaRPr lang="LID409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DEDA7E-59E4-40E5-A15B-4286AF49A866}"/>
                </a:ext>
              </a:extLst>
            </p:cNvPr>
            <p:cNvSpPr txBox="1"/>
            <p:nvPr/>
          </p:nvSpPr>
          <p:spPr>
            <a:xfrm>
              <a:off x="5701737" y="5064063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8D344-54AE-4711-933F-20EF43C4027D}"/>
                </a:ext>
              </a:extLst>
            </p:cNvPr>
            <p:cNvSpPr txBox="1"/>
            <p:nvPr/>
          </p:nvSpPr>
          <p:spPr>
            <a:xfrm>
              <a:off x="2312963" y="1824498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062ECB8-35BC-4003-9B49-633B94EB9F07}"/>
                </a:ext>
              </a:extLst>
            </p:cNvPr>
            <p:cNvSpPr/>
            <p:nvPr/>
          </p:nvSpPr>
          <p:spPr>
            <a:xfrm>
              <a:off x="3471868" y="2888675"/>
              <a:ext cx="259976" cy="2599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D4FA4-B643-48BD-9C1F-B14348BFA8D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365548" y="4740804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92FCC-4DC6-4DFB-81B8-B3C2DE75E58C}"/>
              </a:ext>
            </a:extLst>
          </p:cNvPr>
          <p:cNvSpPr/>
          <p:nvPr/>
        </p:nvSpPr>
        <p:spPr>
          <a:xfrm>
            <a:off x="7981950" y="4371459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Efficiency line</a:t>
            </a:r>
          </a:p>
          <a:p>
            <a:pPr algn="ctr"/>
            <a:r>
              <a:rPr lang="en-US" sz="2800" dirty="0"/>
              <a:t>(sum is 100%)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3422373-C7A8-4426-859F-FD941557E466}"/>
              </a:ext>
            </a:extLst>
          </p:cNvPr>
          <p:cNvSpPr/>
          <p:nvPr/>
        </p:nvSpPr>
        <p:spPr>
          <a:xfrm rot="5400000">
            <a:off x="5239246" y="3238751"/>
            <a:ext cx="89452" cy="513625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281D8-B1BA-4F6D-A785-627AA4925F69}"/>
                  </a:ext>
                </a:extLst>
              </p:cNvPr>
              <p:cNvSpPr txBox="1"/>
              <p:nvPr/>
            </p:nvSpPr>
            <p:spPr>
              <a:xfrm>
                <a:off x="5027158" y="3561366"/>
                <a:ext cx="513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281D8-B1BA-4F6D-A785-627AA49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158" y="3561366"/>
                <a:ext cx="5136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ket 42">
            <a:extLst>
              <a:ext uri="{FF2B5EF4-FFF2-40B4-BE49-F238E27FC236}">
                <a16:creationId xmlns:a16="http://schemas.microsoft.com/office/drawing/2014/main" id="{46B02512-0496-4360-A7FF-160E49839081}"/>
              </a:ext>
            </a:extLst>
          </p:cNvPr>
          <p:cNvSpPr/>
          <p:nvPr/>
        </p:nvSpPr>
        <p:spPr>
          <a:xfrm rot="10800000">
            <a:off x="4573100" y="2410384"/>
            <a:ext cx="89452" cy="513625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029815-7EDE-44AB-BE06-2FC00EF018AC}"/>
                  </a:ext>
                </a:extLst>
              </p:cNvPr>
              <p:cNvSpPr txBox="1"/>
              <p:nvPr/>
            </p:nvSpPr>
            <p:spPr>
              <a:xfrm>
                <a:off x="4128263" y="2387307"/>
                <a:ext cx="513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029815-7EDE-44AB-BE06-2FC00EF0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63" y="2387307"/>
                <a:ext cx="5136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1C57F9-5A37-4F46-BF03-B3A72D3F0D0C}"/>
              </a:ext>
            </a:extLst>
          </p:cNvPr>
          <p:cNvCxnSpPr>
            <a:cxnSpLocks/>
          </p:cNvCxnSpPr>
          <p:nvPr/>
        </p:nvCxnSpPr>
        <p:spPr>
          <a:xfrm flipV="1">
            <a:off x="4930578" y="2485203"/>
            <a:ext cx="541384" cy="5968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E5342B2-4FC2-4957-B0DF-AAECE08C423C}"/>
                  </a:ext>
                </a:extLst>
              </p:cNvPr>
              <p:cNvSpPr/>
              <p:nvPr/>
            </p:nvSpPr>
            <p:spPr>
              <a:xfrm>
                <a:off x="7306347" y="791185"/>
                <a:ext cx="1662062" cy="63678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:r>
                  <a:rPr lang="en-US" sz="2800" dirty="0"/>
                  <a:t>angle 45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E5342B2-4FC2-4957-B0DF-AAECE08C4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47" y="791185"/>
                <a:ext cx="1662062" cy="636783"/>
              </a:xfrm>
              <a:prstGeom prst="rect">
                <a:avLst/>
              </a:prstGeom>
              <a:blipFill>
                <a:blip r:embed="rId4"/>
                <a:stretch>
                  <a:fillRect l="-3759" b="-9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D021D0F5-168B-423B-A745-D06EBF4CA97E}"/>
              </a:ext>
            </a:extLst>
          </p:cNvPr>
          <p:cNvSpPr/>
          <p:nvPr/>
        </p:nvSpPr>
        <p:spPr>
          <a:xfrm>
            <a:off x="5156499" y="2758666"/>
            <a:ext cx="513626" cy="680301"/>
          </a:xfrm>
          <a:prstGeom prst="arc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30EE56-4541-47BD-8989-E8FE1E16CD4E}"/>
              </a:ext>
            </a:extLst>
          </p:cNvPr>
          <p:cNvCxnSpPr/>
          <p:nvPr/>
        </p:nvCxnSpPr>
        <p:spPr>
          <a:xfrm>
            <a:off x="5126320" y="3249689"/>
            <a:ext cx="5739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88E04-C53D-476F-A29F-B4DE6D40F2ED}"/>
              </a:ext>
            </a:extLst>
          </p:cNvPr>
          <p:cNvSpPr/>
          <p:nvPr/>
        </p:nvSpPr>
        <p:spPr>
          <a:xfrm>
            <a:off x="1791784" y="2049447"/>
            <a:ext cx="2190173" cy="15317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Q: What happens if we use this approach?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DF8F3-AD13-4454-94A5-38050D3E5F2B}"/>
              </a:ext>
            </a:extLst>
          </p:cNvPr>
          <p:cNvSpPr txBox="1"/>
          <p:nvPr/>
        </p:nvSpPr>
        <p:spPr>
          <a:xfrm>
            <a:off x="535697" y="3905565"/>
            <a:ext cx="3349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A: 80, B: 10 sum: 90</a:t>
            </a:r>
          </a:p>
          <a:p>
            <a:r>
              <a:rPr lang="en-US" sz="2400" dirty="0"/>
              <a:t>A: 90, B: 20 sum: </a:t>
            </a:r>
            <a:r>
              <a:rPr lang="en-US" sz="2400" b="1" dirty="0">
                <a:solidFill>
                  <a:srgbClr val="FF0000"/>
                </a:solidFill>
              </a:rPr>
              <a:t>110</a:t>
            </a:r>
          </a:p>
          <a:p>
            <a:r>
              <a:rPr lang="en-US" sz="2400" dirty="0"/>
              <a:t>A: 80, B: 10 sum: 90</a:t>
            </a:r>
          </a:p>
          <a:p>
            <a:r>
              <a:rPr lang="en-US" sz="2400" dirty="0"/>
              <a:t>A: 90, B: 20 sum: </a:t>
            </a:r>
            <a:r>
              <a:rPr lang="en-US" sz="2400" b="1" dirty="0">
                <a:solidFill>
                  <a:srgbClr val="FF0000"/>
                </a:solidFill>
              </a:rPr>
              <a:t>110</a:t>
            </a:r>
          </a:p>
          <a:p>
            <a:r>
              <a:rPr lang="en-US" sz="2400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1226D-D482-4299-B92E-3CFA39CB9681}"/>
              </a:ext>
            </a:extLst>
          </p:cNvPr>
          <p:cNvCxnSpPr>
            <a:cxnSpLocks/>
            <a:stCxn id="35" idx="1"/>
            <a:endCxn id="37" idx="6"/>
          </p:cNvCxnSpPr>
          <p:nvPr/>
        </p:nvCxnSpPr>
        <p:spPr>
          <a:xfrm flipH="1">
            <a:off x="4977245" y="3249690"/>
            <a:ext cx="2641656" cy="49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BCD251-66E3-44CC-86DD-9E9AC06C59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5658679" y="1109577"/>
            <a:ext cx="1647668" cy="168615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65341C-0836-41F8-B30B-A5424C35F9AF}"/>
              </a:ext>
            </a:extLst>
          </p:cNvPr>
          <p:cNvSpPr/>
          <p:nvPr/>
        </p:nvSpPr>
        <p:spPr>
          <a:xfrm>
            <a:off x="7618901" y="2729240"/>
            <a:ext cx="2959648" cy="1040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Below 100% bandwidth utilization No congestion</a:t>
            </a:r>
          </a:p>
        </p:txBody>
      </p:sp>
    </p:spTree>
    <p:extLst>
      <p:ext uri="{BB962C8B-B14F-4D97-AF65-F5344CB8AC3E}">
        <p14:creationId xmlns:p14="http://schemas.microsoft.com/office/powerpoint/2010/main" val="29267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43" grpId="0" animBg="1"/>
      <p:bldP spid="44" grpId="0"/>
      <p:bldP spid="47" grpId="0" animBg="1"/>
      <p:bldP spid="25" grpId="0" animBg="1"/>
      <p:bldP spid="49" grpId="0" animBg="1"/>
      <p:bldP spid="35" grpId="0" animBg="1"/>
      <p:bldP spid="3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F550A7-1604-4831-92A4-13137DFA88D2}"/>
              </a:ext>
            </a:extLst>
          </p:cNvPr>
          <p:cNvCxnSpPr/>
          <p:nvPr/>
        </p:nvCxnSpPr>
        <p:spPr>
          <a:xfrm flipV="1">
            <a:off x="4210052" y="2176512"/>
            <a:ext cx="856647" cy="3686061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1C57F9-5A37-4F46-BF03-B3A72D3F0D0C}"/>
              </a:ext>
            </a:extLst>
          </p:cNvPr>
          <p:cNvCxnSpPr>
            <a:cxnSpLocks/>
          </p:cNvCxnSpPr>
          <p:nvPr/>
        </p:nvCxnSpPr>
        <p:spPr>
          <a:xfrm flipV="1">
            <a:off x="4802208" y="2097318"/>
            <a:ext cx="264490" cy="11573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Multiplicative increase</a:t>
            </a:r>
            <a:br>
              <a:rPr lang="en-US" dirty="0"/>
            </a:br>
            <a:r>
              <a:rPr lang="en-US" dirty="0"/>
              <a:t>Multiplicative decrease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34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73FAC8-0F1E-4512-AF63-530902B38CA0}"/>
              </a:ext>
            </a:extLst>
          </p:cNvPr>
          <p:cNvGrpSpPr/>
          <p:nvPr/>
        </p:nvGrpSpPr>
        <p:grpSpPr>
          <a:xfrm>
            <a:off x="3074505" y="1653292"/>
            <a:ext cx="5577916" cy="4713635"/>
            <a:chOff x="2312963" y="1824498"/>
            <a:chExt cx="4159475" cy="351497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C13B0E-0CEC-4C30-A6FD-8697819A0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664" y="2018128"/>
              <a:ext cx="0" cy="2971799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AE7D00-CD06-492A-8128-57D0A171C99E}"/>
                </a:ext>
              </a:extLst>
            </p:cNvPr>
            <p:cNvCxnSpPr>
              <a:cxnSpLocks/>
            </p:cNvCxnSpPr>
            <p:nvPr/>
          </p:nvCxnSpPr>
          <p:spPr>
            <a:xfrm>
              <a:off x="3115288" y="4972341"/>
              <a:ext cx="29718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08677D-CD5E-49E4-9CA6-73034757D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1664" y="2018128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1F34C5-D87E-4A97-9D83-4E79776EB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629" y="2009164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13E57-E7D2-40DF-84F4-198838125E60}"/>
                </a:ext>
              </a:extLst>
            </p:cNvPr>
            <p:cNvSpPr txBox="1"/>
            <p:nvPr/>
          </p:nvSpPr>
          <p:spPr>
            <a:xfrm>
              <a:off x="2608729" y="5028364"/>
              <a:ext cx="559309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0%</a:t>
              </a:r>
              <a:endParaRPr lang="LID409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DEDA7E-59E4-40E5-A15B-4286AF49A866}"/>
                </a:ext>
              </a:extLst>
            </p:cNvPr>
            <p:cNvSpPr txBox="1"/>
            <p:nvPr/>
          </p:nvSpPr>
          <p:spPr>
            <a:xfrm>
              <a:off x="5701737" y="5064063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8D344-54AE-4711-933F-20EF43C4027D}"/>
                </a:ext>
              </a:extLst>
            </p:cNvPr>
            <p:cNvSpPr txBox="1"/>
            <p:nvPr/>
          </p:nvSpPr>
          <p:spPr>
            <a:xfrm>
              <a:off x="2312963" y="1824498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062ECB8-35BC-4003-9B49-633B94EB9F07}"/>
                </a:ext>
              </a:extLst>
            </p:cNvPr>
            <p:cNvSpPr/>
            <p:nvPr/>
          </p:nvSpPr>
          <p:spPr>
            <a:xfrm>
              <a:off x="3471868" y="2888675"/>
              <a:ext cx="259976" cy="2599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D4FA4-B643-48BD-9C1F-B14348BFA8D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365548" y="4740804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92FCC-4DC6-4DFB-81B8-B3C2DE75E58C}"/>
              </a:ext>
            </a:extLst>
          </p:cNvPr>
          <p:cNvSpPr/>
          <p:nvPr/>
        </p:nvSpPr>
        <p:spPr>
          <a:xfrm>
            <a:off x="7981950" y="4371459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Efficiency line</a:t>
            </a:r>
          </a:p>
          <a:p>
            <a:pPr algn="ctr"/>
            <a:r>
              <a:rPr lang="en-US" sz="2800" dirty="0"/>
              <a:t>(sum is 100%)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71226D-D482-4299-B92E-3CFA39CB9681}"/>
              </a:ext>
            </a:extLst>
          </p:cNvPr>
          <p:cNvCxnSpPr>
            <a:cxnSpLocks/>
            <a:stCxn id="35" idx="1"/>
            <a:endCxn id="37" idx="6"/>
          </p:cNvCxnSpPr>
          <p:nvPr/>
        </p:nvCxnSpPr>
        <p:spPr>
          <a:xfrm flipH="1" flipV="1">
            <a:off x="4977245" y="3254684"/>
            <a:ext cx="2043094" cy="67576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365341C-0836-41F8-B30B-A5424C35F9AF}"/>
              </a:ext>
            </a:extLst>
          </p:cNvPr>
          <p:cNvSpPr/>
          <p:nvPr/>
        </p:nvSpPr>
        <p:spPr>
          <a:xfrm>
            <a:off x="7020340" y="3539418"/>
            <a:ext cx="3323675" cy="7820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Below 100% bandwidth utilization No congestion</a:t>
            </a:r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3422373-C7A8-4426-859F-FD941557E466}"/>
              </a:ext>
            </a:extLst>
          </p:cNvPr>
          <p:cNvSpPr/>
          <p:nvPr/>
        </p:nvSpPr>
        <p:spPr>
          <a:xfrm rot="5400000">
            <a:off x="4449335" y="3918305"/>
            <a:ext cx="126415" cy="582741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281D8-B1BA-4F6D-A785-627AA4925F69}"/>
                  </a:ext>
                </a:extLst>
              </p:cNvPr>
              <p:cNvSpPr txBox="1"/>
              <p:nvPr/>
            </p:nvSpPr>
            <p:spPr>
              <a:xfrm>
                <a:off x="4233192" y="4161957"/>
                <a:ext cx="513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281D8-B1BA-4F6D-A785-627AA49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192" y="4161957"/>
                <a:ext cx="51362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ket 42">
            <a:extLst>
              <a:ext uri="{FF2B5EF4-FFF2-40B4-BE49-F238E27FC236}">
                <a16:creationId xmlns:a16="http://schemas.microsoft.com/office/drawing/2014/main" id="{46B02512-0496-4360-A7FF-160E49839081}"/>
              </a:ext>
            </a:extLst>
          </p:cNvPr>
          <p:cNvSpPr/>
          <p:nvPr/>
        </p:nvSpPr>
        <p:spPr>
          <a:xfrm rot="10800000">
            <a:off x="2411844" y="3268738"/>
            <a:ext cx="116043" cy="2593835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029815-7EDE-44AB-BE06-2FC00EF018AC}"/>
                  </a:ext>
                </a:extLst>
              </p:cNvPr>
              <p:cNvSpPr txBox="1"/>
              <p:nvPr/>
            </p:nvSpPr>
            <p:spPr>
              <a:xfrm>
                <a:off x="1846828" y="4109848"/>
                <a:ext cx="5136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029815-7EDE-44AB-BE06-2FC00EF0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28" y="4109848"/>
                <a:ext cx="51362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BCD251-66E3-44CC-86DD-9E9AC06C594A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5209312" y="2129673"/>
            <a:ext cx="416339" cy="49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E5342B2-4FC2-4957-B0DF-AAECE08C423C}"/>
              </a:ext>
            </a:extLst>
          </p:cNvPr>
          <p:cNvSpPr/>
          <p:nvPr/>
        </p:nvSpPr>
        <p:spPr>
          <a:xfrm>
            <a:off x="5625651" y="1746293"/>
            <a:ext cx="1711607" cy="766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Vector from origin</a:t>
            </a:r>
          </a:p>
        </p:txBody>
      </p:sp>
      <p:sp>
        <p:nvSpPr>
          <p:cNvPr id="30" name="Right Bracket 29">
            <a:extLst>
              <a:ext uri="{FF2B5EF4-FFF2-40B4-BE49-F238E27FC236}">
                <a16:creationId xmlns:a16="http://schemas.microsoft.com/office/drawing/2014/main" id="{8500310C-C413-4512-83A8-39A9A77FF6BF}"/>
              </a:ext>
            </a:extLst>
          </p:cNvPr>
          <p:cNvSpPr/>
          <p:nvPr/>
        </p:nvSpPr>
        <p:spPr>
          <a:xfrm rot="5400000">
            <a:off x="4616901" y="3141845"/>
            <a:ext cx="125710" cy="893127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4789A9-073D-41AC-8029-6CFA57418AC3}"/>
                  </a:ext>
                </a:extLst>
              </p:cNvPr>
              <p:cNvSpPr txBox="1"/>
              <p:nvPr/>
            </p:nvSpPr>
            <p:spPr>
              <a:xfrm>
                <a:off x="4138551" y="3539418"/>
                <a:ext cx="11090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4789A9-073D-41AC-8029-6CFA57418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51" y="3539418"/>
                <a:ext cx="11090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ket 37">
            <a:extLst>
              <a:ext uri="{FF2B5EF4-FFF2-40B4-BE49-F238E27FC236}">
                <a16:creationId xmlns:a16="http://schemas.microsoft.com/office/drawing/2014/main" id="{1F6ACAC3-5870-422F-9939-2BFC83D2D08A}"/>
              </a:ext>
            </a:extLst>
          </p:cNvPr>
          <p:cNvSpPr/>
          <p:nvPr/>
        </p:nvSpPr>
        <p:spPr>
          <a:xfrm rot="10800000">
            <a:off x="3856670" y="2097318"/>
            <a:ext cx="116045" cy="3765254"/>
          </a:xfrm>
          <a:prstGeom prst="rightBracke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E21099-C301-4C61-A6AD-0A0B628976E6}"/>
                  </a:ext>
                </a:extLst>
              </p:cNvPr>
              <p:cNvSpPr txBox="1"/>
              <p:nvPr/>
            </p:nvSpPr>
            <p:spPr>
              <a:xfrm>
                <a:off x="2577549" y="4109848"/>
                <a:ext cx="1150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E21099-C301-4C61-A6AD-0A0B6289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49" y="4109848"/>
                <a:ext cx="1150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B981ED3B-FD25-43AC-A8DA-0B019CFB88AE}"/>
              </a:ext>
            </a:extLst>
          </p:cNvPr>
          <p:cNvSpPr/>
          <p:nvPr/>
        </p:nvSpPr>
        <p:spPr>
          <a:xfrm>
            <a:off x="7716079" y="214506"/>
            <a:ext cx="2735083" cy="13255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What happens if we use this approach?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22604-A8F4-4BDB-B564-BBB93B5DFDB4}"/>
              </a:ext>
            </a:extLst>
          </p:cNvPr>
          <p:cNvSpPr txBox="1"/>
          <p:nvPr/>
        </p:nvSpPr>
        <p:spPr>
          <a:xfrm>
            <a:off x="8347974" y="1653292"/>
            <a:ext cx="3844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A: 80, B: 10 sum: 90</a:t>
            </a:r>
          </a:p>
          <a:p>
            <a:r>
              <a:rPr lang="en-US" sz="2400" dirty="0"/>
              <a:t>A: 120, B: 15 sum: </a:t>
            </a:r>
            <a:r>
              <a:rPr lang="en-US" sz="2400" b="1" dirty="0">
                <a:solidFill>
                  <a:srgbClr val="FF0000"/>
                </a:solidFill>
              </a:rPr>
              <a:t>135</a:t>
            </a:r>
          </a:p>
          <a:p>
            <a:r>
              <a:rPr lang="en-US" sz="2400" dirty="0"/>
              <a:t>A: 80, B: 10 sum: 90</a:t>
            </a:r>
          </a:p>
          <a:p>
            <a:r>
              <a:rPr lang="en-US" sz="2400" dirty="0"/>
              <a:t>A: 120, B: 15 sum: </a:t>
            </a:r>
            <a:r>
              <a:rPr lang="en-US" sz="2400" b="1" dirty="0">
                <a:solidFill>
                  <a:srgbClr val="FF0000"/>
                </a:solidFill>
              </a:rPr>
              <a:t>135</a:t>
            </a:r>
          </a:p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34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4" grpId="0" animBg="1"/>
      <p:bldP spid="16" grpId="0"/>
      <p:bldP spid="43" grpId="0" animBg="1"/>
      <p:bldP spid="44" grpId="0"/>
      <p:bldP spid="47" grpId="0" animBg="1"/>
      <p:bldP spid="30" grpId="0" animBg="1"/>
      <p:bldP spid="31" grpId="0"/>
      <p:bldP spid="38" grpId="0" animBg="1"/>
      <p:bldP spid="39" grpId="0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Regulating sending rate</a:t>
            </a:r>
            <a:br>
              <a:rPr lang="en-US" dirty="0"/>
            </a:br>
            <a:r>
              <a:rPr lang="en-US" dirty="0"/>
              <a:t>Efficiency and fairness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D498-7D26-4E47-B248-132A2F38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35</a:t>
            </a:fld>
            <a:endParaRPr lang="LID4096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11B8DE-3144-43BD-9C18-128D5C70BE4F}"/>
              </a:ext>
            </a:extLst>
          </p:cNvPr>
          <p:cNvCxnSpPr/>
          <p:nvPr/>
        </p:nvCxnSpPr>
        <p:spPr>
          <a:xfrm flipV="1">
            <a:off x="4923104" y="3184829"/>
            <a:ext cx="443855" cy="181962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C13B0E-0CEC-4C30-A6FD-8697819A05EC}"/>
              </a:ext>
            </a:extLst>
          </p:cNvPr>
          <p:cNvCxnSpPr>
            <a:cxnSpLocks/>
          </p:cNvCxnSpPr>
          <p:nvPr/>
        </p:nvCxnSpPr>
        <p:spPr>
          <a:xfrm flipV="1">
            <a:off x="4914139" y="2067824"/>
            <a:ext cx="0" cy="297179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E7D00-CD06-492A-8128-57D0A171C99E}"/>
              </a:ext>
            </a:extLst>
          </p:cNvPr>
          <p:cNvCxnSpPr>
            <a:cxnSpLocks/>
          </p:cNvCxnSpPr>
          <p:nvPr/>
        </p:nvCxnSpPr>
        <p:spPr>
          <a:xfrm>
            <a:off x="4887763" y="5022036"/>
            <a:ext cx="2971800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8677D-CD5E-49E4-9CA6-73034757D425}"/>
              </a:ext>
            </a:extLst>
          </p:cNvPr>
          <p:cNvCxnSpPr>
            <a:cxnSpLocks/>
          </p:cNvCxnSpPr>
          <p:nvPr/>
        </p:nvCxnSpPr>
        <p:spPr>
          <a:xfrm flipH="1" flipV="1">
            <a:off x="4914139" y="2067824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F34C5-D87E-4A97-9D83-4E79776EBC85}"/>
              </a:ext>
            </a:extLst>
          </p:cNvPr>
          <p:cNvCxnSpPr>
            <a:cxnSpLocks/>
          </p:cNvCxnSpPr>
          <p:nvPr/>
        </p:nvCxnSpPr>
        <p:spPr>
          <a:xfrm flipH="1">
            <a:off x="4923104" y="2058860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F13E57-E7D2-40DF-84F4-198838125E60}"/>
              </a:ext>
            </a:extLst>
          </p:cNvPr>
          <p:cNvSpPr txBox="1"/>
          <p:nvPr/>
        </p:nvSpPr>
        <p:spPr>
          <a:xfrm>
            <a:off x="4381205" y="5078060"/>
            <a:ext cx="559309" cy="37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EDA7E-59E4-40E5-A15B-4286AF49A866}"/>
              </a:ext>
            </a:extLst>
          </p:cNvPr>
          <p:cNvSpPr txBox="1"/>
          <p:nvPr/>
        </p:nvSpPr>
        <p:spPr>
          <a:xfrm>
            <a:off x="7474213" y="5113758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8D344-54AE-4711-933F-20EF43C4027D}"/>
              </a:ext>
            </a:extLst>
          </p:cNvPr>
          <p:cNvSpPr txBox="1"/>
          <p:nvPr/>
        </p:nvSpPr>
        <p:spPr>
          <a:xfrm>
            <a:off x="4085439" y="1874193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4F3843-C863-4203-AF6F-9DB9489DEAA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614023" y="4502267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F3436-CFFA-4028-BE85-480C9148DCDF}"/>
              </a:ext>
            </a:extLst>
          </p:cNvPr>
          <p:cNvSpPr/>
          <p:nvPr/>
        </p:nvSpPr>
        <p:spPr>
          <a:xfrm>
            <a:off x="8230425" y="4132922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Efficiency line.</a:t>
            </a:r>
          </a:p>
          <a:p>
            <a:pPr algn="ctr"/>
            <a:r>
              <a:rPr lang="en-US" sz="2800" dirty="0"/>
              <a:t>(sum is 100%)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62ECB8-35BC-4003-9B49-633B94EB9F07}"/>
              </a:ext>
            </a:extLst>
          </p:cNvPr>
          <p:cNvSpPr/>
          <p:nvPr/>
        </p:nvSpPr>
        <p:spPr>
          <a:xfrm>
            <a:off x="6243675" y="3405977"/>
            <a:ext cx="259976" cy="25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EB1D5B-A1D5-4571-943F-BCBCB9AC4B92}"/>
              </a:ext>
            </a:extLst>
          </p:cNvPr>
          <p:cNvSpPr/>
          <p:nvPr/>
        </p:nvSpPr>
        <p:spPr>
          <a:xfrm>
            <a:off x="6942922" y="4539962"/>
            <a:ext cx="172518" cy="1725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EF4A12-E116-4734-A115-6A90EFCE7450}"/>
              </a:ext>
            </a:extLst>
          </p:cNvPr>
          <p:cNvCxnSpPr>
            <a:stCxn id="38" idx="7"/>
          </p:cNvCxnSpPr>
          <p:nvPr/>
        </p:nvCxnSpPr>
        <p:spPr>
          <a:xfrm flipV="1">
            <a:off x="7090176" y="4203667"/>
            <a:ext cx="384037" cy="3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A657F6-0C1A-435A-99BB-822D977E4ABA}"/>
              </a:ext>
            </a:extLst>
          </p:cNvPr>
          <p:cNvCxnSpPr/>
          <p:nvPr/>
        </p:nvCxnSpPr>
        <p:spPr>
          <a:xfrm flipV="1">
            <a:off x="7029182" y="4122725"/>
            <a:ext cx="384037" cy="36156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98AB30-E375-4D81-82EF-D7264868FF32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22985" y="4502266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91F42CE-CE0C-4944-A347-78F68FC09C22}"/>
              </a:ext>
            </a:extLst>
          </p:cNvPr>
          <p:cNvSpPr/>
          <p:nvPr/>
        </p:nvSpPr>
        <p:spPr>
          <a:xfrm>
            <a:off x="8239387" y="4132921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Additive increase/decrease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1EB40C-E832-45F9-971F-8FD3063A605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453218" y="2365809"/>
            <a:ext cx="163084" cy="549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5D00CE-9182-4C00-B766-F82ABE8949EE}"/>
              </a:ext>
            </a:extLst>
          </p:cNvPr>
          <p:cNvCxnSpPr>
            <a:cxnSpLocks/>
          </p:cNvCxnSpPr>
          <p:nvPr/>
        </p:nvCxnSpPr>
        <p:spPr>
          <a:xfrm flipV="1">
            <a:off x="5556133" y="2383024"/>
            <a:ext cx="164292" cy="54951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C7B3137-0E0F-4347-8095-962FC4318D63}"/>
              </a:ext>
            </a:extLst>
          </p:cNvPr>
          <p:cNvSpPr/>
          <p:nvPr/>
        </p:nvSpPr>
        <p:spPr>
          <a:xfrm>
            <a:off x="5366959" y="2914957"/>
            <a:ext cx="172518" cy="1725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CF4828-D231-49FA-A07E-2F93FB7E1B32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825551" y="2867215"/>
            <a:ext cx="616402" cy="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C08BD-6104-4439-96C9-39CCC3F8F6C1}"/>
              </a:ext>
            </a:extLst>
          </p:cNvPr>
          <p:cNvSpPr/>
          <p:nvPr/>
        </p:nvSpPr>
        <p:spPr>
          <a:xfrm>
            <a:off x="6441953" y="2497870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Multiplicative increase/decrease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65290C-9CA2-4F51-837D-BCB00EDA3CC3}"/>
              </a:ext>
            </a:extLst>
          </p:cNvPr>
          <p:cNvSpPr/>
          <p:nvPr/>
        </p:nvSpPr>
        <p:spPr>
          <a:xfrm>
            <a:off x="2205882" y="1652150"/>
            <a:ext cx="7780236" cy="7729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Additive Increase Multiplicative Decrease (AIMD)</a:t>
            </a:r>
            <a:br>
              <a:rPr lang="en-US" sz="2800" dirty="0"/>
            </a:br>
            <a:r>
              <a:rPr lang="en-US" sz="2800" dirty="0"/>
              <a:t>converges to optimum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E6A3D-4C6C-4AD6-82E0-1D41D31D06EF}"/>
                  </a:ext>
                </a:extLst>
              </p:cNvPr>
              <p:cNvSpPr txBox="1"/>
              <p:nvPr/>
            </p:nvSpPr>
            <p:spPr>
              <a:xfrm>
                <a:off x="1712376" y="5349978"/>
                <a:ext cx="3262603" cy="863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Decrease: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Increase: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E6A3D-4C6C-4AD6-82E0-1D41D31D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76" y="5349978"/>
                <a:ext cx="3262603" cy="863570"/>
              </a:xfrm>
              <a:prstGeom prst="rect">
                <a:avLst/>
              </a:prstGeom>
              <a:blipFill>
                <a:blip r:embed="rId2"/>
                <a:stretch>
                  <a:fillRect l="-5426" t="-7246" b="-202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F19E0C-8C11-4DA7-8E4C-2D72011C4CE7}"/>
              </a:ext>
            </a:extLst>
          </p:cNvPr>
          <p:cNvGrpSpPr/>
          <p:nvPr/>
        </p:nvGrpSpPr>
        <p:grpSpPr>
          <a:xfrm>
            <a:off x="5061069" y="5208932"/>
            <a:ext cx="2325848" cy="976824"/>
            <a:chOff x="3355471" y="2593731"/>
            <a:chExt cx="3977603" cy="1670538"/>
          </a:xfrm>
        </p:grpSpPr>
        <p:pic>
          <p:nvPicPr>
            <p:cNvPr id="34" name="Picture 33" descr="A picture containing clothing&#10;&#10;Description generated with high confidence">
              <a:extLst>
                <a:ext uri="{FF2B5EF4-FFF2-40B4-BE49-F238E27FC236}">
                  <a16:creationId xmlns:a16="http://schemas.microsoft.com/office/drawing/2014/main" id="{E65BA352-CAAE-40AE-AB52-CE18AAF6D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1" y="2593731"/>
              <a:ext cx="1670538" cy="167053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9893C3-FBFD-4C50-8538-680BFF302057}"/>
                </a:ext>
              </a:extLst>
            </p:cNvPr>
            <p:cNvSpPr txBox="1"/>
            <p:nvPr/>
          </p:nvSpPr>
          <p:spPr>
            <a:xfrm>
              <a:off x="4744963" y="2989366"/>
              <a:ext cx="2588111" cy="873059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Bob’s bandwidth</a:t>
              </a:r>
              <a:endParaRPr lang="LID4096" sz="2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4BC0E3-BBC9-454D-8D5A-ACB02543A949}"/>
              </a:ext>
            </a:extLst>
          </p:cNvPr>
          <p:cNvGrpSpPr/>
          <p:nvPr/>
        </p:nvGrpSpPr>
        <p:grpSpPr>
          <a:xfrm>
            <a:off x="3539998" y="3005359"/>
            <a:ext cx="1501627" cy="1524350"/>
            <a:chOff x="624400" y="2593731"/>
            <a:chExt cx="2568041" cy="26069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B8F251F-1B66-49FF-81F0-1236F44E2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23" y="2593731"/>
              <a:ext cx="1670538" cy="1670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DB2525-14CA-41D3-ACD0-CC1E568DC58B}"/>
                </a:ext>
              </a:extLst>
            </p:cNvPr>
            <p:cNvSpPr txBox="1"/>
            <p:nvPr/>
          </p:nvSpPr>
          <p:spPr>
            <a:xfrm>
              <a:off x="624400" y="4264268"/>
              <a:ext cx="2568041" cy="936366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Alice’s bandwidth</a:t>
              </a:r>
              <a:endParaRPr lang="LID4096" sz="2400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0E14ED9-5969-42D7-9854-42F51E393F64}"/>
              </a:ext>
            </a:extLst>
          </p:cNvPr>
          <p:cNvSpPr txBox="1"/>
          <p:nvPr/>
        </p:nvSpPr>
        <p:spPr>
          <a:xfrm>
            <a:off x="231649" y="2501915"/>
            <a:ext cx="3518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80, B: 10 sum: 90</a:t>
            </a:r>
          </a:p>
          <a:p>
            <a:r>
              <a:rPr lang="en-US" dirty="0"/>
              <a:t>A: 90, B: 20 sum: </a:t>
            </a:r>
            <a:r>
              <a:rPr lang="en-US" b="1" dirty="0">
                <a:solidFill>
                  <a:srgbClr val="FF0000"/>
                </a:solidFill>
              </a:rPr>
              <a:t>110</a:t>
            </a:r>
          </a:p>
          <a:p>
            <a:r>
              <a:rPr lang="en-US" dirty="0"/>
              <a:t>A: 45, B: 10 sum: 55</a:t>
            </a:r>
          </a:p>
          <a:p>
            <a:r>
              <a:rPr lang="en-US" dirty="0"/>
              <a:t>A: 55, B: 20 sum: 75</a:t>
            </a:r>
          </a:p>
          <a:p>
            <a:r>
              <a:rPr lang="en-US" dirty="0"/>
              <a:t>A: 65, B: 30 sum: 95</a:t>
            </a:r>
          </a:p>
          <a:p>
            <a:r>
              <a:rPr lang="en-US" dirty="0"/>
              <a:t>A: 75, B: 40 sum: </a:t>
            </a:r>
            <a:r>
              <a:rPr lang="en-US" b="1" dirty="0">
                <a:solidFill>
                  <a:srgbClr val="FF0000"/>
                </a:solidFill>
              </a:rPr>
              <a:t>115</a:t>
            </a:r>
          </a:p>
          <a:p>
            <a:r>
              <a:rPr lang="en-US" dirty="0"/>
              <a:t>A: 37, B: 20 sum: 57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F472DF-9AD1-4DF5-A769-0F03DDD310AF}"/>
              </a:ext>
            </a:extLst>
          </p:cNvPr>
          <p:cNvGrpSpPr/>
          <p:nvPr/>
        </p:nvGrpSpPr>
        <p:grpSpPr>
          <a:xfrm>
            <a:off x="357115" y="4484285"/>
            <a:ext cx="1659562" cy="710821"/>
            <a:chOff x="163577" y="4515987"/>
            <a:chExt cx="1659562" cy="71082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4EDA02-CAB4-4215-9FAC-D4B3AEC21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591" y="4515987"/>
              <a:ext cx="0" cy="44653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6547A1D-18B4-47A3-8C6C-463EB76B1B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093" y="4515987"/>
              <a:ext cx="0" cy="446538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CB5D9EE-E1B4-45A4-B1CA-23C048CDFDE9}"/>
                </a:ext>
              </a:extLst>
            </p:cNvPr>
            <p:cNvSpPr/>
            <p:nvPr/>
          </p:nvSpPr>
          <p:spPr>
            <a:xfrm>
              <a:off x="163577" y="4852435"/>
              <a:ext cx="1659562" cy="37437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sz="2800" dirty="0"/>
                <a:t>Converges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1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3" grpId="0" animBg="1"/>
      <p:bldP spid="4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1C57F9-5A37-4F46-BF03-B3A72D3F0D0C}"/>
              </a:ext>
            </a:extLst>
          </p:cNvPr>
          <p:cNvCxnSpPr>
            <a:cxnSpLocks/>
          </p:cNvCxnSpPr>
          <p:nvPr/>
        </p:nvCxnSpPr>
        <p:spPr>
          <a:xfrm flipV="1">
            <a:off x="4802208" y="2355574"/>
            <a:ext cx="836592" cy="899110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Additive increase</a:t>
            </a:r>
            <a:br>
              <a:rPr lang="en-US" dirty="0"/>
            </a:br>
            <a:r>
              <a:rPr lang="en-US" dirty="0"/>
              <a:t>Multiplicative decrease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36</a:t>
            </a:fld>
            <a:endParaRPr lang="LID4096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4967EC-1F62-416A-AF10-9A4A88BFA12F}"/>
              </a:ext>
            </a:extLst>
          </p:cNvPr>
          <p:cNvCxnSpPr>
            <a:cxnSpLocks/>
          </p:cNvCxnSpPr>
          <p:nvPr/>
        </p:nvCxnSpPr>
        <p:spPr>
          <a:xfrm flipH="1">
            <a:off x="4977246" y="2454966"/>
            <a:ext cx="582043" cy="1431235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BB962-B24C-4C9C-9235-65845ACC6899}"/>
              </a:ext>
            </a:extLst>
          </p:cNvPr>
          <p:cNvSpPr/>
          <p:nvPr/>
        </p:nvSpPr>
        <p:spPr>
          <a:xfrm>
            <a:off x="7042293" y="3398705"/>
            <a:ext cx="3492640" cy="49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Additive increase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F6A0EF-2266-4E60-A457-23D970310971}"/>
              </a:ext>
            </a:extLst>
          </p:cNvPr>
          <p:cNvSpPr/>
          <p:nvPr/>
        </p:nvSpPr>
        <p:spPr>
          <a:xfrm>
            <a:off x="7043946" y="3947341"/>
            <a:ext cx="3492640" cy="49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Multiplicative decrease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196E38-8F17-4329-9B5D-30270BAA7E96}"/>
              </a:ext>
            </a:extLst>
          </p:cNvPr>
          <p:cNvCxnSpPr>
            <a:cxnSpLocks/>
          </p:cNvCxnSpPr>
          <p:nvPr/>
        </p:nvCxnSpPr>
        <p:spPr>
          <a:xfrm flipV="1">
            <a:off x="5007063" y="2643809"/>
            <a:ext cx="1009425" cy="115293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E15DDD-FBFC-4ADC-9E75-17524FE00A51}"/>
              </a:ext>
            </a:extLst>
          </p:cNvPr>
          <p:cNvCxnSpPr>
            <a:cxnSpLocks/>
          </p:cNvCxnSpPr>
          <p:nvPr/>
        </p:nvCxnSpPr>
        <p:spPr>
          <a:xfrm flipH="1">
            <a:off x="5182971" y="2695844"/>
            <a:ext cx="776668" cy="1323167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FA0009-F4FF-48F8-BE81-C650ABFBA008}"/>
              </a:ext>
            </a:extLst>
          </p:cNvPr>
          <p:cNvCxnSpPr>
            <a:cxnSpLocks/>
          </p:cNvCxnSpPr>
          <p:nvPr/>
        </p:nvCxnSpPr>
        <p:spPr>
          <a:xfrm flipV="1">
            <a:off x="5209158" y="2806148"/>
            <a:ext cx="1009425" cy="115293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C290B5-6244-402A-9400-989798E47530}"/>
              </a:ext>
            </a:extLst>
          </p:cNvPr>
          <p:cNvCxnSpPr>
            <a:cxnSpLocks/>
          </p:cNvCxnSpPr>
          <p:nvPr/>
        </p:nvCxnSpPr>
        <p:spPr>
          <a:xfrm flipH="1">
            <a:off x="5325877" y="2908859"/>
            <a:ext cx="803616" cy="1199604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8E36BC-3F31-4188-944A-99A902C2EB2B}"/>
              </a:ext>
            </a:extLst>
          </p:cNvPr>
          <p:cNvCxnSpPr>
            <a:cxnSpLocks/>
          </p:cNvCxnSpPr>
          <p:nvPr/>
        </p:nvCxnSpPr>
        <p:spPr>
          <a:xfrm flipV="1">
            <a:off x="5371497" y="2928731"/>
            <a:ext cx="1009425" cy="115293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FFF65E-3FC5-44CA-9D4D-3B88CAD579FD}"/>
              </a:ext>
            </a:extLst>
          </p:cNvPr>
          <p:cNvCxnSpPr>
            <a:cxnSpLocks/>
          </p:cNvCxnSpPr>
          <p:nvPr/>
        </p:nvCxnSpPr>
        <p:spPr>
          <a:xfrm flipH="1">
            <a:off x="5452808" y="3031443"/>
            <a:ext cx="839025" cy="1179733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F02B92-D6C9-43D9-8FD3-66387974E729}"/>
              </a:ext>
            </a:extLst>
          </p:cNvPr>
          <p:cNvCxnSpPr>
            <a:cxnSpLocks/>
          </p:cNvCxnSpPr>
          <p:nvPr/>
        </p:nvCxnSpPr>
        <p:spPr>
          <a:xfrm flipV="1">
            <a:off x="5497394" y="3014867"/>
            <a:ext cx="1009425" cy="1152939"/>
          </a:xfrm>
          <a:prstGeom prst="straightConnector1">
            <a:avLst/>
          </a:prstGeom>
          <a:ln w="57150">
            <a:solidFill>
              <a:srgbClr val="70AD4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273FAC8-0F1E-4512-AF63-530902B38CA0}"/>
              </a:ext>
            </a:extLst>
          </p:cNvPr>
          <p:cNvGrpSpPr/>
          <p:nvPr/>
        </p:nvGrpSpPr>
        <p:grpSpPr>
          <a:xfrm>
            <a:off x="3074505" y="1653292"/>
            <a:ext cx="5577916" cy="4713635"/>
            <a:chOff x="2312963" y="1824498"/>
            <a:chExt cx="4159475" cy="35149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08677D-CD5E-49E4-9CA6-73034757D4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1664" y="2018128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81F34C5-D87E-4A97-9D83-4E79776EB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0629" y="2009164"/>
              <a:ext cx="2945424" cy="2954213"/>
            </a:xfrm>
            <a:prstGeom prst="straightConnector1">
              <a:avLst/>
            </a:prstGeom>
            <a:ln w="57150">
              <a:prstDash val="sys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C13B0E-0CEC-4C30-A6FD-8697819A0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664" y="2018128"/>
              <a:ext cx="0" cy="2971799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AE7D00-CD06-492A-8128-57D0A171C99E}"/>
                </a:ext>
              </a:extLst>
            </p:cNvPr>
            <p:cNvCxnSpPr>
              <a:cxnSpLocks/>
            </p:cNvCxnSpPr>
            <p:nvPr/>
          </p:nvCxnSpPr>
          <p:spPr>
            <a:xfrm>
              <a:off x="3115288" y="4972341"/>
              <a:ext cx="2971800" cy="0"/>
            </a:xfrm>
            <a:prstGeom prst="straightConnector1">
              <a:avLst/>
            </a:prstGeom>
            <a:ln w="571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13E57-E7D2-40DF-84F4-198838125E60}"/>
                </a:ext>
              </a:extLst>
            </p:cNvPr>
            <p:cNvSpPr txBox="1"/>
            <p:nvPr/>
          </p:nvSpPr>
          <p:spPr>
            <a:xfrm>
              <a:off x="2608729" y="5028364"/>
              <a:ext cx="559309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0%</a:t>
              </a:r>
              <a:endParaRPr lang="LID4096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DEDA7E-59E4-40E5-A15B-4286AF49A866}"/>
                </a:ext>
              </a:extLst>
            </p:cNvPr>
            <p:cNvSpPr txBox="1"/>
            <p:nvPr/>
          </p:nvSpPr>
          <p:spPr>
            <a:xfrm>
              <a:off x="5701737" y="5064063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38D344-54AE-4711-933F-20EF43C4027D}"/>
                </a:ext>
              </a:extLst>
            </p:cNvPr>
            <p:cNvSpPr txBox="1"/>
            <p:nvPr/>
          </p:nvSpPr>
          <p:spPr>
            <a:xfrm>
              <a:off x="2312963" y="1824498"/>
              <a:ext cx="770701" cy="275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100%</a:t>
              </a:r>
              <a:endParaRPr lang="LID4096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062ECB8-35BC-4003-9B49-633B94EB9F07}"/>
                </a:ext>
              </a:extLst>
            </p:cNvPr>
            <p:cNvSpPr/>
            <p:nvPr/>
          </p:nvSpPr>
          <p:spPr>
            <a:xfrm>
              <a:off x="3471868" y="2888675"/>
              <a:ext cx="259976" cy="25997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8D571-5FC6-C548-A6A2-6BC5DF041145}"/>
              </a:ext>
            </a:extLst>
          </p:cNvPr>
          <p:cNvSpPr/>
          <p:nvPr/>
        </p:nvSpPr>
        <p:spPr>
          <a:xfrm>
            <a:off x="1131854" y="5126726"/>
            <a:ext cx="9928293" cy="495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AIMD converges to / oscillates around optimum</a:t>
            </a:r>
          </a:p>
        </p:txBody>
      </p:sp>
    </p:spTree>
    <p:extLst>
      <p:ext uri="{BB962C8B-B14F-4D97-AF65-F5344CB8AC3E}">
        <p14:creationId xmlns:p14="http://schemas.microsoft.com/office/powerpoint/2010/main" val="351037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8EF-A4C8-4BCF-862B-404B8CD1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Regulating sending rate</a:t>
            </a:r>
            <a:br>
              <a:rPr lang="en-US" dirty="0"/>
            </a:br>
            <a:r>
              <a:rPr lang="en-US" dirty="0"/>
              <a:t>Efficiency and fairness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D498-7D26-4E47-B248-132A2F38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60E1B-5E82-45CF-B6E8-F1EE7260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BC024-3F5E-4CD5-81FC-BD37A152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37</a:t>
            </a:fld>
            <a:endParaRPr lang="LID4096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11B8DE-3144-43BD-9C18-128D5C70BE4F}"/>
              </a:ext>
            </a:extLst>
          </p:cNvPr>
          <p:cNvCxnSpPr/>
          <p:nvPr/>
        </p:nvCxnSpPr>
        <p:spPr>
          <a:xfrm flipV="1">
            <a:off x="4674629" y="3184829"/>
            <a:ext cx="443855" cy="181962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C13B0E-0CEC-4C30-A6FD-8697819A05EC}"/>
              </a:ext>
            </a:extLst>
          </p:cNvPr>
          <p:cNvCxnSpPr>
            <a:cxnSpLocks/>
          </p:cNvCxnSpPr>
          <p:nvPr/>
        </p:nvCxnSpPr>
        <p:spPr>
          <a:xfrm flipV="1">
            <a:off x="4665664" y="2067824"/>
            <a:ext cx="0" cy="2971799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E7D00-CD06-492A-8128-57D0A171C99E}"/>
              </a:ext>
            </a:extLst>
          </p:cNvPr>
          <p:cNvCxnSpPr>
            <a:cxnSpLocks/>
          </p:cNvCxnSpPr>
          <p:nvPr/>
        </p:nvCxnSpPr>
        <p:spPr>
          <a:xfrm>
            <a:off x="4639288" y="5022036"/>
            <a:ext cx="2971800" cy="0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8677D-CD5E-49E4-9CA6-73034757D425}"/>
              </a:ext>
            </a:extLst>
          </p:cNvPr>
          <p:cNvCxnSpPr>
            <a:cxnSpLocks/>
          </p:cNvCxnSpPr>
          <p:nvPr/>
        </p:nvCxnSpPr>
        <p:spPr>
          <a:xfrm flipH="1" flipV="1">
            <a:off x="4665664" y="2067824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1F34C5-D87E-4A97-9D83-4E79776EBC85}"/>
              </a:ext>
            </a:extLst>
          </p:cNvPr>
          <p:cNvCxnSpPr>
            <a:cxnSpLocks/>
          </p:cNvCxnSpPr>
          <p:nvPr/>
        </p:nvCxnSpPr>
        <p:spPr>
          <a:xfrm flipH="1">
            <a:off x="4674629" y="2058860"/>
            <a:ext cx="2945424" cy="2954213"/>
          </a:xfrm>
          <a:prstGeom prst="straightConnector1">
            <a:avLst/>
          </a:prstGeom>
          <a:ln w="57150"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F13E57-E7D2-40DF-84F4-198838125E60}"/>
              </a:ext>
            </a:extLst>
          </p:cNvPr>
          <p:cNvSpPr txBox="1"/>
          <p:nvPr/>
        </p:nvSpPr>
        <p:spPr>
          <a:xfrm>
            <a:off x="4132730" y="5078060"/>
            <a:ext cx="559309" cy="374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EDA7E-59E4-40E5-A15B-4286AF49A866}"/>
              </a:ext>
            </a:extLst>
          </p:cNvPr>
          <p:cNvSpPr txBox="1"/>
          <p:nvPr/>
        </p:nvSpPr>
        <p:spPr>
          <a:xfrm>
            <a:off x="7225738" y="5113758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8D344-54AE-4711-933F-20EF43C4027D}"/>
              </a:ext>
            </a:extLst>
          </p:cNvPr>
          <p:cNvSpPr txBox="1"/>
          <p:nvPr/>
        </p:nvSpPr>
        <p:spPr>
          <a:xfrm>
            <a:off x="3836964" y="1874193"/>
            <a:ext cx="77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LID4096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62ECB8-35BC-4003-9B49-633B94EB9F07}"/>
              </a:ext>
            </a:extLst>
          </p:cNvPr>
          <p:cNvSpPr/>
          <p:nvPr/>
        </p:nvSpPr>
        <p:spPr>
          <a:xfrm>
            <a:off x="5995200" y="3405977"/>
            <a:ext cx="259976" cy="25997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EB1D5B-A1D5-4571-943F-BCBCB9AC4B92}"/>
              </a:ext>
            </a:extLst>
          </p:cNvPr>
          <p:cNvSpPr/>
          <p:nvPr/>
        </p:nvSpPr>
        <p:spPr>
          <a:xfrm>
            <a:off x="6694447" y="4539962"/>
            <a:ext cx="172518" cy="1725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EF4A12-E116-4734-A115-6A90EFCE7450}"/>
              </a:ext>
            </a:extLst>
          </p:cNvPr>
          <p:cNvCxnSpPr>
            <a:stCxn id="38" idx="7"/>
          </p:cNvCxnSpPr>
          <p:nvPr/>
        </p:nvCxnSpPr>
        <p:spPr>
          <a:xfrm flipV="1">
            <a:off x="6841701" y="4203667"/>
            <a:ext cx="384037" cy="3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A657F6-0C1A-435A-99BB-822D977E4ABA}"/>
              </a:ext>
            </a:extLst>
          </p:cNvPr>
          <p:cNvCxnSpPr/>
          <p:nvPr/>
        </p:nvCxnSpPr>
        <p:spPr>
          <a:xfrm flipV="1">
            <a:off x="6780707" y="4122725"/>
            <a:ext cx="384037" cy="36156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1EB40C-E832-45F9-971F-8FD3063A605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204743" y="2365809"/>
            <a:ext cx="163084" cy="549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5D00CE-9182-4C00-B766-F82ABE8949EE}"/>
              </a:ext>
            </a:extLst>
          </p:cNvPr>
          <p:cNvCxnSpPr>
            <a:cxnSpLocks/>
          </p:cNvCxnSpPr>
          <p:nvPr/>
        </p:nvCxnSpPr>
        <p:spPr>
          <a:xfrm flipV="1">
            <a:off x="5307658" y="2383024"/>
            <a:ext cx="164292" cy="549519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C7B3137-0E0F-4347-8095-962FC4318D63}"/>
              </a:ext>
            </a:extLst>
          </p:cNvPr>
          <p:cNvSpPr/>
          <p:nvPr/>
        </p:nvSpPr>
        <p:spPr>
          <a:xfrm>
            <a:off x="5118484" y="2914957"/>
            <a:ext cx="172518" cy="17251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E6A3D-4C6C-4AD6-82E0-1D41D31D06EF}"/>
                  </a:ext>
                </a:extLst>
              </p:cNvPr>
              <p:cNvSpPr txBox="1"/>
              <p:nvPr/>
            </p:nvSpPr>
            <p:spPr>
              <a:xfrm>
                <a:off x="1712376" y="5349978"/>
                <a:ext cx="3262603" cy="863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Decrease: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Increase: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4E6A3D-4C6C-4AD6-82E0-1D41D31D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76" y="5349978"/>
                <a:ext cx="3262603" cy="863570"/>
              </a:xfrm>
              <a:prstGeom prst="rect">
                <a:avLst/>
              </a:prstGeom>
              <a:blipFill>
                <a:blip r:embed="rId2"/>
                <a:stretch>
                  <a:fillRect l="-5426" t="-7246" b="-2029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56F19E0C-8C11-4DA7-8E4C-2D72011C4CE7}"/>
              </a:ext>
            </a:extLst>
          </p:cNvPr>
          <p:cNvGrpSpPr/>
          <p:nvPr/>
        </p:nvGrpSpPr>
        <p:grpSpPr>
          <a:xfrm>
            <a:off x="5061069" y="5208932"/>
            <a:ext cx="2325848" cy="976824"/>
            <a:chOff x="3355471" y="2593731"/>
            <a:chExt cx="3977603" cy="1670538"/>
          </a:xfrm>
        </p:grpSpPr>
        <p:pic>
          <p:nvPicPr>
            <p:cNvPr id="34" name="Picture 33" descr="A picture containing clothing&#10;&#10;Description generated with high confidence">
              <a:extLst>
                <a:ext uri="{FF2B5EF4-FFF2-40B4-BE49-F238E27FC236}">
                  <a16:creationId xmlns:a16="http://schemas.microsoft.com/office/drawing/2014/main" id="{E65BA352-CAAE-40AE-AB52-CE18AAF6D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5471" y="2593731"/>
              <a:ext cx="1670538" cy="167053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9893C3-FBFD-4C50-8538-680BFF302057}"/>
                </a:ext>
              </a:extLst>
            </p:cNvPr>
            <p:cNvSpPr txBox="1"/>
            <p:nvPr/>
          </p:nvSpPr>
          <p:spPr>
            <a:xfrm>
              <a:off x="4744963" y="2989366"/>
              <a:ext cx="2588111" cy="873059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Bob’s bandwidth</a:t>
              </a:r>
              <a:endParaRPr lang="LID4096" sz="2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4BC0E3-BBC9-454D-8D5A-ACB02543A949}"/>
              </a:ext>
            </a:extLst>
          </p:cNvPr>
          <p:cNvGrpSpPr/>
          <p:nvPr/>
        </p:nvGrpSpPr>
        <p:grpSpPr>
          <a:xfrm>
            <a:off x="2623934" y="3011787"/>
            <a:ext cx="1501627" cy="1524350"/>
            <a:chOff x="624400" y="2593731"/>
            <a:chExt cx="2568041" cy="26069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B8F251F-1B66-49FF-81F0-1236F44E2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23" y="2593731"/>
              <a:ext cx="1670538" cy="1670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DB2525-14CA-41D3-ACD0-CC1E568DC58B}"/>
                </a:ext>
              </a:extLst>
            </p:cNvPr>
            <p:cNvSpPr txBox="1"/>
            <p:nvPr/>
          </p:nvSpPr>
          <p:spPr>
            <a:xfrm>
              <a:off x="624400" y="4264268"/>
              <a:ext cx="2568041" cy="936366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sz="2400" dirty="0"/>
                <a:t>Alice’s bandwidth</a:t>
              </a:r>
              <a:endParaRPr lang="LID4096" sz="2400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DD4170-5204-4973-B850-F1CF0320DDC7}"/>
              </a:ext>
            </a:extLst>
          </p:cNvPr>
          <p:cNvSpPr/>
          <p:nvPr/>
        </p:nvSpPr>
        <p:spPr>
          <a:xfrm>
            <a:off x="1145402" y="1645913"/>
            <a:ext cx="9901196" cy="4389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Q: What happens if bob uses another protocol such as UDP?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A486E1-D3E8-40D3-928A-979004CECD0B}"/>
              </a:ext>
            </a:extLst>
          </p:cNvPr>
          <p:cNvSpPr/>
          <p:nvPr/>
        </p:nvSpPr>
        <p:spPr>
          <a:xfrm>
            <a:off x="6419374" y="2185576"/>
            <a:ext cx="3887294" cy="766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Use TCP-friendly protocols to prevent unfair competition</a:t>
            </a:r>
          </a:p>
        </p:txBody>
      </p:sp>
    </p:spTree>
    <p:extLst>
      <p:ext uri="{BB962C8B-B14F-4D97-AF65-F5344CB8AC3E}">
        <p14:creationId xmlns:p14="http://schemas.microsoft.com/office/powerpoint/2010/main" val="39768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503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2578-2ED6-416D-940D-4338111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A6AB-4309-4AA8-A173-7B169BA7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protocols that make the internet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Most popular on the transport layer: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UDP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TCP</a:t>
            </a:r>
          </a:p>
          <a:p>
            <a:pPr marL="0" indent="0">
              <a:buNone/>
            </a:pPr>
            <a:r>
              <a:rPr lang="en-GB" dirty="0"/>
              <a:t>But others exist!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5733C-8A3E-4CDA-BA0C-8DD7D918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546D-3946-4EE2-9F5A-FE2034CD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39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2981B-BFC4-4E91-B220-E7469A85B76A}"/>
              </a:ext>
            </a:extLst>
          </p:cNvPr>
          <p:cNvSpPr/>
          <p:nvPr/>
        </p:nvSpPr>
        <p:spPr>
          <a:xfrm>
            <a:off x="2110778" y="5095704"/>
            <a:ext cx="3842621" cy="589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You can create your own!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F2D032-E600-124C-AB24-89EFAE0275CF}"/>
              </a:ext>
            </a:extLst>
          </p:cNvPr>
          <p:cNvSpPr/>
          <p:nvPr/>
        </p:nvSpPr>
        <p:spPr>
          <a:xfrm>
            <a:off x="5344764" y="3282151"/>
            <a:ext cx="4694586" cy="750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May not meet your application’s requirements!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87DA6C-9C72-5144-9643-AFD01B860E68}"/>
              </a:ext>
            </a:extLst>
          </p:cNvPr>
          <p:cNvGrpSpPr/>
          <p:nvPr/>
        </p:nvGrpSpPr>
        <p:grpSpPr>
          <a:xfrm>
            <a:off x="3468915" y="3272064"/>
            <a:ext cx="1741715" cy="1064770"/>
            <a:chOff x="1944914" y="3272064"/>
            <a:chExt cx="1741715" cy="106477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5AD37F-EF22-034D-92EB-E8EA197CE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44914" y="3478212"/>
              <a:ext cx="563174" cy="5230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BBACC4-49FE-E540-8D76-B659935DFE1F}"/>
                </a:ext>
              </a:extLst>
            </p:cNvPr>
            <p:cNvCxnSpPr/>
            <p:nvPr/>
          </p:nvCxnSpPr>
          <p:spPr>
            <a:xfrm flipH="1" flipV="1">
              <a:off x="1944914" y="3657600"/>
              <a:ext cx="508000" cy="413657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DC6032-BEF8-4E45-842E-0D6694201C8C}"/>
                </a:ext>
              </a:extLst>
            </p:cNvPr>
            <p:cNvSpPr/>
            <p:nvPr/>
          </p:nvSpPr>
          <p:spPr>
            <a:xfrm>
              <a:off x="2394857" y="3272064"/>
              <a:ext cx="1291772" cy="1064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2800" dirty="0"/>
                <a:t>All</a:t>
              </a:r>
              <a:br>
                <a:rPr lang="en-US" sz="2800" dirty="0"/>
              </a:br>
              <a:r>
                <a:rPr lang="en-US" sz="2800" dirty="0"/>
                <a:t>or</a:t>
              </a:r>
            </a:p>
            <a:p>
              <a:pPr algn="ctr"/>
              <a:r>
                <a:rPr lang="en-US" sz="2800" dirty="0"/>
                <a:t>Nothing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4C506-4FFD-AB44-A593-84E8DF2E020C}"/>
              </a:ext>
            </a:extLst>
          </p:cNvPr>
          <p:cNvSpPr/>
          <p:nvPr/>
        </p:nvSpPr>
        <p:spPr>
          <a:xfrm>
            <a:off x="5344764" y="4111574"/>
            <a:ext cx="4694586" cy="7508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Insufficient separation between </a:t>
            </a:r>
            <a:r>
              <a:rPr lang="en-US" sz="2800" i="1" dirty="0"/>
              <a:t>mechanism </a:t>
            </a:r>
            <a:r>
              <a:rPr lang="en-US" sz="2800" dirty="0"/>
              <a:t>and </a:t>
            </a:r>
            <a:r>
              <a:rPr lang="en-US" sz="2800" i="1" dirty="0"/>
              <a:t>policy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3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33A9-860D-4F59-84F2-93EAC790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control in</a:t>
            </a:r>
            <a:br>
              <a:rPr lang="en-US" dirty="0"/>
            </a:br>
            <a:r>
              <a:rPr lang="en-US" dirty="0"/>
              <a:t>the transport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841A-C87B-42A1-A40E-8EC200DF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transport layer is responsible for providing a </a:t>
            </a:r>
            <a:r>
              <a:rPr lang="en-US" b="1" i="1" dirty="0"/>
              <a:t>reliable</a:t>
            </a:r>
            <a:r>
              <a:rPr lang="en-US" dirty="0"/>
              <a:t> data stream over an unreliable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6AE01-6C99-4C06-ADDF-5593B9C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96433-02A8-4144-AFEA-E0F0CDC4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B7152-CED4-4539-B0A1-89635B8BD9E4}"/>
              </a:ext>
            </a:extLst>
          </p:cNvPr>
          <p:cNvSpPr/>
          <p:nvPr/>
        </p:nvSpPr>
        <p:spPr>
          <a:xfrm>
            <a:off x="2360672" y="2700757"/>
            <a:ext cx="7470656" cy="589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Did we not take care of this in the data link layer?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CE582E-CC03-49C1-826E-0B7C087475A6}"/>
              </a:ext>
            </a:extLst>
          </p:cNvPr>
          <p:cNvSpPr/>
          <p:nvPr/>
        </p:nvSpPr>
        <p:spPr>
          <a:xfrm>
            <a:off x="3034271" y="3469242"/>
            <a:ext cx="2840807" cy="16218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Transport layer checks the</a:t>
            </a:r>
            <a:br>
              <a:rPr lang="en-US" sz="2800" dirty="0"/>
            </a:br>
            <a:r>
              <a:rPr lang="en-US" sz="2800" dirty="0"/>
              <a:t>end-to-end correctness of data.</a:t>
            </a:r>
          </a:p>
        </p:txBody>
      </p:sp>
      <p:pic>
        <p:nvPicPr>
          <p:cNvPr id="27650" name="Picture 2" descr="Image result for whisper game pass on a word">
            <a:extLst>
              <a:ext uri="{FF2B5EF4-FFF2-40B4-BE49-F238E27FC236}">
                <a16:creationId xmlns:a16="http://schemas.microsoft.com/office/drawing/2014/main" id="{93F45FD0-73EF-45B5-9F67-D27BF065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87" y="3469242"/>
            <a:ext cx="2883229" cy="162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55AF7E-5D9C-124E-A671-5E3FBFFC11AE}"/>
              </a:ext>
            </a:extLst>
          </p:cNvPr>
          <p:cNvSpPr/>
          <p:nvPr/>
        </p:nvSpPr>
        <p:spPr>
          <a:xfrm>
            <a:off x="2317128" y="5339463"/>
            <a:ext cx="7470656" cy="589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Q: Why not do error control only at the transport layer?</a:t>
            </a:r>
          </a:p>
        </p:txBody>
      </p:sp>
    </p:spTree>
    <p:extLst>
      <p:ext uri="{BB962C8B-B14F-4D97-AF65-F5344CB8AC3E}">
        <p14:creationId xmlns:p14="http://schemas.microsoft.com/office/powerpoint/2010/main" val="253648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7591-5DC4-45A1-BCF8-2AA72C9F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complexity by</a:t>
            </a:r>
            <a:br>
              <a:rPr lang="en-US" dirty="0"/>
            </a:br>
            <a:r>
              <a:rPr lang="en-US" dirty="0"/>
              <a:t>number of RFCs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17A4-3152-4F0F-8C6B-EC78F57E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UDP: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TCP: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1FC5-B680-409C-ACAF-BE85F305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3E4B-5B71-4A0A-B867-498A3C7D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40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B0AF9A-9464-41BC-8715-7E8307CD6361}"/>
              </a:ext>
            </a:extLst>
          </p:cNvPr>
          <p:cNvSpPr/>
          <p:nvPr/>
        </p:nvSpPr>
        <p:spPr>
          <a:xfrm>
            <a:off x="4649666" y="3730580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RFC 1122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74C24-C892-4CF9-B6E9-8FA861AF32F0}"/>
              </a:ext>
            </a:extLst>
          </p:cNvPr>
          <p:cNvSpPr/>
          <p:nvPr/>
        </p:nvSpPr>
        <p:spPr>
          <a:xfrm>
            <a:off x="3083148" y="3730580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RFC 793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4B6AE-8C05-4D02-B17E-F7AA15C826AB}"/>
              </a:ext>
            </a:extLst>
          </p:cNvPr>
          <p:cNvSpPr/>
          <p:nvPr/>
        </p:nvSpPr>
        <p:spPr>
          <a:xfrm>
            <a:off x="3083148" y="1788255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RFC 768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CC530-D51A-472F-8797-345C4FE3785F}"/>
              </a:ext>
            </a:extLst>
          </p:cNvPr>
          <p:cNvSpPr/>
          <p:nvPr/>
        </p:nvSpPr>
        <p:spPr>
          <a:xfrm>
            <a:off x="6216184" y="3730580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1323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44F2D-D2A9-4A7A-8AEB-1CEA3699E8CF}"/>
              </a:ext>
            </a:extLst>
          </p:cNvPr>
          <p:cNvSpPr/>
          <p:nvPr/>
        </p:nvSpPr>
        <p:spPr>
          <a:xfrm>
            <a:off x="7782702" y="3730580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BBB9B-2BD7-49B5-B054-23DBA0302B45}"/>
              </a:ext>
            </a:extLst>
          </p:cNvPr>
          <p:cNvSpPr/>
          <p:nvPr/>
        </p:nvSpPr>
        <p:spPr>
          <a:xfrm>
            <a:off x="3803407" y="4406944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2581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01B8F-D61F-4AD6-9279-0D524BA12F16}"/>
              </a:ext>
            </a:extLst>
          </p:cNvPr>
          <p:cNvSpPr/>
          <p:nvPr/>
        </p:nvSpPr>
        <p:spPr>
          <a:xfrm>
            <a:off x="5454164" y="4406944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2873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DC920E-C595-4374-B447-2A129C4D6E37}"/>
              </a:ext>
            </a:extLst>
          </p:cNvPr>
          <p:cNvSpPr/>
          <p:nvPr/>
        </p:nvSpPr>
        <p:spPr>
          <a:xfrm>
            <a:off x="7104921" y="4406571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2988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A17A5-FDE3-4E0A-A646-4DE927FD3F75}"/>
              </a:ext>
            </a:extLst>
          </p:cNvPr>
          <p:cNvSpPr/>
          <p:nvPr/>
        </p:nvSpPr>
        <p:spPr>
          <a:xfrm>
            <a:off x="8755678" y="4406571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RFC 3168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774ED-55EA-403A-993B-F35E87BF63E7}"/>
              </a:ext>
            </a:extLst>
          </p:cNvPr>
          <p:cNvSpPr/>
          <p:nvPr/>
        </p:nvSpPr>
        <p:spPr>
          <a:xfrm>
            <a:off x="3083148" y="5083308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RFC 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90ED2-54D1-40FF-92BF-AA0A42452142}"/>
              </a:ext>
            </a:extLst>
          </p:cNvPr>
          <p:cNvSpPr/>
          <p:nvPr/>
        </p:nvSpPr>
        <p:spPr>
          <a:xfrm>
            <a:off x="4649666" y="5083308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RFC …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5BD564A-0C04-4B36-A24D-717D30D05C23}"/>
              </a:ext>
            </a:extLst>
          </p:cNvPr>
          <p:cNvSpPr/>
          <p:nvPr/>
        </p:nvSpPr>
        <p:spPr>
          <a:xfrm rot="16200000">
            <a:off x="6390606" y="-204137"/>
            <a:ext cx="420871" cy="7184357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448F00-3316-4685-A64E-15A4B9069896}"/>
              </a:ext>
            </a:extLst>
          </p:cNvPr>
          <p:cNvSpPr/>
          <p:nvPr/>
        </p:nvSpPr>
        <p:spPr>
          <a:xfrm>
            <a:off x="4595036" y="2509109"/>
            <a:ext cx="4012009" cy="6010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Overview of RFCs in RFC 4614.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C2CF7-ED0C-4943-AC7A-AEE4E2DEDEC8}"/>
              </a:ext>
            </a:extLst>
          </p:cNvPr>
          <p:cNvSpPr txBox="1"/>
          <p:nvPr/>
        </p:nvSpPr>
        <p:spPr>
          <a:xfrm>
            <a:off x="6216184" y="5127760"/>
            <a:ext cx="675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  <a:endParaRPr lang="LID4096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35758-B666-43A2-A63B-F163E8F177E7}"/>
              </a:ext>
            </a:extLst>
          </p:cNvPr>
          <p:cNvSpPr/>
          <p:nvPr/>
        </p:nvSpPr>
        <p:spPr>
          <a:xfrm>
            <a:off x="5990493" y="1100758"/>
            <a:ext cx="4448907" cy="964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Request For Comment (RFC) are published by the Internet Engineering Task Force (IETF).</a:t>
            </a:r>
          </a:p>
        </p:txBody>
      </p:sp>
    </p:spTree>
    <p:extLst>
      <p:ext uri="{BB962C8B-B14F-4D97-AF65-F5344CB8AC3E}">
        <p14:creationId xmlns:p14="http://schemas.microsoft.com/office/powerpoint/2010/main" val="16282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DB5F-C834-44E2-80E1-20F63589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AB7-41BC-4D03-9DC6-6E8E6425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Very thin</a:t>
            </a:r>
            <a:r>
              <a:rPr lang="en-GB" dirty="0"/>
              <a:t> layer on top of IP.</a:t>
            </a:r>
            <a:r>
              <a:rPr lang="en-GB" b="1" i="1" dirty="0"/>
              <a:t> </a:t>
            </a:r>
            <a:r>
              <a:rPr lang="en-GB" dirty="0"/>
              <a:t>Header provides </a:t>
            </a:r>
            <a:r>
              <a:rPr lang="en-GB" b="1" i="1" dirty="0"/>
              <a:t>ports</a:t>
            </a:r>
            <a:r>
              <a:rPr lang="en-GB" i="1" dirty="0"/>
              <a:t> </a:t>
            </a:r>
            <a:r>
              <a:rPr lang="en-GB" dirty="0"/>
              <a:t>needed to connect to remote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u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E1BC-FC1F-40D6-962F-A63D546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07009-9412-4D14-BA94-8CE1744F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FFB4E-0FF9-404B-A675-6DEC62E047CC}"/>
              </a:ext>
            </a:extLst>
          </p:cNvPr>
          <p:cNvGrpSpPr/>
          <p:nvPr/>
        </p:nvGrpSpPr>
        <p:grpSpPr>
          <a:xfrm>
            <a:off x="2825262" y="3095746"/>
            <a:ext cx="6541476" cy="720114"/>
            <a:chOff x="1186962" y="2822331"/>
            <a:chExt cx="6541476" cy="7201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DEA102-1834-46E8-8679-D6D8630B1FFB}"/>
                </a:ext>
              </a:extLst>
            </p:cNvPr>
            <p:cNvSpPr/>
            <p:nvPr/>
          </p:nvSpPr>
          <p:spPr>
            <a:xfrm>
              <a:off x="1186962" y="282233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 port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65B345-7DA0-4FA0-95C2-B81BF532FA2E}"/>
                </a:ext>
              </a:extLst>
            </p:cNvPr>
            <p:cNvSpPr/>
            <p:nvPr/>
          </p:nvSpPr>
          <p:spPr>
            <a:xfrm>
              <a:off x="4457700" y="282233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Destination port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0C087-4EAC-44B5-82E0-8F4FB9D07AC9}"/>
                </a:ext>
              </a:extLst>
            </p:cNvPr>
            <p:cNvSpPr/>
            <p:nvPr/>
          </p:nvSpPr>
          <p:spPr>
            <a:xfrm>
              <a:off x="1186962" y="318196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 length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82DDAC-1944-46FF-889C-76BFD1B56860}"/>
                </a:ext>
              </a:extLst>
            </p:cNvPr>
            <p:cNvSpPr/>
            <p:nvPr/>
          </p:nvSpPr>
          <p:spPr>
            <a:xfrm>
              <a:off x="4457700" y="318196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 checksum</a:t>
              </a:r>
              <a:endParaRPr lang="LID4096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AB6083-735C-47B5-91FF-C78D63053EB2}"/>
              </a:ext>
            </a:extLst>
          </p:cNvPr>
          <p:cNvSpPr txBox="1"/>
          <p:nvPr/>
        </p:nvSpPr>
        <p:spPr>
          <a:xfrm>
            <a:off x="5234354" y="381586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UDP header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D57C22-8218-482B-AE04-C214F9F0FD3F}"/>
              </a:ext>
            </a:extLst>
          </p:cNvPr>
          <p:cNvCxnSpPr>
            <a:cxnSpLocks/>
          </p:cNvCxnSpPr>
          <p:nvPr/>
        </p:nvCxnSpPr>
        <p:spPr>
          <a:xfrm>
            <a:off x="2825262" y="2989383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C29A4B-FA83-459B-BA2E-9B81FA65B829}"/>
              </a:ext>
            </a:extLst>
          </p:cNvPr>
          <p:cNvSpPr txBox="1"/>
          <p:nvPr/>
        </p:nvSpPr>
        <p:spPr>
          <a:xfrm>
            <a:off x="5203581" y="263672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8B3D1-3220-458F-9449-5D70F572B3B1}"/>
              </a:ext>
            </a:extLst>
          </p:cNvPr>
          <p:cNvSpPr/>
          <p:nvPr/>
        </p:nvSpPr>
        <p:spPr>
          <a:xfrm>
            <a:off x="2152650" y="1291176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RFC 768</a:t>
            </a:r>
          </a:p>
        </p:txBody>
      </p:sp>
    </p:spTree>
    <p:extLst>
      <p:ext uri="{BB962C8B-B14F-4D97-AF65-F5344CB8AC3E}">
        <p14:creationId xmlns:p14="http://schemas.microsoft.com/office/powerpoint/2010/main" val="5319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DB5F-C834-44E2-80E1-20F63589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53AB7-41BC-4D03-9DC6-6E8E6425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Very thin</a:t>
            </a:r>
            <a:r>
              <a:rPr lang="en-GB" dirty="0"/>
              <a:t> layer on top of IP.</a:t>
            </a:r>
            <a:r>
              <a:rPr lang="en-GB" b="1" i="1" dirty="0"/>
              <a:t> </a:t>
            </a:r>
            <a:r>
              <a:rPr lang="en-GB" dirty="0"/>
              <a:t>Header provides </a:t>
            </a:r>
            <a:r>
              <a:rPr lang="en-GB" b="1" i="1" dirty="0"/>
              <a:t>ports</a:t>
            </a:r>
            <a:r>
              <a:rPr lang="en-GB" i="1" dirty="0"/>
              <a:t> </a:t>
            </a:r>
            <a:r>
              <a:rPr lang="en-GB" dirty="0"/>
              <a:t>needed to connect to remote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UDP does </a:t>
            </a:r>
            <a:r>
              <a:rPr lang="en-GB" b="1" i="1" dirty="0"/>
              <a:t>not </a:t>
            </a:r>
            <a:r>
              <a:rPr lang="en-GB" dirty="0"/>
              <a:t>do: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Flow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Congestion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Retransmissions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E1BC-FC1F-40D6-962F-A63D546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07009-9412-4D14-BA94-8CE1744F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42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FFB4E-0FF9-404B-A675-6DEC62E047CC}"/>
              </a:ext>
            </a:extLst>
          </p:cNvPr>
          <p:cNvGrpSpPr/>
          <p:nvPr/>
        </p:nvGrpSpPr>
        <p:grpSpPr>
          <a:xfrm>
            <a:off x="2825262" y="3095746"/>
            <a:ext cx="6541476" cy="720114"/>
            <a:chOff x="1186962" y="2822331"/>
            <a:chExt cx="6541476" cy="7201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DEA102-1834-46E8-8679-D6D8630B1FFB}"/>
                </a:ext>
              </a:extLst>
            </p:cNvPr>
            <p:cNvSpPr/>
            <p:nvPr/>
          </p:nvSpPr>
          <p:spPr>
            <a:xfrm>
              <a:off x="1186962" y="282233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 port</a:t>
              </a:r>
              <a:endParaRPr lang="LID4096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65B345-7DA0-4FA0-95C2-B81BF532FA2E}"/>
                </a:ext>
              </a:extLst>
            </p:cNvPr>
            <p:cNvSpPr/>
            <p:nvPr/>
          </p:nvSpPr>
          <p:spPr>
            <a:xfrm>
              <a:off x="4457700" y="282233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Destination port</a:t>
              </a:r>
              <a:endParaRPr lang="LID4096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00C087-4EAC-44B5-82E0-8F4FB9D07AC9}"/>
                </a:ext>
              </a:extLst>
            </p:cNvPr>
            <p:cNvSpPr/>
            <p:nvPr/>
          </p:nvSpPr>
          <p:spPr>
            <a:xfrm>
              <a:off x="1186962" y="318196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 length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82DDAC-1944-46FF-889C-76BFD1B56860}"/>
                </a:ext>
              </a:extLst>
            </p:cNvPr>
            <p:cNvSpPr/>
            <p:nvPr/>
          </p:nvSpPr>
          <p:spPr>
            <a:xfrm>
              <a:off x="4457700" y="3181961"/>
              <a:ext cx="3270738" cy="36048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UDP checksum</a:t>
              </a:r>
              <a:endParaRPr lang="LID4096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AB6083-735C-47B5-91FF-C78D63053EB2}"/>
              </a:ext>
            </a:extLst>
          </p:cNvPr>
          <p:cNvSpPr txBox="1"/>
          <p:nvPr/>
        </p:nvSpPr>
        <p:spPr>
          <a:xfrm>
            <a:off x="5234354" y="381586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UDP header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D57C22-8218-482B-AE04-C214F9F0FD3F}"/>
              </a:ext>
            </a:extLst>
          </p:cNvPr>
          <p:cNvCxnSpPr>
            <a:cxnSpLocks/>
          </p:cNvCxnSpPr>
          <p:nvPr/>
        </p:nvCxnSpPr>
        <p:spPr>
          <a:xfrm>
            <a:off x="2825262" y="2989383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C29A4B-FA83-459B-BA2E-9B81FA65B829}"/>
              </a:ext>
            </a:extLst>
          </p:cNvPr>
          <p:cNvSpPr txBox="1"/>
          <p:nvPr/>
        </p:nvSpPr>
        <p:spPr>
          <a:xfrm>
            <a:off x="5203581" y="2636720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6C219-C8A8-4E5D-A34E-1513EB682017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7731369" y="3815860"/>
            <a:ext cx="0" cy="67942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AC16FD-6522-4F8C-B629-FF0644AAA332}"/>
              </a:ext>
            </a:extLst>
          </p:cNvPr>
          <p:cNvSpPr/>
          <p:nvPr/>
        </p:nvSpPr>
        <p:spPr>
          <a:xfrm>
            <a:off x="6550337" y="4495281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Includes fields from the IP header!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090281-FF97-4015-9CD9-B81C55B34BA8}"/>
              </a:ext>
            </a:extLst>
          </p:cNvPr>
          <p:cNvSpPr/>
          <p:nvPr/>
        </p:nvSpPr>
        <p:spPr>
          <a:xfrm>
            <a:off x="5759694" y="5413360"/>
            <a:ext cx="3943350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Q: Can you name a service that works well with UDP?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48B3D1-3220-458F-9449-5D70F572B3B1}"/>
              </a:ext>
            </a:extLst>
          </p:cNvPr>
          <p:cNvSpPr/>
          <p:nvPr/>
        </p:nvSpPr>
        <p:spPr>
          <a:xfrm>
            <a:off x="2152650" y="1291176"/>
            <a:ext cx="1437542" cy="5414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RFC 768</a:t>
            </a:r>
          </a:p>
        </p:txBody>
      </p:sp>
    </p:spTree>
    <p:extLst>
      <p:ext uri="{BB962C8B-B14F-4D97-AF65-F5344CB8AC3E}">
        <p14:creationId xmlns:p14="http://schemas.microsoft.com/office/powerpoint/2010/main" val="31663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most important protocols on the internet.</a:t>
            </a:r>
          </a:p>
          <a:p>
            <a:pPr marL="0" indent="0">
              <a:buNone/>
            </a:pPr>
            <a:r>
              <a:rPr lang="en-US" dirty="0"/>
              <a:t>Provides a </a:t>
            </a:r>
            <a:r>
              <a:rPr lang="en-US" b="1" i="1" dirty="0"/>
              <a:t>reliable end-to-end byte stream</a:t>
            </a:r>
            <a:r>
              <a:rPr lang="en-US" dirty="0"/>
              <a:t> over an unreliable network.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43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367917" y="5987553"/>
            <a:ext cx="345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732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670524" cy="4351338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44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558748" y="5987553"/>
            <a:ext cx="30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8607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Sequence numbers and acknowledgements allow</a:t>
            </a:r>
            <a:br>
              <a:rPr lang="en-US" sz="2800" dirty="0"/>
            </a:br>
            <a:r>
              <a:rPr lang="en-US" sz="2800" dirty="0"/>
              <a:t>reliable, in-order delivery and enable 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1943622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45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471283" y="5987553"/>
            <a:ext cx="32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838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TCP checksum uses same IP-header fields</a:t>
            </a:r>
            <a:br>
              <a:rPr lang="en-US" sz="2800" dirty="0"/>
            </a:br>
            <a:r>
              <a:rPr lang="en-US" sz="2800" dirty="0"/>
              <a:t>as  the UDP checksum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22777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46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463332" y="5987553"/>
            <a:ext cx="326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How do we know how long the TCP segment is?</a:t>
            </a:r>
          </a:p>
        </p:txBody>
      </p:sp>
    </p:spTree>
    <p:extLst>
      <p:ext uri="{BB962C8B-B14F-4D97-AF65-F5344CB8AC3E}">
        <p14:creationId xmlns:p14="http://schemas.microsoft.com/office/powerpoint/2010/main" val="2698716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AED153C-D2A5-438E-A5FA-9CCAEE723604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8506716" y="3135474"/>
            <a:ext cx="2372167" cy="693105"/>
          </a:xfrm>
          <a:prstGeom prst="bentConnector2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670524" cy="4351338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47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638261" y="5987553"/>
            <a:ext cx="291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Used for flow control or congestion control?</a:t>
            </a:r>
          </a:p>
        </p:txBody>
      </p:sp>
    </p:spTree>
    <p:extLst>
      <p:ext uri="{BB962C8B-B14F-4D97-AF65-F5344CB8AC3E}">
        <p14:creationId xmlns:p14="http://schemas.microsoft.com/office/powerpoint/2010/main" val="1057978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810-A457-6E41-A45E-A34A7C1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Connections in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C33A-2FF1-FA46-BAA7-FEAA2436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4F37-58B8-8A40-8446-6858BAD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7907-DB16-C749-B5D8-E11D1DD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3571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670524" cy="4351338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49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length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860897" y="5987553"/>
            <a:ext cx="247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to establish/release connections</a:t>
            </a:r>
          </a:p>
        </p:txBody>
      </p:sp>
    </p:spTree>
    <p:extLst>
      <p:ext uri="{BB962C8B-B14F-4D97-AF65-F5344CB8AC3E}">
        <p14:creationId xmlns:p14="http://schemas.microsoft.com/office/powerpoint/2010/main" val="203763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C93-28AD-4C2C-96AF-5BEF1A6C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Delivery through</a:t>
            </a:r>
            <a:br>
              <a:rPr lang="en-US" dirty="0"/>
            </a:br>
            <a:r>
              <a:rPr lang="en-US" dirty="0"/>
              <a:t>Retransmissions</a:t>
            </a:r>
            <a:endParaRPr lang="LID4096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59EA-502A-4F85-B841-8EAF9BBC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610-2037-4C6B-B27D-4BBC464E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1078-1E83-4B4E-9E73-FD819D0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58B71-6770-473E-818C-DF1F223F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0" y="2038040"/>
            <a:ext cx="648970" cy="83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24F9B-A8E1-4367-B037-CAC6FA9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1" y="2038040"/>
            <a:ext cx="648970" cy="838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794DE-60A2-4149-BCCA-87B2DA47B5FB}"/>
              </a:ext>
            </a:extLst>
          </p:cNvPr>
          <p:cNvSpPr/>
          <p:nvPr/>
        </p:nvSpPr>
        <p:spPr>
          <a:xfrm>
            <a:off x="4027516" y="2931779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346D4-856F-4B37-B7D5-9A04044AB07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62334" y="3149188"/>
            <a:ext cx="1621790" cy="8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A666B-4BEE-431D-978C-B7ACF9588647}"/>
              </a:ext>
            </a:extLst>
          </p:cNvPr>
          <p:cNvCxnSpPr/>
          <p:nvPr/>
        </p:nvCxnSpPr>
        <p:spPr>
          <a:xfrm>
            <a:off x="3516943" y="3053993"/>
            <a:ext cx="0" cy="1235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F4919E-C6C0-4112-9260-724BFEBB9A52}"/>
              </a:ext>
            </a:extLst>
          </p:cNvPr>
          <p:cNvSpPr txBox="1"/>
          <p:nvPr/>
        </p:nvSpPr>
        <p:spPr>
          <a:xfrm>
            <a:off x="3027461" y="3212465"/>
            <a:ext cx="639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time</a:t>
            </a:r>
            <a:endParaRPr lang="LID4096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4F2C4-9D21-48D8-8523-6534CF16D3C4}"/>
              </a:ext>
            </a:extLst>
          </p:cNvPr>
          <p:cNvSpPr/>
          <p:nvPr/>
        </p:nvSpPr>
        <p:spPr>
          <a:xfrm>
            <a:off x="7464797" y="3527166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201FA-5FCB-4B95-88CF-CDC5161FC4E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462795" y="3632160"/>
            <a:ext cx="3002000" cy="1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40617B-496B-403F-82CF-7A44E96842DF}"/>
              </a:ext>
            </a:extLst>
          </p:cNvPr>
          <p:cNvSpPr/>
          <p:nvPr/>
        </p:nvSpPr>
        <p:spPr>
          <a:xfrm>
            <a:off x="7464797" y="3975614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A1</a:t>
            </a:r>
            <a:endParaRPr lang="LID4096" sz="135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79E53F-FA31-45FC-88CB-DB6773DDEAE6}"/>
              </a:ext>
            </a:extLst>
          </p:cNvPr>
          <p:cNvCxnSpPr>
            <a:stCxn id="26" idx="3"/>
            <a:endCxn id="30" idx="3"/>
          </p:cNvCxnSpPr>
          <p:nvPr/>
        </p:nvCxnSpPr>
        <p:spPr>
          <a:xfrm>
            <a:off x="7899615" y="3744574"/>
            <a:ext cx="9525" cy="44844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0E6CF79-7A5A-48B9-A93B-B1B8EE655429}"/>
              </a:ext>
            </a:extLst>
          </p:cNvPr>
          <p:cNvSpPr/>
          <p:nvPr/>
        </p:nvSpPr>
        <p:spPr>
          <a:xfrm>
            <a:off x="-610195" y="3808765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EB503F-4FD0-0040-9C2C-424206E1EBF1}"/>
              </a:ext>
            </a:extLst>
          </p:cNvPr>
          <p:cNvSpPr/>
          <p:nvPr/>
        </p:nvSpPr>
        <p:spPr>
          <a:xfrm>
            <a:off x="7474321" y="4833842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8C52EB-3685-2C4C-B18D-2FE919F746E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72320" y="4938836"/>
            <a:ext cx="3002000" cy="1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 descr="https://d30y9cdsu7xlg0.cloudfront.net/png/45348-200.png">
            <a:extLst>
              <a:ext uri="{FF2B5EF4-FFF2-40B4-BE49-F238E27FC236}">
                <a16:creationId xmlns:a16="http://schemas.microsoft.com/office/drawing/2014/main" id="{0023A184-4996-634A-9F90-DA83F7AD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42" y="3177900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563FCC3-B083-6645-B9E8-9BB307A438AE}"/>
              </a:ext>
            </a:extLst>
          </p:cNvPr>
          <p:cNvGrpSpPr/>
          <p:nvPr/>
        </p:nvGrpSpPr>
        <p:grpSpPr>
          <a:xfrm>
            <a:off x="4371109" y="4156363"/>
            <a:ext cx="3093686" cy="431223"/>
            <a:chOff x="3796145" y="4398818"/>
            <a:chExt cx="4124914" cy="57496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43F4F8-4CB1-48BA-8BBF-F06DD922DB9B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3932861" y="4447696"/>
              <a:ext cx="3988198" cy="39648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54238-7763-7744-B52C-195ABD899CFB}"/>
                </a:ext>
              </a:extLst>
            </p:cNvPr>
            <p:cNvSpPr/>
            <p:nvPr/>
          </p:nvSpPr>
          <p:spPr>
            <a:xfrm>
              <a:off x="3796145" y="4398818"/>
              <a:ext cx="1898073" cy="574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5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A01196-8B81-F445-8DEC-844E112C1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674" y="4662054"/>
              <a:ext cx="242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2" descr="https://d30y9cdsu7xlg0.cloudfront.net/png/45348-200.png">
            <a:extLst>
              <a:ext uri="{FF2B5EF4-FFF2-40B4-BE49-F238E27FC236}">
                <a16:creationId xmlns:a16="http://schemas.microsoft.com/office/drawing/2014/main" id="{0423E4F0-1A23-414A-B4A5-90795185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42" y="4548361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8A7080-6AC2-2E46-8D34-D65CF265544B}"/>
              </a:ext>
            </a:extLst>
          </p:cNvPr>
          <p:cNvSpPr/>
          <p:nvPr/>
        </p:nvSpPr>
        <p:spPr>
          <a:xfrm>
            <a:off x="7474321" y="5273616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A1</a:t>
            </a:r>
            <a:endParaRPr lang="LID4096" sz="135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69AA1-0F33-FD4A-A684-A1041F99AC1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483171" y="5491026"/>
            <a:ext cx="2991149" cy="29736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30">
            <a:extLst>
              <a:ext uri="{FF2B5EF4-FFF2-40B4-BE49-F238E27FC236}">
                <a16:creationId xmlns:a16="http://schemas.microsoft.com/office/drawing/2014/main" id="{70CED296-3FE0-CE45-9CAC-054E45AD3FFB}"/>
              </a:ext>
            </a:extLst>
          </p:cNvPr>
          <p:cNvCxnSpPr/>
          <p:nvPr/>
        </p:nvCxnSpPr>
        <p:spPr>
          <a:xfrm>
            <a:off x="7909140" y="5042051"/>
            <a:ext cx="9525" cy="44844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Black Hole icon in Color Style">
            <a:extLst>
              <a:ext uri="{FF2B5EF4-FFF2-40B4-BE49-F238E27FC236}">
                <a16:creationId xmlns:a16="http://schemas.microsoft.com/office/drawing/2014/main" id="{E4011970-672D-AA41-98ED-EDA1A1EC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6002651" y="2920232"/>
            <a:ext cx="617164" cy="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lack Hole icon in Color Style">
            <a:extLst>
              <a:ext uri="{FF2B5EF4-FFF2-40B4-BE49-F238E27FC236}">
                <a16:creationId xmlns:a16="http://schemas.microsoft.com/office/drawing/2014/main" id="{1021AE88-B4D3-32CE-BE95-1D2A5E63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5191317" y="4056029"/>
            <a:ext cx="617164" cy="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237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connection establishment</a:t>
            </a:r>
            <a:br>
              <a:rPr lang="en-US" dirty="0"/>
            </a:br>
            <a:r>
              <a:rPr lang="en-US" dirty="0"/>
              <a:t>Three-way handshake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6" y="1825625"/>
            <a:ext cx="102843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b="1" i="1" dirty="0"/>
              <a:t>data byte </a:t>
            </a:r>
            <a:r>
              <a:rPr lang="en-US" dirty="0"/>
              <a:t>has its own sequence number.*</a:t>
            </a:r>
          </a:p>
          <a:p>
            <a:pPr marL="0" indent="0">
              <a:buNone/>
            </a:pPr>
            <a:r>
              <a:rPr lang="en-US" dirty="0"/>
              <a:t>*SYN and FIN also have their own sequence numbers.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3D90C5DF-5A93-4A6F-A2C5-08984139AF6D}" type="slidenum">
              <a:rPr lang="LID4096" smtClean="0"/>
              <a:t>50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/>
          <p:nvPr/>
        </p:nvCxnSpPr>
        <p:spPr>
          <a:xfrm>
            <a:off x="3094384" y="4184375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347132" y="3582432"/>
            <a:ext cx="349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request SYN (seq=x)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126687" y="5046758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3781562" y="4637112"/>
            <a:ext cx="462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SYN, ACK (seq=y, ack=x</a:t>
            </a:r>
            <a:r>
              <a:rPr lang="en-US" sz="2400" b="1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>
            <a:cxnSpLocks/>
          </p:cNvCxnSpPr>
          <p:nvPr/>
        </p:nvCxnSpPr>
        <p:spPr>
          <a:xfrm>
            <a:off x="3107638" y="5718317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3781563" y="5374464"/>
            <a:ext cx="456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(seq=x</a:t>
            </a:r>
            <a:r>
              <a:rPr lang="en-US" sz="2400" b="1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, ack=y</a:t>
            </a:r>
            <a:r>
              <a:rPr lang="en-US" sz="2400" b="1" dirty="0">
                <a:solidFill>
                  <a:srgbClr val="FF0000"/>
                </a:solidFill>
              </a:rPr>
              <a:t>+1</a:t>
            </a:r>
            <a:r>
              <a:rPr lang="en-US" sz="2400" dirty="0"/>
              <a:t>)</a:t>
            </a:r>
            <a:endParaRPr lang="en-GB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156488-BE4E-4BCF-82EB-40634B9072B7}"/>
              </a:ext>
            </a:extLst>
          </p:cNvPr>
          <p:cNvSpPr/>
          <p:nvPr/>
        </p:nvSpPr>
        <p:spPr>
          <a:xfrm>
            <a:off x="3760337" y="2739252"/>
            <a:ext cx="4721054" cy="9382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Sequence number </a:t>
            </a:r>
            <a:r>
              <a:rPr lang="en-US" sz="2800" b="1" i="1" dirty="0"/>
              <a:t>x+1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bytes 0 to x have been received. Expecting byte x+1 next</a:t>
            </a:r>
            <a:endParaRPr lang="en-US" sz="2800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32560A-14C6-4975-AEDC-8140D6F6FCC6}"/>
              </a:ext>
            </a:extLst>
          </p:cNvPr>
          <p:cNvSpPr/>
          <p:nvPr/>
        </p:nvSpPr>
        <p:spPr>
          <a:xfrm>
            <a:off x="7837513" y="887673"/>
            <a:ext cx="3230217" cy="972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Uses timestamp option to improve performance on high-bandwidth networks</a:t>
            </a:r>
            <a:endParaRPr lang="en-US" sz="2800" b="1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F1212-EADF-D84C-BD3A-62476983CADE}"/>
              </a:ext>
            </a:extLst>
          </p:cNvPr>
          <p:cNvSpPr/>
          <p:nvPr/>
        </p:nvSpPr>
        <p:spPr>
          <a:xfrm>
            <a:off x="7443017" y="3725429"/>
            <a:ext cx="3132469" cy="718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Initial sequence numbers are randomly generated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7296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6" grpId="0" animBg="1"/>
      <p:bldP spid="19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3F6-5DB7-3644-A649-E8DFCB72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TCP Timestamp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B2E0-8D84-FC47-80FB-98CC6F51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F1F7F-1B00-DB4E-B567-02F0DC54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62E1B-56A4-7B41-A3A1-8B32D32E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51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AB51B-2B29-4742-95DA-8414E9ED676C}"/>
              </a:ext>
            </a:extLst>
          </p:cNvPr>
          <p:cNvSpPr/>
          <p:nvPr/>
        </p:nvSpPr>
        <p:spPr>
          <a:xfrm>
            <a:off x="2829658" y="2320312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9EB98-2354-8A4D-8C1D-7FBF8FCA3D3A}"/>
              </a:ext>
            </a:extLst>
          </p:cNvPr>
          <p:cNvSpPr/>
          <p:nvPr/>
        </p:nvSpPr>
        <p:spPr>
          <a:xfrm>
            <a:off x="6100396" y="2320312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6C8C3-B958-9F42-BAF5-5C6CCA60F333}"/>
              </a:ext>
            </a:extLst>
          </p:cNvPr>
          <p:cNvSpPr/>
          <p:nvPr/>
        </p:nvSpPr>
        <p:spPr>
          <a:xfrm>
            <a:off x="2829658" y="3401287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1FF59-09EC-3346-9EAA-0A98D234F9B6}"/>
              </a:ext>
            </a:extLst>
          </p:cNvPr>
          <p:cNvSpPr/>
          <p:nvPr/>
        </p:nvSpPr>
        <p:spPr>
          <a:xfrm>
            <a:off x="2829658" y="3991924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6B642-503F-4143-B99D-7FF22E9E47BE}"/>
              </a:ext>
            </a:extLst>
          </p:cNvPr>
          <p:cNvSpPr txBox="1"/>
          <p:nvPr/>
        </p:nvSpPr>
        <p:spPr>
          <a:xfrm>
            <a:off x="4698445" y="5771307"/>
            <a:ext cx="28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89F21-D44F-3E47-AE84-8BE59F030C0E}"/>
              </a:ext>
            </a:extLst>
          </p:cNvPr>
          <p:cNvCxnSpPr>
            <a:cxnSpLocks/>
          </p:cNvCxnSpPr>
          <p:nvPr/>
        </p:nvCxnSpPr>
        <p:spPr>
          <a:xfrm>
            <a:off x="2841361" y="2213949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2FED0-7C56-6D4C-948E-F7D2B260F240}"/>
              </a:ext>
            </a:extLst>
          </p:cNvPr>
          <p:cNvSpPr/>
          <p:nvPr/>
        </p:nvSpPr>
        <p:spPr>
          <a:xfrm>
            <a:off x="3685421" y="3390290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22C02-FB89-064B-A05C-46B2E843F1E5}"/>
              </a:ext>
            </a:extLst>
          </p:cNvPr>
          <p:cNvSpPr/>
          <p:nvPr/>
        </p:nvSpPr>
        <p:spPr>
          <a:xfrm>
            <a:off x="4485522" y="339211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BE4C3-6D51-9146-9D83-086560B34AC1}"/>
              </a:ext>
            </a:extLst>
          </p:cNvPr>
          <p:cNvSpPr/>
          <p:nvPr/>
        </p:nvSpPr>
        <p:spPr>
          <a:xfrm>
            <a:off x="4684394" y="3390290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1C8EB-19D0-2F4B-BC43-7395D9FDEB3A}"/>
              </a:ext>
            </a:extLst>
          </p:cNvPr>
          <p:cNvSpPr/>
          <p:nvPr/>
        </p:nvSpPr>
        <p:spPr>
          <a:xfrm>
            <a:off x="4883266" y="339211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944A2-3474-C243-BFED-A59E08F0D270}"/>
              </a:ext>
            </a:extLst>
          </p:cNvPr>
          <p:cNvSpPr/>
          <p:nvPr/>
        </p:nvSpPr>
        <p:spPr>
          <a:xfrm>
            <a:off x="5082137" y="3390290"/>
            <a:ext cx="228602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5C496-9844-B747-998D-295F6345668D}"/>
              </a:ext>
            </a:extLst>
          </p:cNvPr>
          <p:cNvSpPr/>
          <p:nvPr/>
        </p:nvSpPr>
        <p:spPr>
          <a:xfrm>
            <a:off x="5310321" y="339211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54C0B-0B41-444C-A482-4FD053F59BDA}"/>
              </a:ext>
            </a:extLst>
          </p:cNvPr>
          <p:cNvSpPr/>
          <p:nvPr/>
        </p:nvSpPr>
        <p:spPr>
          <a:xfrm>
            <a:off x="5509193" y="3390290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941DA3-0593-D541-B334-E561130C65C1}"/>
              </a:ext>
            </a:extLst>
          </p:cNvPr>
          <p:cNvSpPr/>
          <p:nvPr/>
        </p:nvSpPr>
        <p:spPr>
          <a:xfrm>
            <a:off x="5708065" y="339211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35471-E0AC-434A-8BF2-E9DC9FDB016A}"/>
              </a:ext>
            </a:extLst>
          </p:cNvPr>
          <p:cNvSpPr/>
          <p:nvPr/>
        </p:nvSpPr>
        <p:spPr>
          <a:xfrm>
            <a:off x="5906935" y="3390290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01A615-59E4-6943-A734-3C0298A74CC6}"/>
              </a:ext>
            </a:extLst>
          </p:cNvPr>
          <p:cNvSpPr/>
          <p:nvPr/>
        </p:nvSpPr>
        <p:spPr>
          <a:xfrm>
            <a:off x="2829659" y="2680637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EB11-7611-A24B-8FAF-267B3D673FCD}"/>
              </a:ext>
            </a:extLst>
          </p:cNvPr>
          <p:cNvSpPr/>
          <p:nvPr/>
        </p:nvSpPr>
        <p:spPr>
          <a:xfrm>
            <a:off x="2829659" y="3040962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29C5D-663A-974F-B201-3336ED41795A}"/>
              </a:ext>
            </a:extLst>
          </p:cNvPr>
          <p:cNvSpPr/>
          <p:nvPr/>
        </p:nvSpPr>
        <p:spPr>
          <a:xfrm>
            <a:off x="6112100" y="3407454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E2A1-98EA-CD49-B3A1-09E6221A6DE9}"/>
              </a:ext>
            </a:extLst>
          </p:cNvPr>
          <p:cNvSpPr/>
          <p:nvPr/>
        </p:nvSpPr>
        <p:spPr>
          <a:xfrm>
            <a:off x="6100396" y="3980233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40729-6DBE-DE40-A6DD-8E530B230EF3}"/>
              </a:ext>
            </a:extLst>
          </p:cNvPr>
          <p:cNvSpPr/>
          <p:nvPr/>
        </p:nvSpPr>
        <p:spPr>
          <a:xfrm>
            <a:off x="2823774" y="546519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C7B95-7DF7-F444-9337-9E639B959453}"/>
              </a:ext>
            </a:extLst>
          </p:cNvPr>
          <p:cNvSpPr txBox="1"/>
          <p:nvPr/>
        </p:nvSpPr>
        <p:spPr>
          <a:xfrm>
            <a:off x="5219680" y="1870077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F5F350-2727-124C-A811-5D4F17F4B5DE}"/>
              </a:ext>
            </a:extLst>
          </p:cNvPr>
          <p:cNvSpPr/>
          <p:nvPr/>
        </p:nvSpPr>
        <p:spPr>
          <a:xfrm>
            <a:off x="2814985" y="4355399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99376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3F6-5DB7-3644-A649-E8DFCB72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TCP Timestamp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B2E0-8D84-FC47-80FB-98CC6F51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430" y="1419969"/>
            <a:ext cx="9487906" cy="4351338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Use seq. number + timestamp to detect duplicates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F1F7F-1B00-DB4E-B567-02F0DC54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62E1B-56A4-7B41-A3A1-8B32D32E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AB51B-2B29-4742-95DA-8414E9ED676C}"/>
              </a:ext>
            </a:extLst>
          </p:cNvPr>
          <p:cNvSpPr/>
          <p:nvPr/>
        </p:nvSpPr>
        <p:spPr>
          <a:xfrm>
            <a:off x="2829658" y="2320312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9EB98-2354-8A4D-8C1D-7FBF8FCA3D3A}"/>
              </a:ext>
            </a:extLst>
          </p:cNvPr>
          <p:cNvSpPr/>
          <p:nvPr/>
        </p:nvSpPr>
        <p:spPr>
          <a:xfrm>
            <a:off x="6100396" y="2320312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6C8C3-B958-9F42-BAF5-5C6CCA60F333}"/>
              </a:ext>
            </a:extLst>
          </p:cNvPr>
          <p:cNvSpPr/>
          <p:nvPr/>
        </p:nvSpPr>
        <p:spPr>
          <a:xfrm>
            <a:off x="2829658" y="3401287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1FF59-09EC-3346-9EAA-0A98D234F9B6}"/>
              </a:ext>
            </a:extLst>
          </p:cNvPr>
          <p:cNvSpPr/>
          <p:nvPr/>
        </p:nvSpPr>
        <p:spPr>
          <a:xfrm>
            <a:off x="2829658" y="3991924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6B642-503F-4143-B99D-7FF22E9E47BE}"/>
              </a:ext>
            </a:extLst>
          </p:cNvPr>
          <p:cNvSpPr txBox="1"/>
          <p:nvPr/>
        </p:nvSpPr>
        <p:spPr>
          <a:xfrm>
            <a:off x="4754105" y="5771307"/>
            <a:ext cx="270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89F21-D44F-3E47-AE84-8BE59F030C0E}"/>
              </a:ext>
            </a:extLst>
          </p:cNvPr>
          <p:cNvCxnSpPr>
            <a:cxnSpLocks/>
          </p:cNvCxnSpPr>
          <p:nvPr/>
        </p:nvCxnSpPr>
        <p:spPr>
          <a:xfrm>
            <a:off x="2841361" y="2213949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2FED0-7C56-6D4C-948E-F7D2B260F240}"/>
              </a:ext>
            </a:extLst>
          </p:cNvPr>
          <p:cNvSpPr/>
          <p:nvPr/>
        </p:nvSpPr>
        <p:spPr>
          <a:xfrm>
            <a:off x="3685421" y="3390290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22C02-FB89-064B-A05C-46B2E843F1E5}"/>
              </a:ext>
            </a:extLst>
          </p:cNvPr>
          <p:cNvSpPr/>
          <p:nvPr/>
        </p:nvSpPr>
        <p:spPr>
          <a:xfrm>
            <a:off x="4485522" y="339211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BE4C3-6D51-9146-9D83-086560B34AC1}"/>
              </a:ext>
            </a:extLst>
          </p:cNvPr>
          <p:cNvSpPr/>
          <p:nvPr/>
        </p:nvSpPr>
        <p:spPr>
          <a:xfrm>
            <a:off x="4684394" y="3390290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31C8EB-19D0-2F4B-BC43-7395D9FDEB3A}"/>
              </a:ext>
            </a:extLst>
          </p:cNvPr>
          <p:cNvSpPr/>
          <p:nvPr/>
        </p:nvSpPr>
        <p:spPr>
          <a:xfrm>
            <a:off x="4883266" y="339211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E944A2-3474-C243-BFED-A59E08F0D270}"/>
              </a:ext>
            </a:extLst>
          </p:cNvPr>
          <p:cNvSpPr/>
          <p:nvPr/>
        </p:nvSpPr>
        <p:spPr>
          <a:xfrm>
            <a:off x="5082137" y="3390290"/>
            <a:ext cx="228602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5C496-9844-B747-998D-295F6345668D}"/>
              </a:ext>
            </a:extLst>
          </p:cNvPr>
          <p:cNvSpPr/>
          <p:nvPr/>
        </p:nvSpPr>
        <p:spPr>
          <a:xfrm>
            <a:off x="5310321" y="339211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454C0B-0B41-444C-A482-4FD053F59BDA}"/>
              </a:ext>
            </a:extLst>
          </p:cNvPr>
          <p:cNvSpPr/>
          <p:nvPr/>
        </p:nvSpPr>
        <p:spPr>
          <a:xfrm>
            <a:off x="5509193" y="3390290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941DA3-0593-D541-B334-E561130C65C1}"/>
              </a:ext>
            </a:extLst>
          </p:cNvPr>
          <p:cNvSpPr/>
          <p:nvPr/>
        </p:nvSpPr>
        <p:spPr>
          <a:xfrm>
            <a:off x="5708065" y="339211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735471-E0AC-434A-8BF2-E9DC9FDB016A}"/>
              </a:ext>
            </a:extLst>
          </p:cNvPr>
          <p:cNvSpPr/>
          <p:nvPr/>
        </p:nvSpPr>
        <p:spPr>
          <a:xfrm>
            <a:off x="5906935" y="3390290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01A615-59E4-6943-A734-3C0298A74CC6}"/>
              </a:ext>
            </a:extLst>
          </p:cNvPr>
          <p:cNvSpPr/>
          <p:nvPr/>
        </p:nvSpPr>
        <p:spPr>
          <a:xfrm>
            <a:off x="2829659" y="2680637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EB11-7611-A24B-8FAF-267B3D673FCD}"/>
              </a:ext>
            </a:extLst>
          </p:cNvPr>
          <p:cNvSpPr/>
          <p:nvPr/>
        </p:nvSpPr>
        <p:spPr>
          <a:xfrm>
            <a:off x="2829659" y="3040962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029C5D-663A-974F-B201-3336ED41795A}"/>
              </a:ext>
            </a:extLst>
          </p:cNvPr>
          <p:cNvSpPr/>
          <p:nvPr/>
        </p:nvSpPr>
        <p:spPr>
          <a:xfrm>
            <a:off x="6112100" y="3407454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95E2A1-98EA-CD49-B3A1-09E6221A6DE9}"/>
              </a:ext>
            </a:extLst>
          </p:cNvPr>
          <p:cNvSpPr/>
          <p:nvPr/>
        </p:nvSpPr>
        <p:spPr>
          <a:xfrm>
            <a:off x="6100396" y="3980233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CD58F8-5BB8-784E-9AA4-ABFAFC5CF808}"/>
              </a:ext>
            </a:extLst>
          </p:cNvPr>
          <p:cNvSpPr/>
          <p:nvPr/>
        </p:nvSpPr>
        <p:spPr>
          <a:xfrm>
            <a:off x="2829659" y="4355895"/>
            <a:ext cx="1655862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kind=8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40729-6DBE-DE40-A6DD-8E530B230EF3}"/>
              </a:ext>
            </a:extLst>
          </p:cNvPr>
          <p:cNvSpPr/>
          <p:nvPr/>
        </p:nvSpPr>
        <p:spPr>
          <a:xfrm>
            <a:off x="2823774" y="546519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C7B95-7DF7-F444-9337-9E639B959453}"/>
              </a:ext>
            </a:extLst>
          </p:cNvPr>
          <p:cNvSpPr txBox="1"/>
          <p:nvPr/>
        </p:nvSpPr>
        <p:spPr>
          <a:xfrm>
            <a:off x="5219680" y="1870077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846AE5-668A-5A45-A0B0-9C7BB6E7573B}"/>
              </a:ext>
            </a:extLst>
          </p:cNvPr>
          <p:cNvSpPr/>
          <p:nvPr/>
        </p:nvSpPr>
        <p:spPr>
          <a:xfrm>
            <a:off x="4485521" y="4355895"/>
            <a:ext cx="1655862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length=10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D0C24D-BE90-894D-91B7-9DE23B6D5035}"/>
              </a:ext>
            </a:extLst>
          </p:cNvPr>
          <p:cNvSpPr/>
          <p:nvPr/>
        </p:nvSpPr>
        <p:spPr>
          <a:xfrm>
            <a:off x="6100396" y="4351972"/>
            <a:ext cx="3261945" cy="368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timestamp value …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5E47F2-49E0-EF49-8C41-80A19D069EAB}"/>
              </a:ext>
            </a:extLst>
          </p:cNvPr>
          <p:cNvSpPr/>
          <p:nvPr/>
        </p:nvSpPr>
        <p:spPr>
          <a:xfrm>
            <a:off x="2828171" y="4716401"/>
            <a:ext cx="3261945" cy="368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timestamp value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357A1-A3E0-4246-8334-F3B9A4C6A121}"/>
              </a:ext>
            </a:extLst>
          </p:cNvPr>
          <p:cNvSpPr/>
          <p:nvPr/>
        </p:nvSpPr>
        <p:spPr>
          <a:xfrm>
            <a:off x="6096855" y="4716401"/>
            <a:ext cx="3261945" cy="368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timestamp echo reply …</a:t>
            </a:r>
            <a:endParaRPr lang="LID4096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3F4F3D-CFA8-4842-9B5F-09B2916563AC}"/>
              </a:ext>
            </a:extLst>
          </p:cNvPr>
          <p:cNvSpPr/>
          <p:nvPr/>
        </p:nvSpPr>
        <p:spPr>
          <a:xfrm>
            <a:off x="2833202" y="5089372"/>
            <a:ext cx="3261945" cy="368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timestamp echo reply</a:t>
            </a:r>
            <a:endParaRPr lang="LID4096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C0FB95-C0D6-774E-920E-5A63C8E1597D}"/>
              </a:ext>
            </a:extLst>
          </p:cNvPr>
          <p:cNvSpPr/>
          <p:nvPr/>
        </p:nvSpPr>
        <p:spPr>
          <a:xfrm>
            <a:off x="1010217" y="911223"/>
            <a:ext cx="10159796" cy="5445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How does this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1245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29F9-E57A-2970-C24D-FF47E53D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TCP PAWS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493684-35D9-2C19-46C3-368A1423F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39" y="56418"/>
            <a:ext cx="6685249" cy="6099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29C4E-19B3-5E97-3568-51F92EF1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https://www.ietf.org/rfc/rfc1323.txt</a:t>
            </a:r>
            <a:r>
              <a:rPr lang="en-US" dirty="0"/>
              <a:t> 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9CBC9-4D74-6EB2-11A1-FC107052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53</a:t>
            </a:fld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3AA68-FB2B-6872-98CF-4BBE9948D115}"/>
              </a:ext>
            </a:extLst>
          </p:cNvPr>
          <p:cNvSpPr/>
          <p:nvPr/>
        </p:nvSpPr>
        <p:spPr>
          <a:xfrm>
            <a:off x="5144494" y="5661329"/>
            <a:ext cx="3657600" cy="4134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8728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448"/>
            <a:ext cx="11960352" cy="1196115"/>
          </a:xfrm>
        </p:spPr>
        <p:txBody>
          <a:bodyPr>
            <a:normAutofit/>
          </a:bodyPr>
          <a:lstStyle/>
          <a:p>
            <a:r>
              <a:rPr lang="en-US" dirty="0"/>
              <a:t>TCP sequence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6" y="1275907"/>
            <a:ext cx="10284349" cy="49010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b="1" i="1" dirty="0"/>
              <a:t>data byte </a:t>
            </a:r>
            <a:r>
              <a:rPr lang="en-US" dirty="0"/>
              <a:t>has its own sequence number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3D90C5DF-5A93-4A6F-A2C5-08984139AF6D}" type="slidenum">
              <a:rPr lang="LID4096" smtClean="0"/>
              <a:t>54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53103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53103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8731" y="3569782"/>
            <a:ext cx="11306" cy="26821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10651" y="3569782"/>
            <a:ext cx="30450" cy="26821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/>
          <p:nvPr/>
        </p:nvCxnSpPr>
        <p:spPr>
          <a:xfrm>
            <a:off x="3094384" y="4184375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371996" y="3880595"/>
            <a:ext cx="34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(seq=x, ack=y)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126687" y="5046758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3781562" y="4637112"/>
            <a:ext cx="4628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(seq=y, ack=</a:t>
            </a:r>
            <a:r>
              <a:rPr lang="en-US" sz="2400" dirty="0" err="1"/>
              <a:t>x+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(a1)</a:t>
            </a:r>
            <a:r>
              <a:rPr lang="en-US" sz="2400" dirty="0"/>
              <a:t>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>
            <a:cxnSpLocks/>
          </p:cNvCxnSpPr>
          <p:nvPr/>
        </p:nvCxnSpPr>
        <p:spPr>
          <a:xfrm>
            <a:off x="3107638" y="5718317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3295786" y="5359282"/>
            <a:ext cx="570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</a:t>
            </a:r>
            <a:r>
              <a:rPr lang="en-US" sz="2400" dirty="0" err="1"/>
              <a:t>x+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len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(a1)</a:t>
            </a:r>
            <a:r>
              <a:rPr lang="en-US" sz="2400" dirty="0"/>
              <a:t>, ack=</a:t>
            </a:r>
            <a:r>
              <a:rPr lang="en-US" sz="2400" dirty="0" err="1"/>
              <a:t>y+</a:t>
            </a:r>
            <a:r>
              <a:rPr lang="en-US" sz="2400" dirty="0" err="1">
                <a:solidFill>
                  <a:schemeClr val="accent2"/>
                </a:solidFill>
              </a:rPr>
              <a:t>len</a:t>
            </a:r>
            <a:r>
              <a:rPr lang="en-US" sz="2400" dirty="0">
                <a:solidFill>
                  <a:schemeClr val="accent2"/>
                </a:solidFill>
              </a:rPr>
              <a:t>(b1)</a:t>
            </a:r>
            <a:r>
              <a:rPr lang="en-US" sz="2400" dirty="0"/>
              <a:t>)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F1212-EADF-D84C-BD3A-62476983CADE}"/>
              </a:ext>
            </a:extLst>
          </p:cNvPr>
          <p:cNvSpPr/>
          <p:nvPr/>
        </p:nvSpPr>
        <p:spPr>
          <a:xfrm>
            <a:off x="8754365" y="1112398"/>
            <a:ext cx="3132469" cy="7183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Initial sequence numbers are randomly generated</a:t>
            </a:r>
            <a:endParaRPr lang="en-US" sz="2800" b="1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FB0036-B95F-5E9E-660F-B09B4FCF4494}"/>
              </a:ext>
            </a:extLst>
          </p:cNvPr>
          <p:cNvSpPr/>
          <p:nvPr/>
        </p:nvSpPr>
        <p:spPr>
          <a:xfrm>
            <a:off x="3374747" y="3953526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/>
              <a:t>A1</a:t>
            </a:r>
            <a:endParaRPr lang="en-US" b="1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8559BC-EAC2-0A3A-EEE6-43EE380AD7EB}"/>
              </a:ext>
            </a:extLst>
          </p:cNvPr>
          <p:cNvSpPr/>
          <p:nvPr/>
        </p:nvSpPr>
        <p:spPr>
          <a:xfrm>
            <a:off x="8176734" y="4847369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/>
              <a:t>B1</a:t>
            </a:r>
            <a:endParaRPr lang="en-US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1A76C6-022C-4335-B112-9661767DA3C7}"/>
              </a:ext>
            </a:extLst>
          </p:cNvPr>
          <p:cNvSpPr/>
          <p:nvPr/>
        </p:nvSpPr>
        <p:spPr>
          <a:xfrm>
            <a:off x="3365733" y="5720773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dirty="0"/>
              <a:t>A2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1085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3" grpId="0" animBg="1"/>
      <p:bldP spid="24" grpId="0" animBg="1"/>
      <p:bldP spid="25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connection release</a:t>
            </a:r>
            <a:br>
              <a:rPr lang="en-US" dirty="0"/>
            </a:br>
            <a:r>
              <a:rPr lang="en-US" dirty="0"/>
              <a:t>Two simplex channels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42" y="1825625"/>
            <a:ext cx="95210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b="1" i="1" dirty="0"/>
              <a:t>data byte </a:t>
            </a:r>
            <a:r>
              <a:rPr lang="en-US" dirty="0"/>
              <a:t>has its own sequence number.*</a:t>
            </a:r>
          </a:p>
          <a:p>
            <a:pPr marL="0" indent="0">
              <a:buNone/>
            </a:pPr>
            <a:r>
              <a:rPr lang="en-US" dirty="0"/>
              <a:t>*SYN and FIN also have their own sequence numbers.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3D90C5DF-5A93-4A6F-A2C5-08984139AF6D}" type="slidenum">
              <a:rPr lang="LID4096" smtClean="0"/>
              <a:t>55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>
            <a:cxnSpLocks/>
          </p:cNvCxnSpPr>
          <p:nvPr/>
        </p:nvCxnSpPr>
        <p:spPr>
          <a:xfrm>
            <a:off x="3094383" y="4184375"/>
            <a:ext cx="5913440" cy="353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118818" y="3457806"/>
            <a:ext cx="3961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release:</a:t>
            </a:r>
            <a:br>
              <a:rPr lang="en-US" sz="2400" dirty="0"/>
            </a:br>
            <a:r>
              <a:rPr lang="en-US" sz="2400" dirty="0"/>
              <a:t>FIN, ACK (seq=x, ack=y)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126687" y="4838039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4339523" y="4428393"/>
            <a:ext cx="351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(seq=y, ack=x+1)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>
            <a:cxnSpLocks/>
          </p:cNvCxnSpPr>
          <p:nvPr/>
        </p:nvCxnSpPr>
        <p:spPr>
          <a:xfrm>
            <a:off x="3107638" y="5936979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4118819" y="5593126"/>
            <a:ext cx="388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(seq=x+1, ack=y+2)</a:t>
            </a:r>
            <a:endParaRPr lang="en-GB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7649C-0636-4FC5-94A4-0A3C1C06A21B}"/>
              </a:ext>
            </a:extLst>
          </p:cNvPr>
          <p:cNvCxnSpPr>
            <a:cxnSpLocks/>
          </p:cNvCxnSpPr>
          <p:nvPr/>
        </p:nvCxnSpPr>
        <p:spPr>
          <a:xfrm flipH="1">
            <a:off x="3121913" y="5380648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71FA09-4D53-453E-BB4F-AD3969BF7FE2}"/>
              </a:ext>
            </a:extLst>
          </p:cNvPr>
          <p:cNvSpPr txBox="1"/>
          <p:nvPr/>
        </p:nvSpPr>
        <p:spPr>
          <a:xfrm>
            <a:off x="3863674" y="5020697"/>
            <a:ext cx="445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FIN, ACK (seq=y+1, ack=x+1)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24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connection release</a:t>
            </a:r>
            <a:br>
              <a:rPr lang="en-US" dirty="0"/>
            </a:br>
            <a:r>
              <a:rPr lang="en-US" dirty="0"/>
              <a:t>Two simplex channels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92" y="1825625"/>
            <a:ext cx="95130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b="1" i="1" dirty="0"/>
              <a:t>data byte </a:t>
            </a:r>
            <a:r>
              <a:rPr lang="en-US" dirty="0"/>
              <a:t>has its own sequence number.*</a:t>
            </a:r>
          </a:p>
          <a:p>
            <a:pPr marL="0" indent="0">
              <a:buNone/>
            </a:pPr>
            <a:r>
              <a:rPr lang="en-US" dirty="0"/>
              <a:t>*SYN and FIN also have their own sequence numbers.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47" y="6356352"/>
            <a:ext cx="4550054" cy="3651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3D90C5DF-5A93-4A6F-A2C5-08984139AF6D}" type="slidenum">
              <a:rPr lang="LID4096" smtClean="0"/>
              <a:t>56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>
            <a:cxnSpLocks/>
          </p:cNvCxnSpPr>
          <p:nvPr/>
        </p:nvCxnSpPr>
        <p:spPr>
          <a:xfrm>
            <a:off x="3094383" y="4184375"/>
            <a:ext cx="5913440" cy="3533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092717" y="3429000"/>
            <a:ext cx="398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release:</a:t>
            </a:r>
          </a:p>
          <a:p>
            <a:pPr algn="ctr"/>
            <a:r>
              <a:rPr lang="en-US" sz="2400" dirty="0"/>
              <a:t>FIN, ACK (seq=x, ack=y)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126687" y="4937429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4111767" y="4527783"/>
            <a:ext cx="39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FIN, ACK (seq=y, ack=x+1)</a:t>
            </a:r>
            <a:endParaRPr lang="en-GB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DE67AA-A312-4AB4-B94E-19FE70F8D6F1}"/>
              </a:ext>
            </a:extLst>
          </p:cNvPr>
          <p:cNvSpPr/>
          <p:nvPr/>
        </p:nvSpPr>
        <p:spPr>
          <a:xfrm>
            <a:off x="8142136" y="159628"/>
            <a:ext cx="3818216" cy="14843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How to solve the two army problem?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4FED54-F648-4934-9CA6-F0480C40BEC8}"/>
              </a:ext>
            </a:extLst>
          </p:cNvPr>
          <p:cNvCxnSpPr>
            <a:cxnSpLocks/>
          </p:cNvCxnSpPr>
          <p:nvPr/>
        </p:nvCxnSpPr>
        <p:spPr>
          <a:xfrm>
            <a:off x="3107638" y="5936979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44ED7E-1F7A-497C-968F-3C25F3A620E2}"/>
              </a:ext>
            </a:extLst>
          </p:cNvPr>
          <p:cNvSpPr txBox="1"/>
          <p:nvPr/>
        </p:nvSpPr>
        <p:spPr>
          <a:xfrm>
            <a:off x="4092718" y="5593126"/>
            <a:ext cx="394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(seq=x+1, ack=y+1)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50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5" grpId="0" animBg="1"/>
      <p:bldP spid="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810-A457-6E41-A45E-A34A7C1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Error Control in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C33A-2FF1-FA46-BAA7-FEAA2436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4F37-58B8-8A40-8446-6858BAD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7907-DB16-C749-B5D8-E11D1DD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4164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C93-28AD-4C2C-96AF-5BEF1A6C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Reliable Delivery through</a:t>
            </a:r>
            <a:br>
              <a:rPr lang="en-US" dirty="0"/>
            </a:br>
            <a:r>
              <a:rPr lang="en-US" dirty="0"/>
              <a:t>Retransmissions</a:t>
            </a:r>
            <a:endParaRPr lang="LID4096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59EA-502A-4F85-B841-8EAF9BBC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1610-2037-4C6B-B27D-4BBC464E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B1078-1E83-4B4E-9E73-FD819D0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58B71-6770-473E-818C-DF1F223F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0" y="2038040"/>
            <a:ext cx="648970" cy="83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24F9B-A8E1-4367-B037-CAC6FA9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81" y="2038040"/>
            <a:ext cx="648970" cy="838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794DE-60A2-4149-BCCA-87B2DA47B5FB}"/>
              </a:ext>
            </a:extLst>
          </p:cNvPr>
          <p:cNvSpPr/>
          <p:nvPr/>
        </p:nvSpPr>
        <p:spPr>
          <a:xfrm>
            <a:off x="4027516" y="2931779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346D4-856F-4B37-B7D5-9A04044AB07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62334" y="3149188"/>
            <a:ext cx="1621790" cy="85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A666B-4BEE-431D-978C-B7ACF9588647}"/>
              </a:ext>
            </a:extLst>
          </p:cNvPr>
          <p:cNvCxnSpPr/>
          <p:nvPr/>
        </p:nvCxnSpPr>
        <p:spPr>
          <a:xfrm>
            <a:off x="3516943" y="3053993"/>
            <a:ext cx="0" cy="1235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F4919E-C6C0-4112-9260-724BFEBB9A52}"/>
              </a:ext>
            </a:extLst>
          </p:cNvPr>
          <p:cNvSpPr txBox="1"/>
          <p:nvPr/>
        </p:nvSpPr>
        <p:spPr>
          <a:xfrm>
            <a:off x="3027461" y="3212465"/>
            <a:ext cx="639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time</a:t>
            </a:r>
            <a:endParaRPr lang="LID4096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4F2C4-9D21-48D8-8523-6534CF16D3C4}"/>
              </a:ext>
            </a:extLst>
          </p:cNvPr>
          <p:cNvSpPr/>
          <p:nvPr/>
        </p:nvSpPr>
        <p:spPr>
          <a:xfrm>
            <a:off x="7464797" y="3527166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1201FA-5FCB-4B95-88CF-CDC5161FC4E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462795" y="3632160"/>
            <a:ext cx="3002000" cy="1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40617B-496B-403F-82CF-7A44E96842DF}"/>
              </a:ext>
            </a:extLst>
          </p:cNvPr>
          <p:cNvSpPr/>
          <p:nvPr/>
        </p:nvSpPr>
        <p:spPr>
          <a:xfrm>
            <a:off x="7464797" y="3975614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A1</a:t>
            </a:r>
            <a:endParaRPr lang="LID4096" sz="135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79E53F-FA31-45FC-88CB-DB6773DDEAE6}"/>
              </a:ext>
            </a:extLst>
          </p:cNvPr>
          <p:cNvCxnSpPr>
            <a:stCxn id="26" idx="3"/>
            <a:endCxn id="30" idx="3"/>
          </p:cNvCxnSpPr>
          <p:nvPr/>
        </p:nvCxnSpPr>
        <p:spPr>
          <a:xfrm>
            <a:off x="7899615" y="3744574"/>
            <a:ext cx="9525" cy="44844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0E6CF79-7A5A-48B9-A93B-B1B8EE655429}"/>
              </a:ext>
            </a:extLst>
          </p:cNvPr>
          <p:cNvSpPr/>
          <p:nvPr/>
        </p:nvSpPr>
        <p:spPr>
          <a:xfrm>
            <a:off x="-610195" y="3808765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</a:t>
            </a:r>
            <a:endParaRPr lang="LID4096" sz="13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EB503F-4FD0-0040-9C2C-424206E1EBF1}"/>
              </a:ext>
            </a:extLst>
          </p:cNvPr>
          <p:cNvSpPr/>
          <p:nvPr/>
        </p:nvSpPr>
        <p:spPr>
          <a:xfrm>
            <a:off x="7474321" y="4833842"/>
            <a:ext cx="434819" cy="4348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M0</a:t>
            </a:r>
            <a:endParaRPr lang="LID4096" sz="135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8C52EB-3685-2C4C-B18D-2FE919F746E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472320" y="4938836"/>
            <a:ext cx="3002000" cy="112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 descr="https://d30y9cdsu7xlg0.cloudfront.net/png/45348-200.png">
            <a:extLst>
              <a:ext uri="{FF2B5EF4-FFF2-40B4-BE49-F238E27FC236}">
                <a16:creationId xmlns:a16="http://schemas.microsoft.com/office/drawing/2014/main" id="{0023A184-4996-634A-9F90-DA83F7AD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42" y="3177900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563FCC3-B083-6645-B9E8-9BB307A438AE}"/>
              </a:ext>
            </a:extLst>
          </p:cNvPr>
          <p:cNvGrpSpPr/>
          <p:nvPr/>
        </p:nvGrpSpPr>
        <p:grpSpPr>
          <a:xfrm>
            <a:off x="4371109" y="4156363"/>
            <a:ext cx="3093686" cy="431223"/>
            <a:chOff x="3796145" y="4398818"/>
            <a:chExt cx="4124914" cy="57496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43F4F8-4CB1-48BA-8BBF-F06DD922DB9B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3932861" y="4447696"/>
              <a:ext cx="3988198" cy="396487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154238-7763-7744-B52C-195ABD899CFB}"/>
                </a:ext>
              </a:extLst>
            </p:cNvPr>
            <p:cNvSpPr/>
            <p:nvPr/>
          </p:nvSpPr>
          <p:spPr>
            <a:xfrm>
              <a:off x="3796145" y="4398818"/>
              <a:ext cx="1898073" cy="5749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5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A01196-8B81-F445-8DEC-844E112C1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5674" y="4662054"/>
              <a:ext cx="242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2" descr="https://d30y9cdsu7xlg0.cloudfront.net/png/45348-200.png">
            <a:extLst>
              <a:ext uri="{FF2B5EF4-FFF2-40B4-BE49-F238E27FC236}">
                <a16:creationId xmlns:a16="http://schemas.microsoft.com/office/drawing/2014/main" id="{0423E4F0-1A23-414A-B4A5-90795185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42" y="4548361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8A7080-6AC2-2E46-8D34-D65CF265544B}"/>
              </a:ext>
            </a:extLst>
          </p:cNvPr>
          <p:cNvSpPr/>
          <p:nvPr/>
        </p:nvSpPr>
        <p:spPr>
          <a:xfrm>
            <a:off x="7474321" y="5273616"/>
            <a:ext cx="434819" cy="434819"/>
          </a:xfrm>
          <a:prstGeom prst="rect">
            <a:avLst/>
          </a:prstGeom>
          <a:solidFill>
            <a:srgbClr val="ED7D31">
              <a:alpha val="60000"/>
            </a:srgb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A1</a:t>
            </a:r>
            <a:endParaRPr lang="LID4096" sz="135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69AA1-0F33-FD4A-A684-A1041F99AC1A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483171" y="5491026"/>
            <a:ext cx="2991149" cy="29736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30">
            <a:extLst>
              <a:ext uri="{FF2B5EF4-FFF2-40B4-BE49-F238E27FC236}">
                <a16:creationId xmlns:a16="http://schemas.microsoft.com/office/drawing/2014/main" id="{70CED296-3FE0-CE45-9CAC-054E45AD3FFB}"/>
              </a:ext>
            </a:extLst>
          </p:cNvPr>
          <p:cNvCxnSpPr/>
          <p:nvPr/>
        </p:nvCxnSpPr>
        <p:spPr>
          <a:xfrm>
            <a:off x="7909140" y="5042051"/>
            <a:ext cx="9525" cy="44844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4" descr="Black Hole icon in Color Style">
            <a:extLst>
              <a:ext uri="{FF2B5EF4-FFF2-40B4-BE49-F238E27FC236}">
                <a16:creationId xmlns:a16="http://schemas.microsoft.com/office/drawing/2014/main" id="{952B1F55-2DA9-75F1-F171-D91262EA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5995579" y="2956400"/>
            <a:ext cx="617164" cy="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lack Hole icon in Color Style">
            <a:extLst>
              <a:ext uri="{FF2B5EF4-FFF2-40B4-BE49-F238E27FC236}">
                <a16:creationId xmlns:a16="http://schemas.microsoft.com/office/drawing/2014/main" id="{418FC786-8337-FBB6-1256-BBA6BE9D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5182287" y="4036993"/>
            <a:ext cx="617164" cy="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F1E8-48C4-B944-AEDE-B881EF09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Retransmission Timers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1D79-B14B-6940-A212-AD316D9A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3600" dirty="0"/>
              <a:t>How long should we wait before retransmitting a frame?</a:t>
            </a:r>
          </a:p>
          <a:p>
            <a:pPr marL="0" indent="0">
              <a:buNone/>
            </a:pPr>
            <a:endParaRPr lang="en-NL" sz="3600" dirty="0"/>
          </a:p>
          <a:p>
            <a:r>
              <a:rPr lang="en-NL" sz="3600" dirty="0"/>
              <a:t>Timer must be longer than round-trip time.</a:t>
            </a:r>
          </a:p>
          <a:p>
            <a:endParaRPr lang="en-NL" sz="3600" dirty="0"/>
          </a:p>
          <a:p>
            <a:r>
              <a:rPr lang="en-NL" sz="3600" dirty="0"/>
              <a:t>If we set timer too high, bandwidth efficiency goes down</a:t>
            </a:r>
          </a:p>
          <a:p>
            <a:endParaRPr lang="en-NL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A80F5-9AAC-1641-9B5A-33BB5C2D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B15A-7890-5C48-AAD8-84E7B04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59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213F9-1DEE-0744-BEA1-81BCDB855DFD}"/>
              </a:ext>
            </a:extLst>
          </p:cNvPr>
          <p:cNvSpPr/>
          <p:nvPr/>
        </p:nvSpPr>
        <p:spPr>
          <a:xfrm>
            <a:off x="1205736" y="2553532"/>
            <a:ext cx="9780528" cy="476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Q: What are the bounds?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151AE-14E7-E542-9745-58599D942FED}"/>
              </a:ext>
            </a:extLst>
          </p:cNvPr>
          <p:cNvSpPr/>
          <p:nvPr/>
        </p:nvSpPr>
        <p:spPr>
          <a:xfrm>
            <a:off x="807769" y="3609791"/>
            <a:ext cx="10576463" cy="4764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Congestion makes round-trip time variable!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707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2E57-73CE-4473-8F86-AA79BB63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Improving Performance by using Error control on lower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E255-923C-41B3-8278-A3286797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A5D67-9AE4-4FCA-B238-3CA1E616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4A779-0F08-4E0D-8486-1B99A12E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</a:t>
            </a:fld>
            <a:endParaRPr lang="LID4096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04A0849-C1C9-4794-AA04-504FDC0A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507" y="2452915"/>
            <a:ext cx="8746987" cy="300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CB5873-D8B9-9A40-AB5D-2EE6EC76AC50}"/>
              </a:ext>
            </a:extLst>
          </p:cNvPr>
          <p:cNvSpPr/>
          <p:nvPr/>
        </p:nvSpPr>
        <p:spPr>
          <a:xfrm>
            <a:off x="2079170" y="1870077"/>
            <a:ext cx="8033657" cy="844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15FB2-92BC-B74F-8A2C-979C88821C63}"/>
              </a:ext>
            </a:extLst>
          </p:cNvPr>
          <p:cNvSpPr/>
          <p:nvPr/>
        </p:nvSpPr>
        <p:spPr>
          <a:xfrm>
            <a:off x="2311400" y="5397277"/>
            <a:ext cx="8033657" cy="844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4907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4892-7AB5-5C45-A55C-255C3BE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Dynamic Timeouts in TCP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9D0E-99BC-7046-BDD2-C9A42A002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99430"/>
                <a:ext cx="11960352" cy="477753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Use a </a:t>
                </a:r>
                <a:r>
                  <a:rPr lang="en-US" sz="3200" i="1" dirty="0"/>
                  <a:t>weighted moving average</a:t>
                </a:r>
                <a:r>
                  <a:rPr lang="en-US" sz="3200" dirty="0"/>
                  <a:t> to smooth round trip time (R):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/>
                        <m:t>SRTT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/>
                        <m:t>SRTT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nor/>
                        </m:rPr>
                        <a:rPr lang="el-GR" sz="3200"/>
                        <m:t>α</m:t>
                      </m:r>
                      <m:r>
                        <a:rPr lang="el-GR" sz="3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/>
                        <m:t>R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Do the same for the round trip time variance (RTTVAR):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/>
                        <m:t>RTTVAR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/>
                        <m:t>RTTVAR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3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l-GR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3200"/>
                        <m:t>SRTT</m:t>
                      </m:r>
                      <m:r>
                        <m:rPr>
                          <m:nor/>
                        </m:rPr>
                        <a:rPr lang="en-US" sz="3200"/>
                        <m:t> − </m:t>
                      </m:r>
                      <m:r>
                        <m:rPr>
                          <m:nor/>
                        </m:rPr>
                        <a:rPr lang="en-US" sz="3200"/>
                        <m:t>R</m:t>
                      </m:r>
                      <m:r>
                        <m:rPr>
                          <m:nor/>
                        </m:rPr>
                        <a:rPr lang="en-US" sz="3200"/>
                        <m:t>|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Calculate new retransmission timeout (RTO) based on these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/>
                        <m:t>RTO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/>
                        <m:t>SRTT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+4×</m:t>
                      </m:r>
                      <m:r>
                        <m:rPr>
                          <m:nor/>
                        </m:rPr>
                        <a:rPr lang="en-US" sz="3200"/>
                        <m:t>RTTVAR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NL" sz="3200" dirty="0"/>
              </a:p>
              <a:p>
                <a:pPr marL="0" indent="0">
                  <a:buNone/>
                </a:pPr>
                <a:endParaRPr lang="en-NL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D9D0E-99BC-7046-BDD2-C9A42A002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99430"/>
                <a:ext cx="11960352" cy="4777533"/>
              </a:xfrm>
              <a:blipFill>
                <a:blip r:embed="rId2"/>
                <a:stretch>
                  <a:fillRect l="-1274" t="-291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D0B5-6D08-CA46-8CA4-40D7A6F0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D363-4C83-0340-934C-D2EDE4A4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90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Black Hole icon in Color Style">
            <a:extLst>
              <a:ext uri="{FF2B5EF4-FFF2-40B4-BE49-F238E27FC236}">
                <a16:creationId xmlns:a16="http://schemas.microsoft.com/office/drawing/2014/main" id="{59096481-38D7-03C5-125D-9683376A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7410935" y="4713155"/>
            <a:ext cx="924980" cy="9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5B67-EE0F-4837-A8B7-4277077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improvement</a:t>
            </a:r>
            <a:br>
              <a:rPr lang="en-US" dirty="0"/>
            </a:br>
            <a:r>
              <a:rPr lang="en-US" dirty="0"/>
              <a:t>Fast </a:t>
            </a:r>
            <a:r>
              <a:rPr lang="en-US" b="1" i="1" dirty="0"/>
              <a:t>retransmission</a:t>
            </a:r>
            <a:endParaRPr lang="en-GB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7439-0BDD-45EC-82C2-14A2162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loss detected when timers expire.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1B298-2535-49EB-9ECC-C91A9F56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D56F8-4B20-4D5E-BD6B-414D794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61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98E70-95FC-404E-BF0B-1397FB4F4BAC}"/>
              </a:ext>
            </a:extLst>
          </p:cNvPr>
          <p:cNvSpPr/>
          <p:nvPr/>
        </p:nvSpPr>
        <p:spPr>
          <a:xfrm>
            <a:off x="8219517" y="1237003"/>
            <a:ext cx="2359148" cy="1038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Takes time</a:t>
            </a:r>
            <a:br>
              <a:rPr lang="en-US" sz="2800" dirty="0"/>
            </a:br>
            <a:r>
              <a:rPr lang="en-US" sz="2800" dirty="0"/>
              <a:t>(by design)!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F04E0-BA73-43FF-8FBB-DCC5F8CC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85" y="2303340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F2E8-1C8F-4D41-B54D-267C1FEC4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99" y="2303340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84DDCE-E0B0-403D-BAF0-A16DF5D87B2A}"/>
              </a:ext>
            </a:extLst>
          </p:cNvPr>
          <p:cNvCxnSpPr>
            <a:cxnSpLocks/>
          </p:cNvCxnSpPr>
          <p:nvPr/>
        </p:nvCxnSpPr>
        <p:spPr>
          <a:xfrm flipH="1">
            <a:off x="3100037" y="3670079"/>
            <a:ext cx="1" cy="259432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226348-E4D5-4D54-BEC8-4BEFAE902A04}"/>
              </a:ext>
            </a:extLst>
          </p:cNvPr>
          <p:cNvCxnSpPr>
            <a:cxnSpLocks/>
          </p:cNvCxnSpPr>
          <p:nvPr/>
        </p:nvCxnSpPr>
        <p:spPr>
          <a:xfrm>
            <a:off x="9010650" y="3670080"/>
            <a:ext cx="0" cy="2576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D6470E-2DA6-4426-AB2D-63E9B1947C53}"/>
              </a:ext>
            </a:extLst>
          </p:cNvPr>
          <p:cNvCxnSpPr/>
          <p:nvPr/>
        </p:nvCxnSpPr>
        <p:spPr>
          <a:xfrm>
            <a:off x="2279374" y="3508513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16E220-763B-4FB4-A6B9-7C0D9818EC02}"/>
              </a:ext>
            </a:extLst>
          </p:cNvPr>
          <p:cNvSpPr txBox="1"/>
          <p:nvPr/>
        </p:nvSpPr>
        <p:spPr>
          <a:xfrm>
            <a:off x="1305339" y="3809227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E403A-1698-4ADC-8F84-9CFF58B4EBD2}"/>
              </a:ext>
            </a:extLst>
          </p:cNvPr>
          <p:cNvCxnSpPr>
            <a:cxnSpLocks/>
          </p:cNvCxnSpPr>
          <p:nvPr/>
        </p:nvCxnSpPr>
        <p:spPr>
          <a:xfrm>
            <a:off x="3107638" y="3810006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467094-FB65-4EEB-AE67-ED3DCFD6CC83}"/>
                  </a:ext>
                </a:extLst>
              </p:cNvPr>
              <p:cNvSpPr txBox="1"/>
              <p:nvPr/>
            </p:nvSpPr>
            <p:spPr>
              <a:xfrm>
                <a:off x="4674544" y="3415053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467094-FB65-4EEB-AE67-ED3DCFD6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415053"/>
                <a:ext cx="2892576" cy="461665"/>
              </a:xfrm>
              <a:prstGeom prst="rect">
                <a:avLst/>
              </a:prstGeom>
              <a:blipFill>
                <a:blip r:embed="rId5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A46FEC-CD83-43C4-B03B-9B605DA061CC}"/>
              </a:ext>
            </a:extLst>
          </p:cNvPr>
          <p:cNvCxnSpPr>
            <a:cxnSpLocks/>
          </p:cNvCxnSpPr>
          <p:nvPr/>
        </p:nvCxnSpPr>
        <p:spPr>
          <a:xfrm>
            <a:off x="3114131" y="4946554"/>
            <a:ext cx="4732001" cy="261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D0ABC-1EF7-4B65-9CCE-AA9FF0F3E8B6}"/>
                  </a:ext>
                </a:extLst>
              </p:cNvPr>
              <p:cNvSpPr txBox="1"/>
              <p:nvPr/>
            </p:nvSpPr>
            <p:spPr>
              <a:xfrm>
                <a:off x="4617717" y="4567494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D0ABC-1EF7-4B65-9CCE-AA9FF0F3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4567494"/>
                <a:ext cx="3006230" cy="461665"/>
              </a:xfrm>
              <a:prstGeom prst="rect">
                <a:avLst/>
              </a:prstGeom>
              <a:blipFill>
                <a:blip r:embed="rId6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518168-B5D9-43A5-89CF-C2CDD5BB0E72}"/>
              </a:ext>
            </a:extLst>
          </p:cNvPr>
          <p:cNvCxnSpPr>
            <a:cxnSpLocks/>
          </p:cNvCxnSpPr>
          <p:nvPr/>
        </p:nvCxnSpPr>
        <p:spPr>
          <a:xfrm flipH="1">
            <a:off x="3097209" y="4421029"/>
            <a:ext cx="5921042" cy="94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DA8BE6-21BA-41B6-B53C-7E50EE413809}"/>
                  </a:ext>
                </a:extLst>
              </p:cNvPr>
              <p:cNvSpPr txBox="1"/>
              <p:nvPr/>
            </p:nvSpPr>
            <p:spPr>
              <a:xfrm flipH="1">
                <a:off x="4773816" y="3985452"/>
                <a:ext cx="2694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ACK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DA8BE6-21BA-41B6-B53C-7E50EE41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73816" y="3985452"/>
                <a:ext cx="2694032" cy="461665"/>
              </a:xfrm>
              <a:prstGeom prst="rect">
                <a:avLst/>
              </a:prstGeom>
              <a:blipFill>
                <a:blip r:embed="rId7"/>
                <a:stretch>
                  <a:fillRect t="-7895" b="-236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2EDC2-A2D0-4E1C-98BB-7DD2BBCEF431}"/>
              </a:ext>
            </a:extLst>
          </p:cNvPr>
          <p:cNvGrpSpPr/>
          <p:nvPr/>
        </p:nvGrpSpPr>
        <p:grpSpPr>
          <a:xfrm>
            <a:off x="2895471" y="3327596"/>
            <a:ext cx="462431" cy="453115"/>
            <a:chOff x="3627783" y="2512058"/>
            <a:chExt cx="462431" cy="45311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1A5F-8C14-4AE7-AC56-D811983FB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E80185-21E0-4DDC-AED4-46832A0CA3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E23DCA-95B0-48CC-B100-C234ED939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1CF07-A83E-4462-B25D-C015BFF31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409210-9F26-4E2D-A43E-42DD3D7CB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6EF51-78A4-47AA-8571-FFD82760C840}"/>
              </a:ext>
            </a:extLst>
          </p:cNvPr>
          <p:cNvGrpSpPr/>
          <p:nvPr/>
        </p:nvGrpSpPr>
        <p:grpSpPr>
          <a:xfrm>
            <a:off x="8791175" y="3342089"/>
            <a:ext cx="462431" cy="453115"/>
            <a:chOff x="3627783" y="2512058"/>
            <a:chExt cx="462431" cy="45311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2FDC51-502D-45A6-BCEE-F314BB955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1CE909-5737-4EAB-9DD8-C3CC995383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612169-AE00-4B7E-B215-16A60558D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A78EF-73E6-4851-98BA-13F5E9D1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AC72AF-A0F0-4BF0-BD86-CF4C5D9EC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CD0991-9E78-4E83-B776-02DF0341E360}"/>
              </a:ext>
            </a:extLst>
          </p:cNvPr>
          <p:cNvCxnSpPr>
            <a:cxnSpLocks/>
          </p:cNvCxnSpPr>
          <p:nvPr/>
        </p:nvCxnSpPr>
        <p:spPr>
          <a:xfrm>
            <a:off x="3107504" y="5536273"/>
            <a:ext cx="5902330" cy="261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6B9897-46D5-46A8-84F2-4924EC2A94A9}"/>
                  </a:ext>
                </a:extLst>
              </p:cNvPr>
              <p:cNvSpPr txBox="1"/>
              <p:nvPr/>
            </p:nvSpPr>
            <p:spPr>
              <a:xfrm>
                <a:off x="4611091" y="5157213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6B9897-46D5-46A8-84F2-4924EC2A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091" y="5157213"/>
                <a:ext cx="3006230" cy="461665"/>
              </a:xfrm>
              <a:prstGeom prst="rect">
                <a:avLst/>
              </a:prstGeom>
              <a:blipFill>
                <a:blip r:embed="rId8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BA8F-1198-4A32-9301-5CEA324CF5CA}"/>
              </a:ext>
            </a:extLst>
          </p:cNvPr>
          <p:cNvCxnSpPr>
            <a:cxnSpLocks/>
          </p:cNvCxnSpPr>
          <p:nvPr/>
        </p:nvCxnSpPr>
        <p:spPr>
          <a:xfrm flipH="1">
            <a:off x="3082008" y="6124014"/>
            <a:ext cx="5921042" cy="94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5ECEB4-A67C-45E6-8134-51E2F1B749AA}"/>
                  </a:ext>
                </a:extLst>
              </p:cNvPr>
              <p:cNvSpPr txBox="1"/>
              <p:nvPr/>
            </p:nvSpPr>
            <p:spPr>
              <a:xfrm flipH="1">
                <a:off x="4758615" y="5688437"/>
                <a:ext cx="2694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ACK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5ECEB4-A67C-45E6-8134-51E2F1B74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8615" y="5688437"/>
                <a:ext cx="2694032" cy="461665"/>
              </a:xfrm>
              <a:prstGeom prst="rect">
                <a:avLst/>
              </a:prstGeom>
              <a:blipFill>
                <a:blip r:embed="rId9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93DE96B-16E1-4768-A01E-8699F9F5339F}"/>
              </a:ext>
            </a:extLst>
          </p:cNvPr>
          <p:cNvSpPr/>
          <p:nvPr/>
        </p:nvSpPr>
        <p:spPr>
          <a:xfrm>
            <a:off x="3802895" y="2382018"/>
            <a:ext cx="4586210" cy="927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Can we know about packet loss before the timer runs out?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001F40-2B7E-8740-8BDC-DA2E241405E9}"/>
              </a:ext>
            </a:extLst>
          </p:cNvPr>
          <p:cNvSpPr/>
          <p:nvPr/>
        </p:nvSpPr>
        <p:spPr>
          <a:xfrm>
            <a:off x="1524001" y="6291361"/>
            <a:ext cx="7218865" cy="436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Duplicate acknowledgments can indicate packet loss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824F76-53E6-5E4C-AA3F-6F45B4D1C429}"/>
              </a:ext>
            </a:extLst>
          </p:cNvPr>
          <p:cNvSpPr/>
          <p:nvPr/>
        </p:nvSpPr>
        <p:spPr>
          <a:xfrm>
            <a:off x="8551841" y="5952751"/>
            <a:ext cx="1932453" cy="4167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Q: Assumption?</a:t>
            </a:r>
          </a:p>
        </p:txBody>
      </p:sp>
    </p:spTree>
    <p:extLst>
      <p:ext uri="{BB962C8B-B14F-4D97-AF65-F5344CB8AC3E}">
        <p14:creationId xmlns:p14="http://schemas.microsoft.com/office/powerpoint/2010/main" val="240632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6" grpId="0"/>
      <p:bldP spid="18" grpId="0"/>
      <p:bldP spid="41" grpId="0"/>
      <p:bldP spid="46" grpId="0"/>
      <p:bldP spid="47" grpId="0" animBg="1"/>
      <p:bldP spid="37" grpId="0" animBg="1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810-A457-6E41-A45E-A34A7C1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Flow Control in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C33A-2FF1-FA46-BAA7-FEAA2436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4F37-58B8-8A40-8446-6858BAD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7907-DB16-C749-B5D8-E11D1DD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991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9062-6A4E-494B-AA69-997518A6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Flow control and</a:t>
            </a:r>
            <a:br>
              <a:rPr lang="en-US" dirty="0"/>
            </a:br>
            <a:r>
              <a:rPr lang="en-US" dirty="0"/>
              <a:t>buffer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2D67-25C4-4F3B-A662-1A808B4C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84744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Received packets have to be buffered at the receiver.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Perform buffer management separately.</a:t>
            </a:r>
            <a:br>
              <a:rPr lang="en-GB" dirty="0"/>
            </a:br>
            <a:r>
              <a:rPr lang="en-GB" dirty="0"/>
              <a:t>Use available buffer space as the receiver window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D52A0-93DE-422D-8BEF-304A282E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C767-0310-4AC3-B204-D7A1078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63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C17A50-C64F-4109-96DB-252A96F25E0A}"/>
              </a:ext>
            </a:extLst>
          </p:cNvPr>
          <p:cNvSpPr/>
          <p:nvPr/>
        </p:nvSpPr>
        <p:spPr>
          <a:xfrm>
            <a:off x="2360672" y="2223170"/>
            <a:ext cx="7470656" cy="589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Why do we need this?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C93007-E43D-4390-8AE3-2BB35AC2AF00}"/>
              </a:ext>
            </a:extLst>
          </p:cNvPr>
          <p:cNvSpPr/>
          <p:nvPr/>
        </p:nvSpPr>
        <p:spPr>
          <a:xfrm>
            <a:off x="7020338" y="524669"/>
            <a:ext cx="3395200" cy="1006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by TCP!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C61C8-DD41-431A-B8E5-85B6F387C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4837814"/>
            <a:ext cx="803703" cy="1038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D2AF8-A27D-4F60-B34D-421D2F8A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4837814"/>
            <a:ext cx="803703" cy="10387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141603-2D88-4061-A9D5-FC09636532B2}"/>
              </a:ext>
            </a:extLst>
          </p:cNvPr>
          <p:cNvCxnSpPr>
            <a:cxnSpLocks/>
          </p:cNvCxnSpPr>
          <p:nvPr/>
        </p:nvCxnSpPr>
        <p:spPr>
          <a:xfrm>
            <a:off x="3501886" y="4880110"/>
            <a:ext cx="5106911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858B05-E128-4FF2-AF6A-7DA6EA797EC1}"/>
              </a:ext>
            </a:extLst>
          </p:cNvPr>
          <p:cNvSpPr/>
          <p:nvPr/>
        </p:nvSpPr>
        <p:spPr>
          <a:xfrm>
            <a:off x="8335681" y="4296323"/>
            <a:ext cx="1349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buffer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25C0C-A7B0-4D56-ABC3-A709FE30DCFE}"/>
              </a:ext>
            </a:extLst>
          </p:cNvPr>
          <p:cNvSpPr/>
          <p:nvPr/>
        </p:nvSpPr>
        <p:spPr>
          <a:xfrm>
            <a:off x="3717108" y="5000446"/>
            <a:ext cx="380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ED64D3-D688-4D1F-972B-AAAC2D60BB71}"/>
                  </a:ext>
                </a:extLst>
              </p:cNvPr>
              <p:cNvSpPr/>
              <p:nvPr/>
            </p:nvSpPr>
            <p:spPr>
              <a:xfrm>
                <a:off x="6084277" y="4388004"/>
                <a:ext cx="1928365" cy="3975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buffers available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ED64D3-D688-4D1F-972B-AAAC2D60B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277" y="4388004"/>
                <a:ext cx="1928365" cy="397565"/>
              </a:xfrm>
              <a:prstGeom prst="rect">
                <a:avLst/>
              </a:prstGeom>
              <a:blipFill>
                <a:blip r:embed="rId4"/>
                <a:stretch>
                  <a:fillRect t="-36364" b="-484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012A2-5AA2-487D-B3C5-F3D932E27D12}"/>
              </a:ext>
            </a:extLst>
          </p:cNvPr>
          <p:cNvCxnSpPr>
            <a:cxnSpLocks/>
          </p:cNvCxnSpPr>
          <p:nvPr/>
        </p:nvCxnSpPr>
        <p:spPr>
          <a:xfrm>
            <a:off x="3501887" y="5466128"/>
            <a:ext cx="51069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4BAE5-4187-458D-8D43-AB2F9AFA590C}"/>
              </a:ext>
            </a:extLst>
          </p:cNvPr>
          <p:cNvCxnSpPr>
            <a:cxnSpLocks/>
          </p:cNvCxnSpPr>
          <p:nvPr/>
        </p:nvCxnSpPr>
        <p:spPr>
          <a:xfrm>
            <a:off x="3501886" y="6052148"/>
            <a:ext cx="5106911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86E9A-49BB-4746-89DE-284BAFE9E189}"/>
              </a:ext>
            </a:extLst>
          </p:cNvPr>
          <p:cNvSpPr/>
          <p:nvPr/>
        </p:nvSpPr>
        <p:spPr>
          <a:xfrm>
            <a:off x="8337002" y="4296323"/>
            <a:ext cx="380937" cy="3975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46224C-CA19-4F30-80C3-A919E7048E69}"/>
                  </a:ext>
                </a:extLst>
              </p:cNvPr>
              <p:cNvSpPr/>
              <p:nvPr/>
            </p:nvSpPr>
            <p:spPr>
              <a:xfrm>
                <a:off x="5042453" y="5574371"/>
                <a:ext cx="2981913" cy="3975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buffers available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46224C-CA19-4F30-80C3-A919E7048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53" y="5574371"/>
                <a:ext cx="2981913" cy="397565"/>
              </a:xfrm>
              <a:prstGeom prst="rect">
                <a:avLst/>
              </a:prstGeom>
              <a:blipFill>
                <a:blip r:embed="rId5"/>
                <a:stretch>
                  <a:fillRect t="-32353" b="-4705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359B635-E633-41DE-B210-AA544F67DE7C}"/>
              </a:ext>
            </a:extLst>
          </p:cNvPr>
          <p:cNvSpPr/>
          <p:nvPr/>
        </p:nvSpPr>
        <p:spPr>
          <a:xfrm>
            <a:off x="3352880" y="4128731"/>
            <a:ext cx="2296895" cy="4399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Piggybacked!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A4106C-B594-4190-8AED-455350EC8336}"/>
              </a:ext>
            </a:extLst>
          </p:cNvPr>
          <p:cNvCxnSpPr>
            <a:cxnSpLocks/>
          </p:cNvCxnSpPr>
          <p:nvPr/>
        </p:nvCxnSpPr>
        <p:spPr>
          <a:xfrm>
            <a:off x="5042452" y="4588569"/>
            <a:ext cx="0" cy="2492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1AD310-11B8-4AA2-B851-4C21F9A00EA6}"/>
              </a:ext>
            </a:extLst>
          </p:cNvPr>
          <p:cNvCxnSpPr>
            <a:cxnSpLocks/>
          </p:cNvCxnSpPr>
          <p:nvPr/>
        </p:nvCxnSpPr>
        <p:spPr>
          <a:xfrm>
            <a:off x="4546993" y="4588569"/>
            <a:ext cx="0" cy="138336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52580-05E6-4767-8EE3-F76BDB51E4EB}"/>
              </a:ext>
            </a:extLst>
          </p:cNvPr>
          <p:cNvSpPr/>
          <p:nvPr/>
        </p:nvSpPr>
        <p:spPr>
          <a:xfrm>
            <a:off x="2358680" y="2831792"/>
            <a:ext cx="7470655" cy="5346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We have to wait for the application to </a:t>
            </a:r>
            <a:r>
              <a:rPr lang="en-US" sz="2600" dirty="0">
                <a:latin typeface="Consolas" panose="020B0609020204030204" pitchFamily="49" charset="0"/>
              </a:rPr>
              <a:t>read</a:t>
            </a:r>
            <a:r>
              <a:rPr lang="en-US" sz="28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1854456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DC8-1EB8-47D0-8166-10349AF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window size</a:t>
            </a:r>
            <a:br>
              <a:rPr lang="en-US" dirty="0"/>
            </a:br>
            <a:r>
              <a:rPr lang="en-US" dirty="0"/>
              <a:t>Flow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2FAD-5FEB-4AEC-9C5D-FF256368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0EB41-12C7-44CF-9BDA-014D470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9AE1-3995-4C8F-8064-0DE5710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64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546A-09CA-4B0E-BBA8-A6B47B17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203E-3224-419E-92AD-5B2C88FE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A0DC9-2F61-4049-BFB5-23230A25A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65868" y="3888742"/>
            <a:ext cx="0" cy="28327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6EC16-B6D5-4F18-A13A-60185599F505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9010650" y="3888742"/>
            <a:ext cx="0" cy="2832735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15B2-4023-42D7-9B11-09771EDFA291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B7AD3-F647-4EFF-8437-62E1975CA7ED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2494C8-7098-44CD-A2DA-52919B273CFE}"/>
              </a:ext>
            </a:extLst>
          </p:cNvPr>
          <p:cNvCxnSpPr/>
          <p:nvPr/>
        </p:nvCxnSpPr>
        <p:spPr>
          <a:xfrm>
            <a:off x="3094384" y="4015412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5910EA-092F-472A-81E6-8C1961281A08}"/>
              </a:ext>
            </a:extLst>
          </p:cNvPr>
          <p:cNvSpPr txBox="1"/>
          <p:nvPr/>
        </p:nvSpPr>
        <p:spPr>
          <a:xfrm>
            <a:off x="4748984" y="3582432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2K data, seq 1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165165-C943-4828-8CC4-7F70042266A6}"/>
              </a:ext>
            </a:extLst>
          </p:cNvPr>
          <p:cNvCxnSpPr>
            <a:cxnSpLocks/>
          </p:cNvCxnSpPr>
          <p:nvPr/>
        </p:nvCxnSpPr>
        <p:spPr>
          <a:xfrm flipH="1">
            <a:off x="3126687" y="4748588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8808B0-87DE-403B-AA27-F494516FB34E}"/>
              </a:ext>
            </a:extLst>
          </p:cNvPr>
          <p:cNvSpPr txBox="1"/>
          <p:nvPr/>
        </p:nvSpPr>
        <p:spPr>
          <a:xfrm>
            <a:off x="4640127" y="4338942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2K+1, win 2K</a:t>
            </a:r>
            <a:endParaRPr lang="en-GB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91588-EBBC-44D1-B791-F1AC55E9F9FE}"/>
              </a:ext>
            </a:extLst>
          </p:cNvPr>
          <p:cNvCxnSpPr>
            <a:cxnSpLocks/>
          </p:cNvCxnSpPr>
          <p:nvPr/>
        </p:nvCxnSpPr>
        <p:spPr>
          <a:xfrm>
            <a:off x="3107638" y="5290940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F56E1-B619-49E6-A989-FF009E910A8E}"/>
              </a:ext>
            </a:extLst>
          </p:cNvPr>
          <p:cNvSpPr txBox="1"/>
          <p:nvPr/>
        </p:nvSpPr>
        <p:spPr>
          <a:xfrm>
            <a:off x="4354722" y="4947087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2K data, seq 2K+1</a:t>
            </a:r>
            <a:endParaRPr lang="en-GB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91570-B791-46DD-99C3-617B72B63A02}"/>
              </a:ext>
            </a:extLst>
          </p:cNvPr>
          <p:cNvSpPr/>
          <p:nvPr/>
        </p:nvSpPr>
        <p:spPr>
          <a:xfrm>
            <a:off x="3107637" y="1870078"/>
            <a:ext cx="5893563" cy="865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i="1" dirty="0"/>
              <a:t>window size </a:t>
            </a:r>
            <a:r>
              <a:rPr lang="en-US" sz="2800" dirty="0"/>
              <a:t>tells sender how much data the receiver can handle.</a:t>
            </a:r>
            <a:endParaRPr lang="en-US" sz="2800" b="1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DEA88-599B-424C-A99C-9883BAD4632F}"/>
              </a:ext>
            </a:extLst>
          </p:cNvPr>
          <p:cNvCxnSpPr>
            <a:cxnSpLocks/>
          </p:cNvCxnSpPr>
          <p:nvPr/>
        </p:nvCxnSpPr>
        <p:spPr>
          <a:xfrm flipH="1">
            <a:off x="3126686" y="5894902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8793D9-DE8C-4E1D-9962-AC990E963786}"/>
              </a:ext>
            </a:extLst>
          </p:cNvPr>
          <p:cNvSpPr txBox="1"/>
          <p:nvPr/>
        </p:nvSpPr>
        <p:spPr>
          <a:xfrm>
            <a:off x="4633503" y="5534951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4K+1, win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09FB5A-7357-47E5-BFD6-EB721AF39FAC}"/>
              </a:ext>
            </a:extLst>
          </p:cNvPr>
          <p:cNvCxnSpPr>
            <a:cxnSpLocks/>
          </p:cNvCxnSpPr>
          <p:nvPr/>
        </p:nvCxnSpPr>
        <p:spPr>
          <a:xfrm flipH="1">
            <a:off x="3109486" y="6364204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9FB303-2BF1-4A4F-BE9D-9F218B928DE8}"/>
              </a:ext>
            </a:extLst>
          </p:cNvPr>
          <p:cNvSpPr txBox="1"/>
          <p:nvPr/>
        </p:nvSpPr>
        <p:spPr>
          <a:xfrm>
            <a:off x="4616303" y="6004253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4K+1, win 2K</a:t>
            </a:r>
            <a:endParaRPr lang="en-GB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47346-6998-40C2-A258-8753D15A9257}"/>
              </a:ext>
            </a:extLst>
          </p:cNvPr>
          <p:cNvSpPr/>
          <p:nvPr/>
        </p:nvSpPr>
        <p:spPr>
          <a:xfrm>
            <a:off x="5131904" y="1090049"/>
            <a:ext cx="5404620" cy="5890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Q: Can you think of a potential problem?</a:t>
            </a:r>
          </a:p>
        </p:txBody>
      </p:sp>
    </p:spTree>
    <p:extLst>
      <p:ext uri="{BB962C8B-B14F-4D97-AF65-F5344CB8AC3E}">
        <p14:creationId xmlns:p14="http://schemas.microsoft.com/office/powerpoint/2010/main" val="192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  <p:bldP spid="20" grpId="0"/>
      <p:bldP spid="22" grpId="0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DC8-1EB8-47D0-8166-10349AF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window size</a:t>
            </a:r>
            <a:br>
              <a:rPr lang="en-US" dirty="0"/>
            </a:br>
            <a:r>
              <a:rPr lang="en-US" dirty="0"/>
              <a:t>Nagle’s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2FAD-5FEB-4AEC-9C5D-FF256368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sender that produces data in small amounts.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0EB41-12C7-44CF-9BDA-014D470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9AE1-3995-4C8F-8064-0DE5710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546A-09CA-4B0E-BBA8-A6B47B17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203E-3224-419E-92AD-5B2C88FE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A0DC9-2F61-4049-BFB5-23230A25A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6EC16-B6D5-4F18-A13A-60185599F505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15B2-4023-42D7-9B11-09771EDFA291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B7AD3-F647-4EFF-8437-62E1975CA7ED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91588-EBBC-44D1-B791-F1AC55E9F9FE}"/>
              </a:ext>
            </a:extLst>
          </p:cNvPr>
          <p:cNvCxnSpPr>
            <a:cxnSpLocks/>
          </p:cNvCxnSpPr>
          <p:nvPr/>
        </p:nvCxnSpPr>
        <p:spPr>
          <a:xfrm>
            <a:off x="3107638" y="4048553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F56E1-B619-49E6-A989-FF009E910A8E}"/>
              </a:ext>
            </a:extLst>
          </p:cNvPr>
          <p:cNvSpPr txBox="1"/>
          <p:nvPr/>
        </p:nvSpPr>
        <p:spPr>
          <a:xfrm>
            <a:off x="4354722" y="3704700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byte data, </a:t>
            </a:r>
            <a:r>
              <a:rPr lang="en-US" sz="2400" dirty="0" err="1"/>
              <a:t>seq</a:t>
            </a:r>
            <a:r>
              <a:rPr lang="en-US" sz="2400" dirty="0"/>
              <a:t> 1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DEA88-599B-424C-A99C-9883BAD4632F}"/>
              </a:ext>
            </a:extLst>
          </p:cNvPr>
          <p:cNvCxnSpPr>
            <a:cxnSpLocks/>
          </p:cNvCxnSpPr>
          <p:nvPr/>
        </p:nvCxnSpPr>
        <p:spPr>
          <a:xfrm flipH="1">
            <a:off x="3126686" y="4722088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8793D9-DE8C-4E1D-9962-AC990E963786}"/>
              </a:ext>
            </a:extLst>
          </p:cNvPr>
          <p:cNvSpPr txBox="1"/>
          <p:nvPr/>
        </p:nvSpPr>
        <p:spPr>
          <a:xfrm>
            <a:off x="4633503" y="4362137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2, win 2047</a:t>
            </a:r>
            <a:endParaRPr lang="en-GB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9D7F0B-F993-4A7A-8BD1-F70D4F6BB948}"/>
              </a:ext>
            </a:extLst>
          </p:cNvPr>
          <p:cNvSpPr/>
          <p:nvPr/>
        </p:nvSpPr>
        <p:spPr>
          <a:xfrm>
            <a:off x="3107637" y="2262798"/>
            <a:ext cx="6149007" cy="532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Small segments cause large overhead</a:t>
            </a:r>
            <a:endParaRPr lang="en-US" sz="2800" b="1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CD35F5-3043-4323-9E7E-ACC0A7723874}"/>
              </a:ext>
            </a:extLst>
          </p:cNvPr>
          <p:cNvCxnSpPr>
            <a:cxnSpLocks/>
          </p:cNvCxnSpPr>
          <p:nvPr/>
        </p:nvCxnSpPr>
        <p:spPr>
          <a:xfrm>
            <a:off x="3120892" y="5254501"/>
            <a:ext cx="5889759" cy="187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4A35AC-C0BD-4713-9BEF-94EE9B495785}"/>
              </a:ext>
            </a:extLst>
          </p:cNvPr>
          <p:cNvSpPr txBox="1"/>
          <p:nvPr/>
        </p:nvSpPr>
        <p:spPr>
          <a:xfrm>
            <a:off x="4367976" y="4910648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byte data, </a:t>
            </a:r>
            <a:r>
              <a:rPr lang="en-US" sz="2400" dirty="0" err="1"/>
              <a:t>seq</a:t>
            </a:r>
            <a:r>
              <a:rPr lang="en-US" sz="2400" dirty="0"/>
              <a:t> 2</a:t>
            </a:r>
            <a:endParaRPr lang="en-GB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492A42-961B-47E5-BC76-663BD533C0F0}"/>
              </a:ext>
            </a:extLst>
          </p:cNvPr>
          <p:cNvCxnSpPr>
            <a:cxnSpLocks/>
          </p:cNvCxnSpPr>
          <p:nvPr/>
        </p:nvCxnSpPr>
        <p:spPr>
          <a:xfrm flipH="1">
            <a:off x="3107636" y="5815715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85557F-3CF1-40E4-989E-1EF440414D24}"/>
              </a:ext>
            </a:extLst>
          </p:cNvPr>
          <p:cNvSpPr txBox="1"/>
          <p:nvPr/>
        </p:nvSpPr>
        <p:spPr>
          <a:xfrm>
            <a:off x="4614453" y="5455764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3, win 2046</a:t>
            </a:r>
            <a:endParaRPr lang="en-GB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FF1B9-F625-4B59-A8EB-B4522451397C}"/>
              </a:ext>
            </a:extLst>
          </p:cNvPr>
          <p:cNvSpPr/>
          <p:nvPr/>
        </p:nvSpPr>
        <p:spPr>
          <a:xfrm>
            <a:off x="6464333" y="147586"/>
            <a:ext cx="4056968" cy="771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Do not send more than one small packet at a time: wait for ack</a:t>
            </a:r>
            <a:endParaRPr lang="en-US" sz="2800" b="1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0C4EB-3E31-4BB7-A27C-5B270A751513}"/>
              </a:ext>
            </a:extLst>
          </p:cNvPr>
          <p:cNvSpPr/>
          <p:nvPr/>
        </p:nvSpPr>
        <p:spPr>
          <a:xfrm>
            <a:off x="3629269" y="2879114"/>
            <a:ext cx="4863548" cy="714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Q: Can you think of an application that does this?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01CE19-B6F8-5948-887E-3F681B286433}"/>
              </a:ext>
            </a:extLst>
          </p:cNvPr>
          <p:cNvSpPr/>
          <p:nvPr/>
        </p:nvSpPr>
        <p:spPr>
          <a:xfrm>
            <a:off x="6464333" y="977938"/>
            <a:ext cx="4056968" cy="714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Q: For which applications may this not work well?</a:t>
            </a:r>
          </a:p>
        </p:txBody>
      </p:sp>
    </p:spTree>
    <p:extLst>
      <p:ext uri="{BB962C8B-B14F-4D97-AF65-F5344CB8AC3E}">
        <p14:creationId xmlns:p14="http://schemas.microsoft.com/office/powerpoint/2010/main" val="262206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 animBg="1"/>
      <p:bldP spid="29" grpId="0"/>
      <p:bldP spid="24" grpId="0"/>
      <p:bldP spid="25" grpId="0" animBg="1"/>
      <p:bldP spid="30" grpId="0" animBg="1"/>
      <p:bldP spid="3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DC8-1EB8-47D0-8166-10349AF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window size</a:t>
            </a:r>
            <a:br>
              <a:rPr lang="en-US" dirty="0"/>
            </a:br>
            <a:r>
              <a:rPr lang="en-US" dirty="0"/>
              <a:t>Silly-window syndrome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2FAD-5FEB-4AEC-9C5D-FF256368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receiver that consumes data in small amounts.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0EB41-12C7-44CF-9BDA-014D470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9AE1-3995-4C8F-8064-0DE5710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66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546A-09CA-4B0E-BBA8-A6B47B17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203E-3224-419E-92AD-5B2C88FE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A0DC9-2F61-4049-BFB5-23230A25A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6EC16-B6D5-4F18-A13A-60185599F505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15B2-4023-42D7-9B11-09771EDFA291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B7AD3-F647-4EFF-8437-62E1975CA7ED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165165-C943-4828-8CC4-7F70042266A6}"/>
              </a:ext>
            </a:extLst>
          </p:cNvPr>
          <p:cNvCxnSpPr>
            <a:cxnSpLocks/>
          </p:cNvCxnSpPr>
          <p:nvPr/>
        </p:nvCxnSpPr>
        <p:spPr>
          <a:xfrm flipH="1">
            <a:off x="3126687" y="3993217"/>
            <a:ext cx="5881137" cy="2974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8808B0-87DE-403B-AA27-F494516FB34E}"/>
              </a:ext>
            </a:extLst>
          </p:cNvPr>
          <p:cNvSpPr txBox="1"/>
          <p:nvPr/>
        </p:nvSpPr>
        <p:spPr>
          <a:xfrm>
            <a:off x="4640127" y="3583571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1, win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91588-EBBC-44D1-B791-F1AC55E9F9FE}"/>
              </a:ext>
            </a:extLst>
          </p:cNvPr>
          <p:cNvCxnSpPr>
            <a:cxnSpLocks/>
          </p:cNvCxnSpPr>
          <p:nvPr/>
        </p:nvCxnSpPr>
        <p:spPr>
          <a:xfrm>
            <a:off x="3107638" y="4535569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F56E1-B619-49E6-A989-FF009E910A8E}"/>
              </a:ext>
            </a:extLst>
          </p:cNvPr>
          <p:cNvSpPr txBox="1"/>
          <p:nvPr/>
        </p:nvSpPr>
        <p:spPr>
          <a:xfrm>
            <a:off x="4354722" y="4191716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byte data, </a:t>
            </a:r>
            <a:r>
              <a:rPr lang="en-US" sz="2400" dirty="0" err="1"/>
              <a:t>seq</a:t>
            </a:r>
            <a:r>
              <a:rPr lang="en-US" sz="2400" dirty="0"/>
              <a:t> 1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DEA88-599B-424C-A99C-9883BAD4632F}"/>
              </a:ext>
            </a:extLst>
          </p:cNvPr>
          <p:cNvCxnSpPr>
            <a:cxnSpLocks/>
          </p:cNvCxnSpPr>
          <p:nvPr/>
        </p:nvCxnSpPr>
        <p:spPr>
          <a:xfrm flipH="1">
            <a:off x="3126686" y="5209104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8793D9-DE8C-4E1D-9962-AC990E963786}"/>
              </a:ext>
            </a:extLst>
          </p:cNvPr>
          <p:cNvSpPr txBox="1"/>
          <p:nvPr/>
        </p:nvSpPr>
        <p:spPr>
          <a:xfrm>
            <a:off x="4633503" y="4849153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2, win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9D7F0B-F993-4A7A-8BD1-F70D4F6BB948}"/>
              </a:ext>
            </a:extLst>
          </p:cNvPr>
          <p:cNvSpPr/>
          <p:nvPr/>
        </p:nvSpPr>
        <p:spPr>
          <a:xfrm>
            <a:off x="3107637" y="2262798"/>
            <a:ext cx="6149007" cy="532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Tiny window sizes cause large overhead</a:t>
            </a:r>
            <a:endParaRPr lang="en-US" sz="2800" b="1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AB4BFD-290F-4F3D-AA50-B349FD7B23B4}"/>
              </a:ext>
            </a:extLst>
          </p:cNvPr>
          <p:cNvCxnSpPr>
            <a:cxnSpLocks/>
          </p:cNvCxnSpPr>
          <p:nvPr/>
        </p:nvCxnSpPr>
        <p:spPr>
          <a:xfrm flipH="1">
            <a:off x="3110119" y="5749127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94A1B5-2E6F-41F4-9A0D-C1094677D2D6}"/>
              </a:ext>
            </a:extLst>
          </p:cNvPr>
          <p:cNvSpPr txBox="1"/>
          <p:nvPr/>
        </p:nvSpPr>
        <p:spPr>
          <a:xfrm>
            <a:off x="4616936" y="5389176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2, win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CD35F5-3043-4323-9E7E-ACC0A77238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20892" y="6168901"/>
            <a:ext cx="5889759" cy="187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4A35AC-C0BD-4713-9BEF-94EE9B495785}"/>
              </a:ext>
            </a:extLst>
          </p:cNvPr>
          <p:cNvSpPr txBox="1"/>
          <p:nvPr/>
        </p:nvSpPr>
        <p:spPr>
          <a:xfrm>
            <a:off x="4367976" y="5825048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byte data, </a:t>
            </a:r>
            <a:r>
              <a:rPr lang="en-US" sz="2400" dirty="0" err="1"/>
              <a:t>seq</a:t>
            </a:r>
            <a:r>
              <a:rPr lang="en-US" sz="2400" dirty="0"/>
              <a:t> 2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8A62B5-CFCC-49F9-8740-D39A9E90EBF0}"/>
              </a:ext>
            </a:extLst>
          </p:cNvPr>
          <p:cNvSpPr/>
          <p:nvPr/>
        </p:nvSpPr>
        <p:spPr>
          <a:xfrm>
            <a:off x="6461944" y="205392"/>
            <a:ext cx="4056968" cy="771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Do not send window updates if available space is too small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7514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2" grpId="0" animBg="1"/>
      <p:bldP spid="27" grpId="0"/>
      <p:bldP spid="29" grpId="0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DC8-1EB8-47D0-8166-10349AF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Delayed Acknowledgements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2FAD-5FEB-4AEC-9C5D-FF256368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736125" cy="4351338"/>
          </a:xfrm>
        </p:spPr>
        <p:txBody>
          <a:bodyPr/>
          <a:lstStyle/>
          <a:p>
            <a:r>
              <a:rPr lang="en-GB" dirty="0"/>
              <a:t>Wait up to 500 </a:t>
            </a:r>
            <a:r>
              <a:rPr lang="en-GB" dirty="0" err="1"/>
              <a:t>ms</a:t>
            </a:r>
            <a:r>
              <a:rPr lang="en-GB" dirty="0"/>
              <a:t> to send acknowledgement</a:t>
            </a:r>
          </a:p>
          <a:p>
            <a:r>
              <a:rPr lang="en-GB" dirty="0"/>
              <a:t>Send acknowledgement for every second full-size segment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0EB41-12C7-44CF-9BDA-014D470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9AE1-3995-4C8F-8064-0DE5710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546A-09CA-4B0E-BBA8-A6B47B17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203E-3224-419E-92AD-5B2C88FE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A0DC9-2F61-4049-BFB5-23230A25A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6EC16-B6D5-4F18-A13A-60185599F505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15B2-4023-42D7-9B11-09771EDFA291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B7AD3-F647-4EFF-8437-62E1975CA7ED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91588-EBBC-44D1-B791-F1AC55E9F9FE}"/>
              </a:ext>
            </a:extLst>
          </p:cNvPr>
          <p:cNvCxnSpPr>
            <a:cxnSpLocks/>
          </p:cNvCxnSpPr>
          <p:nvPr/>
        </p:nvCxnSpPr>
        <p:spPr>
          <a:xfrm>
            <a:off x="3107638" y="4048553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F56E1-B619-49E6-A989-FF009E910A8E}"/>
              </a:ext>
            </a:extLst>
          </p:cNvPr>
          <p:cNvSpPr txBox="1"/>
          <p:nvPr/>
        </p:nvSpPr>
        <p:spPr>
          <a:xfrm>
            <a:off x="4354722" y="3704700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 bytes data, seq 1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DEA88-599B-424C-A99C-9883BAD4632F}"/>
              </a:ext>
            </a:extLst>
          </p:cNvPr>
          <p:cNvCxnSpPr>
            <a:cxnSpLocks/>
          </p:cNvCxnSpPr>
          <p:nvPr/>
        </p:nvCxnSpPr>
        <p:spPr>
          <a:xfrm flipH="1">
            <a:off x="3143394" y="5173047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8793D9-DE8C-4E1D-9962-AC990E963786}"/>
              </a:ext>
            </a:extLst>
          </p:cNvPr>
          <p:cNvSpPr txBox="1"/>
          <p:nvPr/>
        </p:nvSpPr>
        <p:spPr>
          <a:xfrm>
            <a:off x="6427857" y="4788916"/>
            <a:ext cx="181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101</a:t>
            </a:r>
            <a:endParaRPr lang="en-GB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42D96B-C601-5347-87A8-22D29F5AA706}"/>
              </a:ext>
            </a:extLst>
          </p:cNvPr>
          <p:cNvSpPr/>
          <p:nvPr/>
        </p:nvSpPr>
        <p:spPr>
          <a:xfrm>
            <a:off x="1524000" y="1319857"/>
            <a:ext cx="9143998" cy="532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Try to improve bandwidth efficiency (e.g., through piggy-backing)</a:t>
            </a:r>
          </a:p>
        </p:txBody>
      </p:sp>
      <p:pic>
        <p:nvPicPr>
          <p:cNvPr id="27" name="Picture 2" descr="https://d30y9cdsu7xlg0.cloudfront.net/png/45348-200.png">
            <a:extLst>
              <a:ext uri="{FF2B5EF4-FFF2-40B4-BE49-F238E27FC236}">
                <a16:creationId xmlns:a16="http://schemas.microsoft.com/office/drawing/2014/main" id="{30857AC5-C671-574B-ADBC-CE02A039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80" y="4437132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24EC9-6150-7743-91BD-4AE3EBA77C60}"/>
              </a:ext>
            </a:extLst>
          </p:cNvPr>
          <p:cNvSpPr txBox="1"/>
          <p:nvPr/>
        </p:nvSpPr>
        <p:spPr>
          <a:xfrm>
            <a:off x="9092775" y="47832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500 ms timer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9A015-8A0F-124C-A679-A767220A1258}"/>
              </a:ext>
            </a:extLst>
          </p:cNvPr>
          <p:cNvSpPr txBox="1"/>
          <p:nvPr/>
        </p:nvSpPr>
        <p:spPr>
          <a:xfrm>
            <a:off x="3525956" y="4785403"/>
            <a:ext cx="337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500 bytes data, seq 1,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8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2" grpId="0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1DC8-1EB8-47D0-8166-10349AFD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Delayed Acknowledgements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2FAD-5FEB-4AEC-9C5D-FF256368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51887" cy="4351338"/>
          </a:xfrm>
        </p:spPr>
        <p:txBody>
          <a:bodyPr/>
          <a:lstStyle/>
          <a:p>
            <a:r>
              <a:rPr lang="en-GB" dirty="0"/>
              <a:t>Wait up to 500 </a:t>
            </a:r>
            <a:r>
              <a:rPr lang="en-GB" dirty="0" err="1"/>
              <a:t>ms</a:t>
            </a:r>
            <a:r>
              <a:rPr lang="en-GB" dirty="0"/>
              <a:t> to send acknowledgement</a:t>
            </a:r>
          </a:p>
          <a:p>
            <a:r>
              <a:rPr lang="en-GB" dirty="0"/>
              <a:t>Send acknowledgement for every second full-size segment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0EB41-12C7-44CF-9BDA-014D4706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9AE1-3995-4C8F-8064-0DE57104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546A-09CA-4B0E-BBA8-A6B47B17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84999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203E-3224-419E-92AD-5B2C88FE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849993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8A0DC9-2F61-4049-BFB5-23230A25A7A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7612" y="3888741"/>
            <a:ext cx="12425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F6EC16-B6D5-4F18-A13A-60185599F505}"/>
              </a:ext>
            </a:extLst>
          </p:cNvPr>
          <p:cNvCxnSpPr>
            <a:cxnSpLocks/>
          </p:cNvCxnSpPr>
          <p:nvPr/>
        </p:nvCxnSpPr>
        <p:spPr>
          <a:xfrm>
            <a:off x="9010650" y="3888741"/>
            <a:ext cx="7600" cy="22511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D315B2-4023-42D7-9B11-09771EDFA291}"/>
              </a:ext>
            </a:extLst>
          </p:cNvPr>
          <p:cNvCxnSpPr/>
          <p:nvPr/>
        </p:nvCxnSpPr>
        <p:spPr>
          <a:xfrm>
            <a:off x="2279374" y="4094924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B7AD3-F647-4EFF-8437-62E1975CA7ED}"/>
              </a:ext>
            </a:extLst>
          </p:cNvPr>
          <p:cNvSpPr txBox="1"/>
          <p:nvPr/>
        </p:nvSpPr>
        <p:spPr>
          <a:xfrm>
            <a:off x="1305339" y="4783262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991588-EBBC-44D1-B791-F1AC55E9F9FE}"/>
              </a:ext>
            </a:extLst>
          </p:cNvPr>
          <p:cNvCxnSpPr>
            <a:cxnSpLocks/>
          </p:cNvCxnSpPr>
          <p:nvPr/>
        </p:nvCxnSpPr>
        <p:spPr>
          <a:xfrm>
            <a:off x="3107638" y="4048553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8F56E1-B619-49E6-A989-FF009E910A8E}"/>
              </a:ext>
            </a:extLst>
          </p:cNvPr>
          <p:cNvSpPr txBox="1"/>
          <p:nvPr/>
        </p:nvSpPr>
        <p:spPr>
          <a:xfrm>
            <a:off x="4354722" y="3704700"/>
            <a:ext cx="3416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536 bytes data, seq 1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BDEA88-599B-424C-A99C-9883BAD4632F}"/>
              </a:ext>
            </a:extLst>
          </p:cNvPr>
          <p:cNvCxnSpPr>
            <a:cxnSpLocks/>
          </p:cNvCxnSpPr>
          <p:nvPr/>
        </p:nvCxnSpPr>
        <p:spPr>
          <a:xfrm flipH="1">
            <a:off x="3107637" y="5493438"/>
            <a:ext cx="5874514" cy="167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8793D9-DE8C-4E1D-9962-AC990E963786}"/>
              </a:ext>
            </a:extLst>
          </p:cNvPr>
          <p:cNvSpPr txBox="1"/>
          <p:nvPr/>
        </p:nvSpPr>
        <p:spPr>
          <a:xfrm>
            <a:off x="6379580" y="5107585"/>
            <a:ext cx="14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1073</a:t>
            </a:r>
            <a:endParaRPr lang="en-GB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42D96B-C601-5347-87A8-22D29F5AA706}"/>
              </a:ext>
            </a:extLst>
          </p:cNvPr>
          <p:cNvSpPr/>
          <p:nvPr/>
        </p:nvSpPr>
        <p:spPr>
          <a:xfrm>
            <a:off x="1524000" y="1319857"/>
            <a:ext cx="9143998" cy="5327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Try to improve bandwidth efficiency (e.g., through piggy-backing)</a:t>
            </a:r>
          </a:p>
        </p:txBody>
      </p:sp>
      <p:pic>
        <p:nvPicPr>
          <p:cNvPr id="27" name="Picture 2" descr="https://d30y9cdsu7xlg0.cloudfront.net/png/45348-200.png">
            <a:extLst>
              <a:ext uri="{FF2B5EF4-FFF2-40B4-BE49-F238E27FC236}">
                <a16:creationId xmlns:a16="http://schemas.microsoft.com/office/drawing/2014/main" id="{30857AC5-C671-574B-ADBC-CE02A039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80" y="4437132"/>
            <a:ext cx="346131" cy="34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24EC9-6150-7743-91BD-4AE3EBA77C60}"/>
              </a:ext>
            </a:extLst>
          </p:cNvPr>
          <p:cNvSpPr txBox="1"/>
          <p:nvPr/>
        </p:nvSpPr>
        <p:spPr>
          <a:xfrm>
            <a:off x="9092775" y="47832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500 ms timer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5F7AF-3096-EC45-9348-9F9412249FFA}"/>
              </a:ext>
            </a:extLst>
          </p:cNvPr>
          <p:cNvCxnSpPr>
            <a:cxnSpLocks/>
          </p:cNvCxnSpPr>
          <p:nvPr/>
        </p:nvCxnSpPr>
        <p:spPr>
          <a:xfrm>
            <a:off x="3111096" y="4781889"/>
            <a:ext cx="5906813" cy="421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AEBC96-D8D1-9E4E-A87F-0E6CCEBF018C}"/>
              </a:ext>
            </a:extLst>
          </p:cNvPr>
          <p:cNvSpPr txBox="1"/>
          <p:nvPr/>
        </p:nvSpPr>
        <p:spPr>
          <a:xfrm>
            <a:off x="4323920" y="4438036"/>
            <a:ext cx="3484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536 bytes data, seq 537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3535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2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810-A457-6E41-A45E-A34A7C1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Congestion Control</a:t>
            </a:r>
            <a:br>
              <a:rPr lang="en-NL" dirty="0"/>
            </a:br>
            <a:r>
              <a:rPr lang="en-NL" dirty="0"/>
              <a:t>in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C33A-2FF1-FA46-BAA7-FEAA2436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4F37-58B8-8A40-8446-6858BAD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7907-DB16-C749-B5D8-E11D1DD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495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995D-1557-474F-9097-6992B6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 control and</a:t>
            </a:r>
            <a:br>
              <a:rPr lang="en-US" dirty="0"/>
            </a:br>
            <a:r>
              <a:rPr lang="en-US" dirty="0"/>
              <a:t>crash recovery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42AB-AF1E-41B4-80A9-45A65D07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Protocol under normal circumstances.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B7BA-5745-4F7D-A021-45DCDC7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A9F0-0D3D-49A9-88D7-4DDC4DA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2984-3A54-47CE-81A1-5F9C6722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3DF27-F8C7-4C13-AFE6-373AA666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172A9-A6D6-45DA-85C7-FB4FAB77B5B1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F23C0-D2F3-4B41-81C4-69C473F39001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DA558-0398-4095-AEFE-BCBD7EC259B5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D0B1C-FB41-43CF-B44E-F2BEF0E144D5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F2DAB-1713-48AC-BB5E-FA8ECDF13DEB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/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blipFill>
                <a:blip r:embed="rId4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FBCEFB-67D1-49F6-B0A8-5950101AD03B}"/>
              </a:ext>
            </a:extLst>
          </p:cNvPr>
          <p:cNvCxnSpPr>
            <a:cxnSpLocks/>
          </p:cNvCxnSpPr>
          <p:nvPr/>
        </p:nvCxnSpPr>
        <p:spPr>
          <a:xfrm>
            <a:off x="3114130" y="5632347"/>
            <a:ext cx="5904120" cy="320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/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blipFill>
                <a:blip r:embed="rId5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EC9E-F150-41FB-9EA4-D20454819D45}"/>
              </a:ext>
            </a:extLst>
          </p:cNvPr>
          <p:cNvCxnSpPr>
            <a:cxnSpLocks/>
          </p:cNvCxnSpPr>
          <p:nvPr/>
        </p:nvCxnSpPr>
        <p:spPr>
          <a:xfrm flipH="1">
            <a:off x="3097210" y="4898103"/>
            <a:ext cx="5921041" cy="336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268089-B8C2-4FDF-8489-4DAA9517ABCB}"/>
              </a:ext>
            </a:extLst>
          </p:cNvPr>
          <p:cNvSpPr txBox="1"/>
          <p:nvPr/>
        </p:nvSpPr>
        <p:spPr>
          <a:xfrm flipH="1">
            <a:off x="4773816" y="4462525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</a:t>
            </a:r>
            <a:endParaRPr lang="en-GB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A1106-D64C-4BC6-8C6C-66C578B9BEAD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A60A26-DCB6-4158-B62E-4964929E3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A6D36A-465E-4443-838C-A20778BF1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134CF-8171-4461-8CA6-55BE1BD7D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DDBD0D-B4D0-4B18-8CD1-CBBD2521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D7008D-9FD8-44FA-949C-6315307F8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585BD-28C9-4693-AC31-324ED4841777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411ADA-2A64-40B6-982D-41F62170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845E66-3C74-4FC4-90BE-4D143DDBE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5EB7FE-9550-4697-9C8A-54874510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195338-D698-46D8-BF5E-B2F6562C6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F716F6-889F-4DD6-A93E-F923C068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75408BB-52FE-4BCC-B47C-B91A43154133}"/>
              </a:ext>
            </a:extLst>
          </p:cNvPr>
          <p:cNvCxnSpPr>
            <a:cxnSpLocks/>
          </p:cNvCxnSpPr>
          <p:nvPr/>
        </p:nvCxnSpPr>
        <p:spPr>
          <a:xfrm flipV="1">
            <a:off x="9018250" y="4227444"/>
            <a:ext cx="550712" cy="439323"/>
          </a:xfrm>
          <a:prstGeom prst="bentConnector3">
            <a:avLst>
              <a:gd name="adj1" fmla="val 1010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/>
              <p:nvPr/>
            </p:nvSpPr>
            <p:spPr>
              <a:xfrm>
                <a:off x="9060942" y="3457617"/>
                <a:ext cx="17212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Pass on to layer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42" y="3457617"/>
                <a:ext cx="1721229" cy="830997"/>
              </a:xfrm>
              <a:prstGeom prst="rect">
                <a:avLst/>
              </a:prstGeom>
              <a:blipFill>
                <a:blip r:embed="rId6"/>
                <a:stretch>
                  <a:fillRect l="-5109" t="-6061" r="-7299" b="-1515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6097341-35F0-4AB3-9C73-708DB77FABB6}"/>
              </a:ext>
            </a:extLst>
          </p:cNvPr>
          <p:cNvSpPr/>
          <p:nvPr/>
        </p:nvSpPr>
        <p:spPr>
          <a:xfrm>
            <a:off x="5054711" y="3822312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FD5A2C-46EE-49BC-B86E-0B3842717694}"/>
              </a:ext>
            </a:extLst>
          </p:cNvPr>
          <p:cNvSpPr/>
          <p:nvPr/>
        </p:nvSpPr>
        <p:spPr>
          <a:xfrm>
            <a:off x="9813537" y="3209956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8B83FB-C949-4710-A4A2-CD8E03A7910E}"/>
              </a:ext>
            </a:extLst>
          </p:cNvPr>
          <p:cNvSpPr/>
          <p:nvPr/>
        </p:nvSpPr>
        <p:spPr>
          <a:xfrm>
            <a:off x="5394933" y="4539236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BCEB26-D789-4324-A4DE-7E5679A71C9B}"/>
              </a:ext>
            </a:extLst>
          </p:cNvPr>
          <p:cNvSpPr/>
          <p:nvPr/>
        </p:nvSpPr>
        <p:spPr>
          <a:xfrm>
            <a:off x="4773816" y="5316788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344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42" grpId="0"/>
      <p:bldP spid="45" grpId="0" animBg="1"/>
      <p:bldP spid="46" grpId="0" animBg="1"/>
      <p:bldP spid="47" grpId="0" animBg="1"/>
      <p:bldP spid="4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C1DD-F15B-4CEC-B793-D0C09AA5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Control Protocol (TCP)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B379-2F8E-4BA8-82F7-3B7C446D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670524" cy="4351338"/>
          </a:xfrm>
        </p:spPr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6D21-984D-49BF-AF35-F6E77F4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C08-4FC0-41B4-BE81-89B2C6A3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70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9FED7-0DBF-479A-A9D5-C88119D117F6}"/>
              </a:ext>
            </a:extLst>
          </p:cNvPr>
          <p:cNvSpPr/>
          <p:nvPr/>
        </p:nvSpPr>
        <p:spPr>
          <a:xfrm>
            <a:off x="2813559" y="3289181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0D3BF-8F51-4207-B8C2-911954A692A8}"/>
              </a:ext>
            </a:extLst>
          </p:cNvPr>
          <p:cNvSpPr/>
          <p:nvPr/>
        </p:nvSpPr>
        <p:spPr>
          <a:xfrm>
            <a:off x="6084297" y="3289181"/>
            <a:ext cx="3261944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port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CD73E4-CBF6-4F1A-B446-9FA0E5774718}"/>
              </a:ext>
            </a:extLst>
          </p:cNvPr>
          <p:cNvSpPr/>
          <p:nvPr/>
        </p:nvSpPr>
        <p:spPr>
          <a:xfrm>
            <a:off x="2813559" y="4370156"/>
            <a:ext cx="844060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 length</a:t>
            </a:r>
            <a:endParaRPr lang="LID4096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C69C3-7F6F-4F50-A50B-33ABC6915751}"/>
              </a:ext>
            </a:extLst>
          </p:cNvPr>
          <p:cNvSpPr/>
          <p:nvPr/>
        </p:nvSpPr>
        <p:spPr>
          <a:xfrm>
            <a:off x="2813559" y="4960793"/>
            <a:ext cx="3270738" cy="3604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checksum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16639-A84A-4B1D-8A26-A186ABE7D8A4}"/>
              </a:ext>
            </a:extLst>
          </p:cNvPr>
          <p:cNvSpPr txBox="1"/>
          <p:nvPr/>
        </p:nvSpPr>
        <p:spPr>
          <a:xfrm>
            <a:off x="4884751" y="5987553"/>
            <a:ext cx="242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TCP header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CE84-0A6D-49E3-89B0-7B5871C513D4}"/>
              </a:ext>
            </a:extLst>
          </p:cNvPr>
          <p:cNvCxnSpPr>
            <a:cxnSpLocks/>
          </p:cNvCxnSpPr>
          <p:nvPr/>
        </p:nvCxnSpPr>
        <p:spPr>
          <a:xfrm>
            <a:off x="2825262" y="3182818"/>
            <a:ext cx="65414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BE6FD48-0E13-4835-B2FA-3A0C47B729F5}"/>
              </a:ext>
            </a:extLst>
          </p:cNvPr>
          <p:cNvSpPr txBox="1"/>
          <p:nvPr/>
        </p:nvSpPr>
        <p:spPr>
          <a:xfrm>
            <a:off x="5203581" y="2838946"/>
            <a:ext cx="172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 bits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BECA3-58E9-4F93-877A-F1A5B8E8C449}"/>
              </a:ext>
            </a:extLst>
          </p:cNvPr>
          <p:cNvSpPr/>
          <p:nvPr/>
        </p:nvSpPr>
        <p:spPr>
          <a:xfrm>
            <a:off x="3669322" y="4359159"/>
            <a:ext cx="773722" cy="590796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10C64F-8691-41FB-A7FE-8FE037B2508A}"/>
              </a:ext>
            </a:extLst>
          </p:cNvPr>
          <p:cNvSpPr/>
          <p:nvPr/>
        </p:nvSpPr>
        <p:spPr>
          <a:xfrm>
            <a:off x="4469423" y="4360988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CWR</a:t>
            </a:r>
            <a:endParaRPr lang="LID4096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A3ECC-03E2-438D-A33C-638CB7C584DE}"/>
              </a:ext>
            </a:extLst>
          </p:cNvPr>
          <p:cNvSpPr/>
          <p:nvPr/>
        </p:nvSpPr>
        <p:spPr>
          <a:xfrm>
            <a:off x="4668295" y="4359159"/>
            <a:ext cx="199291" cy="59079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ECE</a:t>
            </a:r>
            <a:endParaRPr lang="LID4096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7C283-C756-4A07-AC98-FAA7BB3316A8}"/>
              </a:ext>
            </a:extLst>
          </p:cNvPr>
          <p:cNvSpPr/>
          <p:nvPr/>
        </p:nvSpPr>
        <p:spPr>
          <a:xfrm>
            <a:off x="4867167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12D5F-3A8B-4536-92FD-92E9559E84CE}"/>
              </a:ext>
            </a:extLst>
          </p:cNvPr>
          <p:cNvSpPr/>
          <p:nvPr/>
        </p:nvSpPr>
        <p:spPr>
          <a:xfrm>
            <a:off x="5066038" y="4359159"/>
            <a:ext cx="228602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ACK</a:t>
            </a:r>
            <a:endParaRPr lang="LID4096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8C2CB1-0742-4855-A4EC-20BFC00E07ED}"/>
              </a:ext>
            </a:extLst>
          </p:cNvPr>
          <p:cNvSpPr/>
          <p:nvPr/>
        </p:nvSpPr>
        <p:spPr>
          <a:xfrm>
            <a:off x="5294222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CD3285-C856-498A-91BE-2CD7EB2283EC}"/>
              </a:ext>
            </a:extLst>
          </p:cNvPr>
          <p:cNvSpPr/>
          <p:nvPr/>
        </p:nvSpPr>
        <p:spPr>
          <a:xfrm>
            <a:off x="5493094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FDB5F-CAF9-4637-AF15-578081CC708B}"/>
              </a:ext>
            </a:extLst>
          </p:cNvPr>
          <p:cNvSpPr/>
          <p:nvPr/>
        </p:nvSpPr>
        <p:spPr>
          <a:xfrm>
            <a:off x="5691966" y="4360988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SYN</a:t>
            </a:r>
            <a:endParaRPr lang="LID4096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DB319-9601-4629-BD38-7AC09FFC4FAC}"/>
              </a:ext>
            </a:extLst>
          </p:cNvPr>
          <p:cNvSpPr/>
          <p:nvPr/>
        </p:nvSpPr>
        <p:spPr>
          <a:xfrm>
            <a:off x="5890836" y="4359159"/>
            <a:ext cx="199291" cy="590796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</a:t>
            </a:r>
            <a:endParaRPr lang="LID4096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39E4-544F-4280-8C67-C4A38EBDF1FA}"/>
              </a:ext>
            </a:extLst>
          </p:cNvPr>
          <p:cNvSpPr/>
          <p:nvPr/>
        </p:nvSpPr>
        <p:spPr>
          <a:xfrm>
            <a:off x="2813560" y="3649506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number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D4725-9190-4B3C-8920-0404EBDB77B4}"/>
              </a:ext>
            </a:extLst>
          </p:cNvPr>
          <p:cNvSpPr/>
          <p:nvPr/>
        </p:nvSpPr>
        <p:spPr>
          <a:xfrm>
            <a:off x="2813560" y="4009831"/>
            <a:ext cx="6532685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Acknowledgement number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857091-653E-4460-8B17-3D0DBE0DC2CC}"/>
              </a:ext>
            </a:extLst>
          </p:cNvPr>
          <p:cNvSpPr/>
          <p:nvPr/>
        </p:nvSpPr>
        <p:spPr>
          <a:xfrm>
            <a:off x="6096001" y="4376323"/>
            <a:ext cx="3250245" cy="5835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size</a:t>
            </a:r>
            <a:endParaRPr lang="LID4096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723401-DE88-4F02-AEF6-D71579501EFC}"/>
              </a:ext>
            </a:extLst>
          </p:cNvPr>
          <p:cNvSpPr/>
          <p:nvPr/>
        </p:nvSpPr>
        <p:spPr>
          <a:xfrm>
            <a:off x="6084297" y="4949102"/>
            <a:ext cx="3261945" cy="368333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Urgent pointer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3D3347-C2BF-4697-B63C-CA97DCF34B59}"/>
              </a:ext>
            </a:extLst>
          </p:cNvPr>
          <p:cNvSpPr/>
          <p:nvPr/>
        </p:nvSpPr>
        <p:spPr>
          <a:xfrm>
            <a:off x="2813560" y="5321118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(0 or more 32-bit words)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E6E7F-73FE-4076-A586-1F04483885BE}"/>
              </a:ext>
            </a:extLst>
          </p:cNvPr>
          <p:cNvSpPr/>
          <p:nvPr/>
        </p:nvSpPr>
        <p:spPr>
          <a:xfrm>
            <a:off x="2813560" y="5681442"/>
            <a:ext cx="6532682" cy="360484"/>
          </a:xfrm>
          <a:prstGeom prst="rect">
            <a:avLst/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(optional)</a:t>
            </a:r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2E68AB-5329-440F-8158-A5AB9C55474F}"/>
              </a:ext>
            </a:extLst>
          </p:cNvPr>
          <p:cNvSpPr/>
          <p:nvPr/>
        </p:nvSpPr>
        <p:spPr>
          <a:xfrm>
            <a:off x="809994" y="1974542"/>
            <a:ext cx="10572012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for Explicit Congestion Notification</a:t>
            </a:r>
          </a:p>
        </p:txBody>
      </p:sp>
    </p:spTree>
    <p:extLst>
      <p:ext uri="{BB962C8B-B14F-4D97-AF65-F5344CB8AC3E}">
        <p14:creationId xmlns:p14="http://schemas.microsoft.com/office/powerpoint/2010/main" val="1790626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BBFB-DA0C-494A-9414-689D92E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Additive increase</a:t>
            </a:r>
            <a:br>
              <a:rPr lang="en-US" dirty="0"/>
            </a:br>
            <a:r>
              <a:rPr lang="en-US" dirty="0"/>
              <a:t>multiplicative decrease in TCP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5F04-665B-488C-999A-61E706DC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AIMD used to prevent network congestion.</a:t>
            </a:r>
            <a:r>
              <a:rPr lang="en-GB" sz="3200" dirty="0"/>
              <a:t> Converges to fair and efficient bandwidth allocation.</a:t>
            </a:r>
          </a:p>
          <a:p>
            <a:pPr marL="0" indent="0">
              <a:buNone/>
            </a:pPr>
            <a:r>
              <a:rPr lang="en-US" sz="3200" dirty="0"/>
              <a:t>TCP implements this using its </a:t>
            </a:r>
            <a:r>
              <a:rPr lang="en-US" sz="3200" b="1" i="1" dirty="0"/>
              <a:t>congestion window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Not the same as the ‘window size’ field in the TCP segment header!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4851C-DA29-4808-AAD9-41C46DC1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9606C-E2E1-4283-B9EC-66A4ADC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71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FCA5-B46E-4616-887F-C681B1DA0C6F}"/>
              </a:ext>
            </a:extLst>
          </p:cNvPr>
          <p:cNvSpPr/>
          <p:nvPr/>
        </p:nvSpPr>
        <p:spPr>
          <a:xfrm>
            <a:off x="2428461" y="4826242"/>
            <a:ext cx="7335079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How does TCP combine the two windows?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EBB78C-AE63-4195-A015-A8D864ED4BBB}"/>
              </a:ext>
            </a:extLst>
          </p:cNvPr>
          <p:cNvSpPr/>
          <p:nvPr/>
        </p:nvSpPr>
        <p:spPr>
          <a:xfrm>
            <a:off x="143124" y="3257444"/>
            <a:ext cx="11817228" cy="6796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b="1" i="1" dirty="0"/>
              <a:t>Congestion window</a:t>
            </a:r>
            <a:r>
              <a:rPr lang="en-US" sz="2800" b="1" dirty="0"/>
              <a:t> </a:t>
            </a:r>
            <a:r>
              <a:rPr lang="en-US" sz="2800" dirty="0"/>
              <a:t>is tracked on the sender.</a:t>
            </a:r>
          </a:p>
          <a:p>
            <a:pPr algn="ctr"/>
            <a:r>
              <a:rPr lang="en-US" sz="2800" dirty="0"/>
              <a:t>Specifies how many segments can be transmitted.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5577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FFD5-E687-49D0-881A-FD03362C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AIMD in TCP</a:t>
            </a:r>
            <a:br>
              <a:rPr lang="en-US" dirty="0"/>
            </a:br>
            <a:r>
              <a:rPr lang="en-US" dirty="0"/>
              <a:t>What value to start with?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1790-A020-4DDF-BCDF-41BF5991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</a:t>
            </a:r>
            <a:r>
              <a:rPr lang="en-US" b="1" i="1" dirty="0"/>
              <a:t>fast convergence</a:t>
            </a:r>
            <a:r>
              <a:rPr lang="en-US" dirty="0"/>
              <a:t>, but sending a large burst can occupy low-bandwidth links for a long time.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DDFBE-8B41-47B7-9C7B-87C139EF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FAA6A-71FC-4862-B0D1-8708F414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5675-35FE-4083-B464-C565D586FB90}"/>
              </a:ext>
            </a:extLst>
          </p:cNvPr>
          <p:cNvSpPr/>
          <p:nvPr/>
        </p:nvSpPr>
        <p:spPr>
          <a:xfrm>
            <a:off x="2652093" y="2888464"/>
            <a:ext cx="6887817" cy="733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Increase congestion window whenever acknowledgements arrive.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274519-7316-45F6-A648-D182F419B91F}"/>
              </a:ext>
            </a:extLst>
          </p:cNvPr>
          <p:cNvGrpSpPr/>
          <p:nvPr/>
        </p:nvGrpSpPr>
        <p:grpSpPr>
          <a:xfrm>
            <a:off x="2303329" y="4177739"/>
            <a:ext cx="7129199" cy="751053"/>
            <a:chOff x="1542142" y="4378851"/>
            <a:chExt cx="5772590" cy="60813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33394B3-A552-455B-A914-9507C3DD2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0252" y="4762657"/>
              <a:ext cx="1637432" cy="14497"/>
            </a:xfrm>
            <a:prstGeom prst="straightConnector1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B449830-ABC3-4690-B733-579092E88DC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151977" y="4728868"/>
              <a:ext cx="2162755" cy="2"/>
            </a:xfrm>
            <a:prstGeom prst="straightConnector1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D9CE609-7676-4720-92A4-B863E043B0FF}"/>
                </a:ext>
              </a:extLst>
            </p:cNvPr>
            <p:cNvCxnSpPr>
              <a:cxnSpLocks/>
            </p:cNvCxnSpPr>
            <p:nvPr/>
          </p:nvCxnSpPr>
          <p:spPr>
            <a:xfrm>
              <a:off x="1542142" y="4767056"/>
              <a:ext cx="1807930" cy="12939"/>
            </a:xfrm>
            <a:prstGeom prst="straightConnector1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3BA586A-00B1-4330-83F0-ABCBA538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2730" y="4378851"/>
              <a:ext cx="605434" cy="60813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C01ADC-7488-4665-AA36-56885B81C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298" y="4378851"/>
              <a:ext cx="605434" cy="60813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83216E-3C83-46FE-8E07-D1BE2001175F}"/>
              </a:ext>
            </a:extLst>
          </p:cNvPr>
          <p:cNvGrpSpPr/>
          <p:nvPr/>
        </p:nvGrpSpPr>
        <p:grpSpPr>
          <a:xfrm>
            <a:off x="1552516" y="4048488"/>
            <a:ext cx="1501627" cy="1659287"/>
            <a:chOff x="2061560" y="2282962"/>
            <a:chExt cx="2568040" cy="283766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1DE4442-5834-4646-925D-20DF932AC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888" y="2282962"/>
              <a:ext cx="1670537" cy="16705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C938D2-A676-44A0-8B54-F460D40DEFA0}"/>
                </a:ext>
              </a:extLst>
            </p:cNvPr>
            <p:cNvSpPr txBox="1"/>
            <p:nvPr/>
          </p:nvSpPr>
          <p:spPr>
            <a:xfrm>
              <a:off x="2061560" y="4184265"/>
              <a:ext cx="2568040" cy="93636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dirty="0"/>
                <a:t>Alice</a:t>
              </a:r>
              <a:endParaRPr lang="LID4096" sz="24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4BB5032-ADA6-4ED2-9D3B-C02A7AEB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528" y="4090638"/>
            <a:ext cx="803703" cy="103874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6AA6B4-48B9-4A24-AC23-9418DF17A8F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852743" y="4768131"/>
            <a:ext cx="0" cy="51937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9DC5AE9-DCDD-4C26-8C56-1529F02B4C2A}"/>
              </a:ext>
            </a:extLst>
          </p:cNvPr>
          <p:cNvSpPr/>
          <p:nvPr/>
        </p:nvSpPr>
        <p:spPr>
          <a:xfrm>
            <a:off x="6671711" y="5287504"/>
            <a:ext cx="2362064" cy="73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Low bandwidth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F03B52-DA13-4C92-807C-E3ADF263D7E0}"/>
              </a:ext>
            </a:extLst>
          </p:cNvPr>
          <p:cNvSpPr/>
          <p:nvPr/>
        </p:nvSpPr>
        <p:spPr>
          <a:xfrm>
            <a:off x="2809341" y="4179677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5FB29E-3921-4768-B84F-3D1AF254DFED}"/>
              </a:ext>
            </a:extLst>
          </p:cNvPr>
          <p:cNvSpPr/>
          <p:nvPr/>
        </p:nvSpPr>
        <p:spPr>
          <a:xfrm>
            <a:off x="3326740" y="4179677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6BA342-A598-48C3-8C2D-A6A58455BDBC}"/>
              </a:ext>
            </a:extLst>
          </p:cNvPr>
          <p:cNvSpPr/>
          <p:nvPr/>
        </p:nvSpPr>
        <p:spPr>
          <a:xfrm>
            <a:off x="4964128" y="4182598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39383-3BAC-4F3F-A5C8-DDA22E1FD26B}"/>
              </a:ext>
            </a:extLst>
          </p:cNvPr>
          <p:cNvSpPr/>
          <p:nvPr/>
        </p:nvSpPr>
        <p:spPr>
          <a:xfrm>
            <a:off x="5481527" y="4182598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961F2-E437-4ED1-A73C-B4ED04096EC8}"/>
              </a:ext>
            </a:extLst>
          </p:cNvPr>
          <p:cNvSpPr/>
          <p:nvPr/>
        </p:nvSpPr>
        <p:spPr>
          <a:xfrm>
            <a:off x="7121378" y="4105364"/>
            <a:ext cx="1055311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62DAED-8C16-44FE-8E53-729134E0DBAF}"/>
              </a:ext>
            </a:extLst>
          </p:cNvPr>
          <p:cNvSpPr/>
          <p:nvPr/>
        </p:nvSpPr>
        <p:spPr>
          <a:xfrm>
            <a:off x="8253626" y="4105364"/>
            <a:ext cx="1036623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D72E69-B9CF-48F0-9024-602E44698F0A}"/>
              </a:ext>
            </a:extLst>
          </p:cNvPr>
          <p:cNvSpPr/>
          <p:nvPr/>
        </p:nvSpPr>
        <p:spPr>
          <a:xfrm>
            <a:off x="8887168" y="4705067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6465E8-5258-433E-B989-8122E855895B}"/>
              </a:ext>
            </a:extLst>
          </p:cNvPr>
          <p:cNvSpPr/>
          <p:nvPr/>
        </p:nvSpPr>
        <p:spPr>
          <a:xfrm>
            <a:off x="7750550" y="4710564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D3CF9-5CE0-4016-AB3D-E8095909D590}"/>
              </a:ext>
            </a:extLst>
          </p:cNvPr>
          <p:cNvSpPr/>
          <p:nvPr/>
        </p:nvSpPr>
        <p:spPr>
          <a:xfrm>
            <a:off x="5960671" y="4945508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E73693-04E6-4640-8D7E-EA88E47D1578}"/>
              </a:ext>
            </a:extLst>
          </p:cNvPr>
          <p:cNvSpPr/>
          <p:nvPr/>
        </p:nvSpPr>
        <p:spPr>
          <a:xfrm>
            <a:off x="4824053" y="4951005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7EE06E-427C-4226-8D01-B2C4A7FE26BD}"/>
              </a:ext>
            </a:extLst>
          </p:cNvPr>
          <p:cNvSpPr/>
          <p:nvPr/>
        </p:nvSpPr>
        <p:spPr>
          <a:xfrm>
            <a:off x="3918372" y="4984407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EA5514-CC2F-4754-B79D-247CB3551972}"/>
              </a:ext>
            </a:extLst>
          </p:cNvPr>
          <p:cNvSpPr/>
          <p:nvPr/>
        </p:nvSpPr>
        <p:spPr>
          <a:xfrm>
            <a:off x="2781754" y="4989904"/>
            <a:ext cx="403080" cy="403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483D7D60-DABE-4DE2-B8CB-246E1F2F152A}"/>
              </a:ext>
            </a:extLst>
          </p:cNvPr>
          <p:cNvSpPr/>
          <p:nvPr/>
        </p:nvSpPr>
        <p:spPr>
          <a:xfrm rot="5400000">
            <a:off x="3435290" y="4711951"/>
            <a:ext cx="243280" cy="167304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B2551A-FFE8-4437-A36D-3BEFCFB3EDF9}"/>
              </a:ext>
            </a:extLst>
          </p:cNvPr>
          <p:cNvSpPr/>
          <p:nvPr/>
        </p:nvSpPr>
        <p:spPr>
          <a:xfrm>
            <a:off x="1955156" y="5665339"/>
            <a:ext cx="3584773" cy="7094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Acknowledgement rate tells us data rate of slowest link.</a:t>
            </a:r>
          </a:p>
        </p:txBody>
      </p:sp>
    </p:spTree>
    <p:extLst>
      <p:ext uri="{BB962C8B-B14F-4D97-AF65-F5344CB8AC3E}">
        <p14:creationId xmlns:p14="http://schemas.microsoft.com/office/powerpoint/2010/main" val="18480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  <p:bldP spid="25" grpId="1" animBg="1"/>
      <p:bldP spid="28" grpId="0" animBg="1"/>
      <p:bldP spid="29" grpId="0" animBg="1"/>
      <p:bldP spid="32" grpId="0" animBg="1"/>
      <p:bldP spid="33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B3D3-E917-45D6-BB38-D3BCFC5C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AIMD in TCP</a:t>
            </a:r>
            <a:br>
              <a:rPr lang="en-US" dirty="0"/>
            </a:br>
            <a:r>
              <a:rPr lang="en-US" dirty="0"/>
              <a:t>‘slow’ start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8908-A3A5-46AB-A7CD-AC9A2F5B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1054E-6FA6-4E70-B22C-4206DD98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1529-72E7-44A8-852F-6F297278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73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73CA-4E42-4EC7-A2AD-FC21AD42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1786507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E5ECD-6815-4201-BCC2-2C2D461B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1786507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CBFE2-C517-47C1-9C72-BB012DDEA5A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00037" y="2825255"/>
            <a:ext cx="21827" cy="336996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F19B1C-7D05-48E2-9B07-A6C597EE2E95}"/>
              </a:ext>
            </a:extLst>
          </p:cNvPr>
          <p:cNvCxnSpPr>
            <a:cxnSpLocks/>
          </p:cNvCxnSpPr>
          <p:nvPr/>
        </p:nvCxnSpPr>
        <p:spPr>
          <a:xfrm>
            <a:off x="9010650" y="2825255"/>
            <a:ext cx="0" cy="335170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6AAE05-F60E-4817-B237-E5D5CF5BC039}"/>
              </a:ext>
            </a:extLst>
          </p:cNvPr>
          <p:cNvCxnSpPr/>
          <p:nvPr/>
        </p:nvCxnSpPr>
        <p:spPr>
          <a:xfrm>
            <a:off x="2279374" y="3031438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B63C2F-9BE7-487B-A331-1CE6CF428FD3}"/>
              </a:ext>
            </a:extLst>
          </p:cNvPr>
          <p:cNvSpPr txBox="1"/>
          <p:nvPr/>
        </p:nvSpPr>
        <p:spPr>
          <a:xfrm>
            <a:off x="1305339" y="371977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7A0C29-A2DB-49CC-876F-8AC4409DC6A6}"/>
              </a:ext>
            </a:extLst>
          </p:cNvPr>
          <p:cNvCxnSpPr>
            <a:cxnSpLocks/>
          </p:cNvCxnSpPr>
          <p:nvPr/>
        </p:nvCxnSpPr>
        <p:spPr>
          <a:xfrm>
            <a:off x="3094383" y="2981744"/>
            <a:ext cx="5908666" cy="217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E2FD56-F152-4F03-8D86-68BE54FC9291}"/>
              </a:ext>
            </a:extLst>
          </p:cNvPr>
          <p:cNvSpPr txBox="1"/>
          <p:nvPr/>
        </p:nvSpPr>
        <p:spPr>
          <a:xfrm>
            <a:off x="4748984" y="2518946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3B5AF3-1481-44CD-BF55-48BC306DD97F}"/>
              </a:ext>
            </a:extLst>
          </p:cNvPr>
          <p:cNvCxnSpPr>
            <a:cxnSpLocks/>
          </p:cNvCxnSpPr>
          <p:nvPr/>
        </p:nvCxnSpPr>
        <p:spPr>
          <a:xfrm flipH="1">
            <a:off x="3126687" y="3496253"/>
            <a:ext cx="5881137" cy="2974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7CD362-66AC-4B0D-AAC9-195B71760FB2}"/>
              </a:ext>
            </a:extLst>
          </p:cNvPr>
          <p:cNvSpPr txBox="1"/>
          <p:nvPr/>
        </p:nvSpPr>
        <p:spPr>
          <a:xfrm>
            <a:off x="4640127" y="3086607"/>
            <a:ext cx="29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</a:t>
            </a:r>
            <a:endParaRPr lang="en-GB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1E704-85B7-4076-BE8B-B95669ADBC9F}"/>
              </a:ext>
            </a:extLst>
          </p:cNvPr>
          <p:cNvSpPr/>
          <p:nvPr/>
        </p:nvSpPr>
        <p:spPr>
          <a:xfrm>
            <a:off x="5494699" y="318355"/>
            <a:ext cx="4974502" cy="12062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Previous algorithm used congestion window = flow control window.</a:t>
            </a:r>
          </a:p>
          <a:p>
            <a:pPr algn="ctr"/>
            <a:r>
              <a:rPr lang="en-US" sz="2800" dirty="0"/>
              <a:t>Slow start is slower in comparison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F73A5A-02E3-4511-BD16-85690EE1DE48}"/>
              </a:ext>
            </a:extLst>
          </p:cNvPr>
          <p:cNvCxnSpPr>
            <a:cxnSpLocks/>
          </p:cNvCxnSpPr>
          <p:nvPr/>
        </p:nvCxnSpPr>
        <p:spPr>
          <a:xfrm>
            <a:off x="3097696" y="3819944"/>
            <a:ext cx="5908666" cy="217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ECB366-AAB6-47B2-B079-36306D2F6F45}"/>
              </a:ext>
            </a:extLst>
          </p:cNvPr>
          <p:cNvCxnSpPr>
            <a:cxnSpLocks/>
          </p:cNvCxnSpPr>
          <p:nvPr/>
        </p:nvCxnSpPr>
        <p:spPr>
          <a:xfrm>
            <a:off x="3093409" y="3810282"/>
            <a:ext cx="5909641" cy="545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93E513-C865-4042-99A7-BC2AD9A1DDB4}"/>
              </a:ext>
            </a:extLst>
          </p:cNvPr>
          <p:cNvCxnSpPr>
            <a:cxnSpLocks/>
          </p:cNvCxnSpPr>
          <p:nvPr/>
        </p:nvCxnSpPr>
        <p:spPr>
          <a:xfrm flipH="1">
            <a:off x="3073137" y="4067790"/>
            <a:ext cx="5881137" cy="2974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E767A-4434-4F61-972B-44CD7163407D}"/>
              </a:ext>
            </a:extLst>
          </p:cNvPr>
          <p:cNvCxnSpPr>
            <a:cxnSpLocks/>
          </p:cNvCxnSpPr>
          <p:nvPr/>
        </p:nvCxnSpPr>
        <p:spPr>
          <a:xfrm flipH="1">
            <a:off x="3093409" y="4381818"/>
            <a:ext cx="5881137" cy="29740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66F872-2431-4462-956D-0FC5089B52EE}"/>
              </a:ext>
            </a:extLst>
          </p:cNvPr>
          <p:cNvCxnSpPr>
            <a:cxnSpLocks/>
          </p:cNvCxnSpPr>
          <p:nvPr/>
        </p:nvCxnSpPr>
        <p:spPr>
          <a:xfrm>
            <a:off x="3110121" y="4379875"/>
            <a:ext cx="5908666" cy="217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D97293-8C30-4EF2-B812-995AE30A04E5}"/>
              </a:ext>
            </a:extLst>
          </p:cNvPr>
          <p:cNvCxnSpPr>
            <a:cxnSpLocks/>
          </p:cNvCxnSpPr>
          <p:nvPr/>
        </p:nvCxnSpPr>
        <p:spPr>
          <a:xfrm>
            <a:off x="3105834" y="4370213"/>
            <a:ext cx="5909641" cy="5452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9E7B68-9C70-49EF-9BF2-D25F1C42FC55}"/>
              </a:ext>
            </a:extLst>
          </p:cNvPr>
          <p:cNvCxnSpPr>
            <a:cxnSpLocks/>
          </p:cNvCxnSpPr>
          <p:nvPr/>
        </p:nvCxnSpPr>
        <p:spPr>
          <a:xfrm>
            <a:off x="3100537" y="4707136"/>
            <a:ext cx="5900029" cy="4715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E2F172-6EEE-468F-AB9A-640B0C621791}"/>
              </a:ext>
            </a:extLst>
          </p:cNvPr>
          <p:cNvCxnSpPr>
            <a:cxnSpLocks/>
          </p:cNvCxnSpPr>
          <p:nvPr/>
        </p:nvCxnSpPr>
        <p:spPr>
          <a:xfrm>
            <a:off x="3096248" y="4697474"/>
            <a:ext cx="5919226" cy="735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7C8A902-E86F-473C-A464-A365A6F1075D}"/>
              </a:ext>
            </a:extLst>
          </p:cNvPr>
          <p:cNvSpPr/>
          <p:nvPr/>
        </p:nvSpPr>
        <p:spPr>
          <a:xfrm>
            <a:off x="3334990" y="5348275"/>
            <a:ext cx="3858112" cy="7845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Q: What kind of growth does this cause?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2264FA-9279-8343-8524-2BEB4A03FE6C}"/>
              </a:ext>
            </a:extLst>
          </p:cNvPr>
          <p:cNvSpPr/>
          <p:nvPr/>
        </p:nvSpPr>
        <p:spPr>
          <a:xfrm>
            <a:off x="3665831" y="1857253"/>
            <a:ext cx="4860339" cy="6875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Congestion window size grows based on acknowledgment rate</a:t>
            </a:r>
          </a:p>
        </p:txBody>
      </p:sp>
    </p:spTree>
    <p:extLst>
      <p:ext uri="{BB962C8B-B14F-4D97-AF65-F5344CB8AC3E}">
        <p14:creationId xmlns:p14="http://schemas.microsoft.com/office/powerpoint/2010/main" val="73166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 animBg="1"/>
      <p:bldP spid="39" grpId="0" animBg="1"/>
      <p:bldP spid="3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87F1-D1C6-4F00-9B8A-9E4C32C9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‘slow’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2538-4FDC-474F-86D4-C93C37D3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Arbitrary threshold switches from ‘slow’ start to </a:t>
            </a:r>
            <a:r>
              <a:rPr lang="en-US" b="1" i="1" dirty="0"/>
              <a:t>additive increase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D87D-DC0F-4CF9-A5FC-DA3ECF5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0B86-EEA3-4540-9FA0-D49F2C50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CCB28-255E-4F0A-9B11-2C2C104DBCDC}"/>
              </a:ext>
            </a:extLst>
          </p:cNvPr>
          <p:cNvSpPr txBox="1"/>
          <p:nvPr/>
        </p:nvSpPr>
        <p:spPr>
          <a:xfrm>
            <a:off x="1041315" y="3881735"/>
            <a:ext cx="222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Congestion window</a:t>
            </a:r>
          </a:p>
          <a:p>
            <a:pPr algn="r"/>
            <a:r>
              <a:rPr lang="en-US" dirty="0"/>
              <a:t>(KB or packets)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8B3BB-E619-4490-B424-56DC0443FED5}"/>
              </a:ext>
            </a:extLst>
          </p:cNvPr>
          <p:cNvSpPr txBox="1"/>
          <p:nvPr/>
        </p:nvSpPr>
        <p:spPr>
          <a:xfrm>
            <a:off x="4264550" y="5897325"/>
            <a:ext cx="36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round (RTTs)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6078B-6B57-4555-87A1-94DAB684420C}"/>
              </a:ext>
            </a:extLst>
          </p:cNvPr>
          <p:cNvCxnSpPr>
            <a:cxnSpLocks/>
          </p:cNvCxnSpPr>
          <p:nvPr/>
        </p:nvCxnSpPr>
        <p:spPr>
          <a:xfrm flipV="1">
            <a:off x="3374747" y="2857502"/>
            <a:ext cx="0" cy="2971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8E76-2683-4D01-AF99-BCC8353A65F6}"/>
              </a:ext>
            </a:extLst>
          </p:cNvPr>
          <p:cNvCxnSpPr>
            <a:cxnSpLocks/>
          </p:cNvCxnSpPr>
          <p:nvPr/>
        </p:nvCxnSpPr>
        <p:spPr>
          <a:xfrm>
            <a:off x="3348372" y="5811714"/>
            <a:ext cx="519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71F268-F3AC-40DC-9687-8252205BDF13}"/>
              </a:ext>
            </a:extLst>
          </p:cNvPr>
          <p:cNvSpPr/>
          <p:nvPr/>
        </p:nvSpPr>
        <p:spPr>
          <a:xfrm>
            <a:off x="3310145" y="565741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FC091-CE89-44CB-80A8-036419D48CC8}"/>
              </a:ext>
            </a:extLst>
          </p:cNvPr>
          <p:cNvSpPr/>
          <p:nvPr/>
        </p:nvSpPr>
        <p:spPr>
          <a:xfrm>
            <a:off x="3471107" y="5547574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F3A793-27A0-40D3-A115-2A20D611E596}"/>
              </a:ext>
            </a:extLst>
          </p:cNvPr>
          <p:cNvGrpSpPr/>
          <p:nvPr/>
        </p:nvGrpSpPr>
        <p:grpSpPr>
          <a:xfrm>
            <a:off x="3632069" y="5246613"/>
            <a:ext cx="173928" cy="283377"/>
            <a:chOff x="2108069" y="5246612"/>
            <a:chExt cx="173928" cy="28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3A40E4-1CEB-4E72-B5B0-B99E077CB8DE}"/>
                </a:ext>
              </a:extLst>
            </p:cNvPr>
            <p:cNvSpPr/>
            <p:nvPr/>
          </p:nvSpPr>
          <p:spPr>
            <a:xfrm>
              <a:off x="2108069" y="5400785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0A44F-F482-4D3C-9402-670C2B0D26C1}"/>
                </a:ext>
              </a:extLst>
            </p:cNvPr>
            <p:cNvSpPr/>
            <p:nvPr/>
          </p:nvSpPr>
          <p:spPr>
            <a:xfrm>
              <a:off x="2152793" y="524661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B9180F7-A5E2-4C3D-8F57-E2D941EAE14E}"/>
              </a:ext>
            </a:extLst>
          </p:cNvPr>
          <p:cNvGrpSpPr/>
          <p:nvPr/>
        </p:nvGrpSpPr>
        <p:grpSpPr>
          <a:xfrm>
            <a:off x="4056138" y="4621178"/>
            <a:ext cx="278286" cy="587446"/>
            <a:chOff x="2532138" y="4621178"/>
            <a:chExt cx="278286" cy="5874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160866-7AC3-471C-ADE5-89A26CBAC29B}"/>
                </a:ext>
              </a:extLst>
            </p:cNvPr>
            <p:cNvSpPr/>
            <p:nvPr/>
          </p:nvSpPr>
          <p:spPr>
            <a:xfrm>
              <a:off x="2631526" y="477535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39E260-8B4D-40E0-82B3-55BDFAB15058}"/>
                </a:ext>
              </a:extLst>
            </p:cNvPr>
            <p:cNvSpPr/>
            <p:nvPr/>
          </p:nvSpPr>
          <p:spPr>
            <a:xfrm>
              <a:off x="2681220" y="4621178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BF7684-D689-4E8F-83FA-FB93CC3000EA}"/>
                </a:ext>
              </a:extLst>
            </p:cNvPr>
            <p:cNvSpPr/>
            <p:nvPr/>
          </p:nvSpPr>
          <p:spPr>
            <a:xfrm>
              <a:off x="2532138" y="507942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FCEB74-5B23-4249-8CC7-5A00EF1C529D}"/>
                </a:ext>
              </a:extLst>
            </p:cNvPr>
            <p:cNvSpPr/>
            <p:nvPr/>
          </p:nvSpPr>
          <p:spPr>
            <a:xfrm>
              <a:off x="2581832" y="4925247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FC9AD97-09B0-4208-B445-54B1B8ED63BC}"/>
              </a:ext>
            </a:extLst>
          </p:cNvPr>
          <p:cNvGrpSpPr/>
          <p:nvPr/>
        </p:nvGrpSpPr>
        <p:grpSpPr>
          <a:xfrm>
            <a:off x="4694582" y="3395438"/>
            <a:ext cx="511848" cy="1200388"/>
            <a:chOff x="3170582" y="3395438"/>
            <a:chExt cx="511848" cy="12003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26FCDB-3BC4-4D3A-AC9F-A78A8018A3DC}"/>
                </a:ext>
              </a:extLst>
            </p:cNvPr>
            <p:cNvSpPr/>
            <p:nvPr/>
          </p:nvSpPr>
          <p:spPr>
            <a:xfrm>
              <a:off x="3279908" y="41625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B81FC5-0FE9-4A46-BCDA-AAF82288D2D0}"/>
                </a:ext>
              </a:extLst>
            </p:cNvPr>
            <p:cNvSpPr/>
            <p:nvPr/>
          </p:nvSpPr>
          <p:spPr>
            <a:xfrm>
              <a:off x="3334571" y="40083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ABBB19-8E1E-4F11-8578-954BAD490168}"/>
                </a:ext>
              </a:extLst>
            </p:cNvPr>
            <p:cNvSpPr/>
            <p:nvPr/>
          </p:nvSpPr>
          <p:spPr>
            <a:xfrm>
              <a:off x="3170582" y="44666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FA7B19-E6C2-48D3-B878-916E55F81640}"/>
                </a:ext>
              </a:extLst>
            </p:cNvPr>
            <p:cNvSpPr/>
            <p:nvPr/>
          </p:nvSpPr>
          <p:spPr>
            <a:xfrm>
              <a:off x="3225245" y="4312449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DAECAD-912C-4A5F-92B5-370DDB23E14C}"/>
                </a:ext>
              </a:extLst>
            </p:cNvPr>
            <p:cNvSpPr/>
            <p:nvPr/>
          </p:nvSpPr>
          <p:spPr>
            <a:xfrm>
              <a:off x="3498560" y="35496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80901A-94F9-418E-A6BC-278E90976063}"/>
                </a:ext>
              </a:extLst>
            </p:cNvPr>
            <p:cNvSpPr/>
            <p:nvPr/>
          </p:nvSpPr>
          <p:spPr>
            <a:xfrm>
              <a:off x="3553226" y="3395438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A313CC-92E4-4050-A8C5-79A051C5AAB7}"/>
                </a:ext>
              </a:extLst>
            </p:cNvPr>
            <p:cNvSpPr/>
            <p:nvPr/>
          </p:nvSpPr>
          <p:spPr>
            <a:xfrm>
              <a:off x="3389234" y="38536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D075E1-9A9D-4186-95E7-19A714433F9C}"/>
                </a:ext>
              </a:extLst>
            </p:cNvPr>
            <p:cNvSpPr/>
            <p:nvPr/>
          </p:nvSpPr>
          <p:spPr>
            <a:xfrm>
              <a:off x="3443897" y="3699507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2E2556-9EF1-46EB-B1E8-3FA9933734F6}"/>
              </a:ext>
            </a:extLst>
          </p:cNvPr>
          <p:cNvSpPr/>
          <p:nvPr/>
        </p:nvSpPr>
        <p:spPr>
          <a:xfrm>
            <a:off x="5077227" y="2362188"/>
            <a:ext cx="5216357" cy="409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Congestion window growing over time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907A404-9536-42E4-B783-44A000396B79}"/>
              </a:ext>
            </a:extLst>
          </p:cNvPr>
          <p:cNvGrpSpPr/>
          <p:nvPr/>
        </p:nvGrpSpPr>
        <p:grpSpPr>
          <a:xfrm>
            <a:off x="3482066" y="3642828"/>
            <a:ext cx="1194188" cy="1320853"/>
            <a:chOff x="1958066" y="3642827"/>
            <a:chExt cx="1194188" cy="1320853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98A781F-EC94-48D8-889E-9CCC52A47D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424" y="3822824"/>
              <a:ext cx="308382" cy="370221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6A442D1-3D3B-4ADD-A052-ABFFA0945596}"/>
                </a:ext>
              </a:extLst>
            </p:cNvPr>
            <p:cNvCxnSpPr>
              <a:cxnSpLocks/>
            </p:cNvCxnSpPr>
            <p:nvPr/>
          </p:nvCxnSpPr>
          <p:spPr>
            <a:xfrm>
              <a:off x="2255938" y="3811768"/>
              <a:ext cx="0" cy="115191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59B6B28-CA7E-4010-BD7B-A067DD5E8312}"/>
                </a:ext>
              </a:extLst>
            </p:cNvPr>
            <p:cNvCxnSpPr>
              <a:cxnSpLocks/>
            </p:cNvCxnSpPr>
            <p:nvPr/>
          </p:nvCxnSpPr>
          <p:spPr>
            <a:xfrm>
              <a:off x="2514734" y="3815223"/>
              <a:ext cx="189541" cy="67957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6FED4B1-D58C-4FD6-958E-59B4587893DD}"/>
                </a:ext>
              </a:extLst>
            </p:cNvPr>
            <p:cNvSpPr/>
            <p:nvPr/>
          </p:nvSpPr>
          <p:spPr>
            <a:xfrm>
              <a:off x="1958066" y="3642827"/>
              <a:ext cx="1194188" cy="3599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800" dirty="0"/>
                <a:t>Slow start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34BB93-E909-430D-8368-699B7D617E97}"/>
              </a:ext>
            </a:extLst>
          </p:cNvPr>
          <p:cNvGrpSpPr/>
          <p:nvPr/>
        </p:nvGrpSpPr>
        <p:grpSpPr>
          <a:xfrm rot="3600000">
            <a:off x="5728914" y="2666376"/>
            <a:ext cx="457182" cy="1046215"/>
            <a:chOff x="3322982" y="3702011"/>
            <a:chExt cx="457182" cy="1046215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DF704C5-07B8-4BE7-93B6-E954458E28D2}"/>
                </a:ext>
              </a:extLst>
            </p:cNvPr>
            <p:cNvSpPr/>
            <p:nvPr/>
          </p:nvSpPr>
          <p:spPr>
            <a:xfrm>
              <a:off x="3432308" y="43149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588277D-1F63-4CA1-8ECB-B873F376FD75}"/>
                </a:ext>
              </a:extLst>
            </p:cNvPr>
            <p:cNvSpPr/>
            <p:nvPr/>
          </p:nvSpPr>
          <p:spPr>
            <a:xfrm>
              <a:off x="3322982" y="46190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FC55B4-6BC7-49CF-BDE4-C84050660B0C}"/>
                </a:ext>
              </a:extLst>
            </p:cNvPr>
            <p:cNvSpPr/>
            <p:nvPr/>
          </p:nvSpPr>
          <p:spPr>
            <a:xfrm>
              <a:off x="3650960" y="37020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041DD2C-7FD4-4CE2-8CE9-BBA7114F58FB}"/>
                </a:ext>
              </a:extLst>
            </p:cNvPr>
            <p:cNvSpPr/>
            <p:nvPr/>
          </p:nvSpPr>
          <p:spPr>
            <a:xfrm>
              <a:off x="3541634" y="40060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BD1AAF3-B397-40CC-B20B-1536E1825A2C}"/>
              </a:ext>
            </a:extLst>
          </p:cNvPr>
          <p:cNvGrpSpPr/>
          <p:nvPr/>
        </p:nvGrpSpPr>
        <p:grpSpPr>
          <a:xfrm>
            <a:off x="3638576" y="3279689"/>
            <a:ext cx="2457425" cy="369332"/>
            <a:chOff x="2114575" y="3140543"/>
            <a:chExt cx="2457425" cy="36933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E3F9FF2-4D9F-4D48-B1D5-665CCF92CBA6}"/>
                </a:ext>
              </a:extLst>
            </p:cNvPr>
            <p:cNvCxnSpPr>
              <a:cxnSpLocks/>
            </p:cNvCxnSpPr>
            <p:nvPr/>
          </p:nvCxnSpPr>
          <p:spPr>
            <a:xfrm>
              <a:off x="3235184" y="3325209"/>
              <a:ext cx="13368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74EDFFE-5F1A-4762-B9C2-20AA5EA12BAC}"/>
                </a:ext>
              </a:extLst>
            </p:cNvPr>
            <p:cNvSpPr txBox="1"/>
            <p:nvPr/>
          </p:nvSpPr>
          <p:spPr>
            <a:xfrm>
              <a:off x="2114575" y="3140543"/>
              <a:ext cx="12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65F9871-2E90-4C66-A875-0CFFF9396B26}"/>
              </a:ext>
            </a:extLst>
          </p:cNvPr>
          <p:cNvGrpSpPr/>
          <p:nvPr/>
        </p:nvGrpSpPr>
        <p:grpSpPr>
          <a:xfrm>
            <a:off x="6601604" y="2918542"/>
            <a:ext cx="3816234" cy="369332"/>
            <a:chOff x="2660896" y="3139510"/>
            <a:chExt cx="3816234" cy="369332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8FD6FED-5408-41F0-9372-FE167B36D18B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 flipV="1">
              <a:off x="2660896" y="3324176"/>
              <a:ext cx="2068588" cy="1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A10D4D-79B6-4951-A90D-BB68A05C7C1E}"/>
                </a:ext>
              </a:extLst>
            </p:cNvPr>
            <p:cNvSpPr txBox="1"/>
            <p:nvPr/>
          </p:nvSpPr>
          <p:spPr>
            <a:xfrm>
              <a:off x="4729484" y="3139510"/>
              <a:ext cx="17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0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3" grpId="0" animBg="1"/>
      <p:bldP spid="11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52187AF-4194-4AC5-B72F-0442A795DA4F}"/>
              </a:ext>
            </a:extLst>
          </p:cNvPr>
          <p:cNvSpPr/>
          <p:nvPr/>
        </p:nvSpPr>
        <p:spPr>
          <a:xfrm>
            <a:off x="6420888" y="2630175"/>
            <a:ext cx="441032" cy="3313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E87F1-D1C6-4F00-9B8A-9E4C32C9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Tahoe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2538-4FDC-474F-86D4-C93C37D3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Arbitrary threshold switches from ‘slow’ start to </a:t>
            </a:r>
            <a:r>
              <a:rPr lang="en-US" b="1" i="1" dirty="0"/>
              <a:t>additive increase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D87D-DC0F-4CF9-A5FC-DA3ECF5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0B86-EEA3-4540-9FA0-D49F2C50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75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CCB28-255E-4F0A-9B11-2C2C104DBCDC}"/>
              </a:ext>
            </a:extLst>
          </p:cNvPr>
          <p:cNvSpPr txBox="1"/>
          <p:nvPr/>
        </p:nvSpPr>
        <p:spPr>
          <a:xfrm>
            <a:off x="954733" y="3881735"/>
            <a:ext cx="23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Congestion window</a:t>
            </a:r>
          </a:p>
          <a:p>
            <a:pPr algn="r"/>
            <a:r>
              <a:rPr lang="en-US" dirty="0"/>
              <a:t>(KB or packets)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8B3BB-E619-4490-B424-56DC0443FED5}"/>
              </a:ext>
            </a:extLst>
          </p:cNvPr>
          <p:cNvSpPr txBox="1"/>
          <p:nvPr/>
        </p:nvSpPr>
        <p:spPr>
          <a:xfrm>
            <a:off x="4384813" y="5897325"/>
            <a:ext cx="342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round (RTTs)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6078B-6B57-4555-87A1-94DAB684420C}"/>
              </a:ext>
            </a:extLst>
          </p:cNvPr>
          <p:cNvCxnSpPr>
            <a:cxnSpLocks/>
          </p:cNvCxnSpPr>
          <p:nvPr/>
        </p:nvCxnSpPr>
        <p:spPr>
          <a:xfrm flipV="1">
            <a:off x="3374747" y="2857502"/>
            <a:ext cx="0" cy="2971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8E76-2683-4D01-AF99-BCC8353A65F6}"/>
              </a:ext>
            </a:extLst>
          </p:cNvPr>
          <p:cNvCxnSpPr>
            <a:cxnSpLocks/>
          </p:cNvCxnSpPr>
          <p:nvPr/>
        </p:nvCxnSpPr>
        <p:spPr>
          <a:xfrm>
            <a:off x="3348372" y="5811714"/>
            <a:ext cx="519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71F268-F3AC-40DC-9687-8252205BDF13}"/>
              </a:ext>
            </a:extLst>
          </p:cNvPr>
          <p:cNvSpPr/>
          <p:nvPr/>
        </p:nvSpPr>
        <p:spPr>
          <a:xfrm>
            <a:off x="3310145" y="565741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A40E4-1CEB-4E72-B5B0-B99E077CB8DE}"/>
              </a:ext>
            </a:extLst>
          </p:cNvPr>
          <p:cNvSpPr/>
          <p:nvPr/>
        </p:nvSpPr>
        <p:spPr>
          <a:xfrm>
            <a:off x="3632069" y="5400785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FC091-CE89-44CB-80A8-036419D48CC8}"/>
              </a:ext>
            </a:extLst>
          </p:cNvPr>
          <p:cNvSpPr/>
          <p:nvPr/>
        </p:nvSpPr>
        <p:spPr>
          <a:xfrm>
            <a:off x="3471107" y="5547574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50A44F-F482-4D3C-9402-670C2B0D26C1}"/>
              </a:ext>
            </a:extLst>
          </p:cNvPr>
          <p:cNvSpPr/>
          <p:nvPr/>
        </p:nvSpPr>
        <p:spPr>
          <a:xfrm>
            <a:off x="3676793" y="5246612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60866-7AC3-471C-ADE5-89A26CBAC29B}"/>
              </a:ext>
            </a:extLst>
          </p:cNvPr>
          <p:cNvSpPr/>
          <p:nvPr/>
        </p:nvSpPr>
        <p:spPr>
          <a:xfrm>
            <a:off x="4155526" y="4775351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9E260-8B4D-40E0-82B3-55BDFAB15058}"/>
              </a:ext>
            </a:extLst>
          </p:cNvPr>
          <p:cNvSpPr/>
          <p:nvPr/>
        </p:nvSpPr>
        <p:spPr>
          <a:xfrm>
            <a:off x="4205220" y="462117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BF7684-D689-4E8F-83FA-FB93CC3000EA}"/>
              </a:ext>
            </a:extLst>
          </p:cNvPr>
          <p:cNvSpPr/>
          <p:nvPr/>
        </p:nvSpPr>
        <p:spPr>
          <a:xfrm>
            <a:off x="4056138" y="507942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FCEB74-5B23-4249-8CC7-5A00EF1C529D}"/>
              </a:ext>
            </a:extLst>
          </p:cNvPr>
          <p:cNvSpPr/>
          <p:nvPr/>
        </p:nvSpPr>
        <p:spPr>
          <a:xfrm>
            <a:off x="4105832" y="4925247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26FCDB-3BC4-4D3A-AC9F-A78A8018A3DC}"/>
              </a:ext>
            </a:extLst>
          </p:cNvPr>
          <p:cNvSpPr/>
          <p:nvPr/>
        </p:nvSpPr>
        <p:spPr>
          <a:xfrm>
            <a:off x="4803908" y="4162553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B81FC5-0FE9-4A46-BCDA-AAF82288D2D0}"/>
              </a:ext>
            </a:extLst>
          </p:cNvPr>
          <p:cNvSpPr/>
          <p:nvPr/>
        </p:nvSpPr>
        <p:spPr>
          <a:xfrm>
            <a:off x="4858571" y="400838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BBB19-8E1E-4F11-8578-954BAD490168}"/>
              </a:ext>
            </a:extLst>
          </p:cNvPr>
          <p:cNvSpPr/>
          <p:nvPr/>
        </p:nvSpPr>
        <p:spPr>
          <a:xfrm>
            <a:off x="4694582" y="4466622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FA7B19-E6C2-48D3-B878-916E55F81640}"/>
              </a:ext>
            </a:extLst>
          </p:cNvPr>
          <p:cNvSpPr/>
          <p:nvPr/>
        </p:nvSpPr>
        <p:spPr>
          <a:xfrm>
            <a:off x="4749245" y="4312449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AECAD-912C-4A5F-92B5-370DDB23E14C}"/>
              </a:ext>
            </a:extLst>
          </p:cNvPr>
          <p:cNvSpPr/>
          <p:nvPr/>
        </p:nvSpPr>
        <p:spPr>
          <a:xfrm>
            <a:off x="5022560" y="3549611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80901A-94F9-418E-A6BC-278E90976063}"/>
              </a:ext>
            </a:extLst>
          </p:cNvPr>
          <p:cNvSpPr/>
          <p:nvPr/>
        </p:nvSpPr>
        <p:spPr>
          <a:xfrm>
            <a:off x="5077226" y="339543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A313CC-92E4-4050-A8C5-79A051C5AAB7}"/>
              </a:ext>
            </a:extLst>
          </p:cNvPr>
          <p:cNvSpPr/>
          <p:nvPr/>
        </p:nvSpPr>
        <p:spPr>
          <a:xfrm>
            <a:off x="4913234" y="385368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D075E1-9A9D-4186-95E7-19A714433F9C}"/>
              </a:ext>
            </a:extLst>
          </p:cNvPr>
          <p:cNvSpPr/>
          <p:nvPr/>
        </p:nvSpPr>
        <p:spPr>
          <a:xfrm>
            <a:off x="4967897" y="3699507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52E7E-14C6-4FD3-BB39-7C8590BC61C0}"/>
              </a:ext>
            </a:extLst>
          </p:cNvPr>
          <p:cNvSpPr/>
          <p:nvPr/>
        </p:nvSpPr>
        <p:spPr>
          <a:xfrm>
            <a:off x="6943870" y="5456803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3E1EE-88ED-4279-BD06-6142C0B9000E}"/>
              </a:ext>
            </a:extLst>
          </p:cNvPr>
          <p:cNvGrpSpPr/>
          <p:nvPr/>
        </p:nvGrpSpPr>
        <p:grpSpPr>
          <a:xfrm>
            <a:off x="7104832" y="5155842"/>
            <a:ext cx="173928" cy="283377"/>
            <a:chOff x="5580832" y="5155841"/>
            <a:chExt cx="173928" cy="2833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E5B505-C0AB-4337-9AC2-4B21B99F927A}"/>
                </a:ext>
              </a:extLst>
            </p:cNvPr>
            <p:cNvSpPr/>
            <p:nvPr/>
          </p:nvSpPr>
          <p:spPr>
            <a:xfrm>
              <a:off x="5580832" y="5310014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8E2A38-55C2-477E-BB86-0939825037A1}"/>
                </a:ext>
              </a:extLst>
            </p:cNvPr>
            <p:cNvSpPr/>
            <p:nvPr/>
          </p:nvSpPr>
          <p:spPr>
            <a:xfrm>
              <a:off x="5625556" y="515584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C67B9B-44E8-45CD-BA46-7D0722333D40}"/>
              </a:ext>
            </a:extLst>
          </p:cNvPr>
          <p:cNvGrpSpPr/>
          <p:nvPr/>
        </p:nvGrpSpPr>
        <p:grpSpPr>
          <a:xfrm>
            <a:off x="7528901" y="4530407"/>
            <a:ext cx="278286" cy="587446"/>
            <a:chOff x="6004901" y="4530407"/>
            <a:chExt cx="278286" cy="58744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49FB67-A055-4CC8-B744-979BB978F49A}"/>
                </a:ext>
              </a:extLst>
            </p:cNvPr>
            <p:cNvSpPr/>
            <p:nvPr/>
          </p:nvSpPr>
          <p:spPr>
            <a:xfrm>
              <a:off x="6104289" y="46845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1F03DE-9EE3-4462-B233-9117D7D546DC}"/>
                </a:ext>
              </a:extLst>
            </p:cNvPr>
            <p:cNvSpPr/>
            <p:nvPr/>
          </p:nvSpPr>
          <p:spPr>
            <a:xfrm>
              <a:off x="6153983" y="4530407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154374D-5E73-439A-8935-437B5E54D974}"/>
                </a:ext>
              </a:extLst>
            </p:cNvPr>
            <p:cNvSpPr/>
            <p:nvPr/>
          </p:nvSpPr>
          <p:spPr>
            <a:xfrm>
              <a:off x="6004901" y="4988649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8DB95A4-9947-43DB-AC5E-B59579EE1425}"/>
                </a:ext>
              </a:extLst>
            </p:cNvPr>
            <p:cNvSpPr/>
            <p:nvPr/>
          </p:nvSpPr>
          <p:spPr>
            <a:xfrm>
              <a:off x="6054595" y="4834476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7CBE30-C07E-4B04-9E27-2150BAFA9E66}"/>
              </a:ext>
            </a:extLst>
          </p:cNvPr>
          <p:cNvGrpSpPr/>
          <p:nvPr/>
        </p:nvGrpSpPr>
        <p:grpSpPr>
          <a:xfrm rot="3600000">
            <a:off x="8231948" y="3768653"/>
            <a:ext cx="457182" cy="1046215"/>
            <a:chOff x="3322982" y="3702011"/>
            <a:chExt cx="457182" cy="104621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B2A3D44-C315-4E14-AD14-A71BE48CBA54}"/>
                </a:ext>
              </a:extLst>
            </p:cNvPr>
            <p:cNvSpPr/>
            <p:nvPr/>
          </p:nvSpPr>
          <p:spPr>
            <a:xfrm>
              <a:off x="3432308" y="43149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E54136-FFB5-4E4C-BF4C-5285A1D83510}"/>
                </a:ext>
              </a:extLst>
            </p:cNvPr>
            <p:cNvSpPr/>
            <p:nvPr/>
          </p:nvSpPr>
          <p:spPr>
            <a:xfrm>
              <a:off x="3322982" y="46190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617009-7EF3-4F79-88EE-70825FEFD608}"/>
                </a:ext>
              </a:extLst>
            </p:cNvPr>
            <p:cNvSpPr/>
            <p:nvPr/>
          </p:nvSpPr>
          <p:spPr>
            <a:xfrm>
              <a:off x="3650960" y="37020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D2330CA-7947-4962-817D-294BB4E443A1}"/>
                </a:ext>
              </a:extLst>
            </p:cNvPr>
            <p:cNvSpPr/>
            <p:nvPr/>
          </p:nvSpPr>
          <p:spPr>
            <a:xfrm>
              <a:off x="3541634" y="40060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1B0BDA-679F-4FA9-A8D8-199C5FF16A12}"/>
              </a:ext>
            </a:extLst>
          </p:cNvPr>
          <p:cNvCxnSpPr>
            <a:cxnSpLocks/>
          </p:cNvCxnSpPr>
          <p:nvPr/>
        </p:nvCxnSpPr>
        <p:spPr>
          <a:xfrm>
            <a:off x="6474489" y="3176716"/>
            <a:ext cx="320679" cy="23103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D623B0-CCD0-43D9-A739-F97C36808755}"/>
              </a:ext>
            </a:extLst>
          </p:cNvPr>
          <p:cNvGrpSpPr/>
          <p:nvPr/>
        </p:nvGrpSpPr>
        <p:grpSpPr>
          <a:xfrm rot="3600000">
            <a:off x="5728914" y="2666376"/>
            <a:ext cx="457182" cy="1046215"/>
            <a:chOff x="3322982" y="3702011"/>
            <a:chExt cx="457182" cy="10462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007AA0-F6D1-4463-8DDF-13739DE01CC6}"/>
                </a:ext>
              </a:extLst>
            </p:cNvPr>
            <p:cNvSpPr/>
            <p:nvPr/>
          </p:nvSpPr>
          <p:spPr>
            <a:xfrm>
              <a:off x="3432308" y="43149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F84A34-2B2B-4B51-9627-0F8BD60CC13F}"/>
                </a:ext>
              </a:extLst>
            </p:cNvPr>
            <p:cNvSpPr/>
            <p:nvPr/>
          </p:nvSpPr>
          <p:spPr>
            <a:xfrm>
              <a:off x="3322982" y="46190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02F658-7766-4D74-A69B-81D1AADA9B1F}"/>
                </a:ext>
              </a:extLst>
            </p:cNvPr>
            <p:cNvSpPr/>
            <p:nvPr/>
          </p:nvSpPr>
          <p:spPr>
            <a:xfrm>
              <a:off x="3650960" y="37020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46807D7-B517-4B6D-BF13-76C2D0AC73C1}"/>
                </a:ext>
              </a:extLst>
            </p:cNvPr>
            <p:cNvSpPr/>
            <p:nvPr/>
          </p:nvSpPr>
          <p:spPr>
            <a:xfrm>
              <a:off x="3541634" y="40060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F5BACAEC-EC54-4D10-87DC-32FC63740E6A}"/>
              </a:ext>
            </a:extLst>
          </p:cNvPr>
          <p:cNvSpPr/>
          <p:nvPr/>
        </p:nvSpPr>
        <p:spPr>
          <a:xfrm>
            <a:off x="6782908" y="5566647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5903CF-B029-4DEC-83F4-C90D3CFB558B}"/>
              </a:ext>
            </a:extLst>
          </p:cNvPr>
          <p:cNvGrpSpPr/>
          <p:nvPr/>
        </p:nvGrpSpPr>
        <p:grpSpPr>
          <a:xfrm>
            <a:off x="3638576" y="3279689"/>
            <a:ext cx="2457425" cy="369332"/>
            <a:chOff x="2114575" y="3140543"/>
            <a:chExt cx="2457425" cy="36933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0A53C4B-BE5D-4485-8430-CAB09930EA41}"/>
                </a:ext>
              </a:extLst>
            </p:cNvPr>
            <p:cNvCxnSpPr>
              <a:cxnSpLocks/>
            </p:cNvCxnSpPr>
            <p:nvPr/>
          </p:nvCxnSpPr>
          <p:spPr>
            <a:xfrm>
              <a:off x="3235184" y="3325209"/>
              <a:ext cx="13368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903CE3-654B-4C42-A210-9A30F9FC99C7}"/>
                </a:ext>
              </a:extLst>
            </p:cNvPr>
            <p:cNvSpPr txBox="1"/>
            <p:nvPr/>
          </p:nvSpPr>
          <p:spPr>
            <a:xfrm>
              <a:off x="2114575" y="3140543"/>
              <a:ext cx="12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7E80161-1D56-4DC7-80BC-01E8A5B67886}"/>
              </a:ext>
            </a:extLst>
          </p:cNvPr>
          <p:cNvGrpSpPr/>
          <p:nvPr/>
        </p:nvGrpSpPr>
        <p:grpSpPr>
          <a:xfrm>
            <a:off x="7318699" y="4406636"/>
            <a:ext cx="2556787" cy="369332"/>
            <a:chOff x="3235184" y="3140543"/>
            <a:chExt cx="2556787" cy="3693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59D54C3-0E61-4E48-BD5E-3000514EB5C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235184" y="3325209"/>
              <a:ext cx="13529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752DF0-EF23-481F-AFFE-A3EFCB064773}"/>
                </a:ext>
              </a:extLst>
            </p:cNvPr>
            <p:cNvSpPr txBox="1"/>
            <p:nvPr/>
          </p:nvSpPr>
          <p:spPr>
            <a:xfrm>
              <a:off x="4588086" y="3140543"/>
              <a:ext cx="12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0F27A-86F4-4D1B-9B4A-DF451C728738}"/>
              </a:ext>
            </a:extLst>
          </p:cNvPr>
          <p:cNvGrpSpPr/>
          <p:nvPr/>
        </p:nvGrpSpPr>
        <p:grpSpPr>
          <a:xfrm>
            <a:off x="7878415" y="3176716"/>
            <a:ext cx="2633916" cy="2520748"/>
            <a:chOff x="2406116" y="3454065"/>
            <a:chExt cx="2633916" cy="2520748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E419975-97C8-4A8C-8E6F-D6FBB11361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9573" y="4949664"/>
              <a:ext cx="0" cy="51917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8D8B5C-766C-4CC1-9E94-DEE8C11D9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35" y="3454065"/>
              <a:ext cx="0" cy="20362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62BC9E-8AD5-46B9-8FA5-2E7A5FC18EB6}"/>
                    </a:ext>
                  </a:extLst>
                </p:cNvPr>
                <p:cNvSpPr/>
                <p:nvPr/>
              </p:nvSpPr>
              <p:spPr>
                <a:xfrm>
                  <a:off x="2406116" y="5255957"/>
                  <a:ext cx="2633916" cy="71885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r>
                    <a:rPr lang="en-US" sz="2800" dirty="0"/>
                    <a:t>multiplicative decrease</a:t>
                  </a:r>
                </a:p>
                <a:p>
                  <a:pPr algn="ctr"/>
                  <a:r>
                    <a:rPr lang="en-US" sz="2800" dirty="0"/>
                    <a:t>(threshold</a:t>
                  </a: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/>
                    <a:t>window)</a:t>
                  </a: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62BC9E-8AD5-46B9-8FA5-2E7A5FC18E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116" y="5255957"/>
                  <a:ext cx="2633916" cy="718856"/>
                </a:xfrm>
                <a:prstGeom prst="rect">
                  <a:avLst/>
                </a:prstGeom>
                <a:blipFill>
                  <a:blip r:embed="rId3"/>
                  <a:stretch>
                    <a:fillRect t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56E74AA-1A92-466D-A5CC-85F67CB76629}"/>
              </a:ext>
            </a:extLst>
          </p:cNvPr>
          <p:cNvGrpSpPr/>
          <p:nvPr/>
        </p:nvGrpSpPr>
        <p:grpSpPr>
          <a:xfrm>
            <a:off x="4870219" y="2194088"/>
            <a:ext cx="1822730" cy="777879"/>
            <a:chOff x="3346219" y="2263660"/>
            <a:chExt cx="1822730" cy="777879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1C65DFE-761B-4AC8-A1F6-767B41EA38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4901" y="2443656"/>
              <a:ext cx="0" cy="5978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BC2741D-B17B-4705-A48A-C5922ECEAEAF}"/>
                </a:ext>
              </a:extLst>
            </p:cNvPr>
            <p:cNvSpPr/>
            <p:nvPr/>
          </p:nvSpPr>
          <p:spPr>
            <a:xfrm>
              <a:off x="3346219" y="2263660"/>
              <a:ext cx="1822730" cy="3599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r>
                <a:rPr lang="en-US" sz="2800" dirty="0"/>
                <a:t>Additive increase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3645E69-90CA-46CA-A38C-9312CF3F30AF}"/>
              </a:ext>
            </a:extLst>
          </p:cNvPr>
          <p:cNvGrpSpPr/>
          <p:nvPr/>
        </p:nvGrpSpPr>
        <p:grpSpPr>
          <a:xfrm>
            <a:off x="6601604" y="2918542"/>
            <a:ext cx="3816234" cy="369332"/>
            <a:chOff x="2660896" y="3139510"/>
            <a:chExt cx="3816234" cy="36933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C9D4B90-CEC2-4E89-BBEA-0B9561FC44B0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 flipV="1">
              <a:off x="2660896" y="3324176"/>
              <a:ext cx="2068588" cy="1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D3B7F05-5856-4170-9648-8C8B8EEDBFD1}"/>
                </a:ext>
              </a:extLst>
            </p:cNvPr>
            <p:cNvSpPr txBox="1"/>
            <p:nvPr/>
          </p:nvSpPr>
          <p:spPr>
            <a:xfrm>
              <a:off x="4729484" y="3139510"/>
              <a:ext cx="17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window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3F77948-B9CA-4A83-9204-67709E914223}"/>
              </a:ext>
            </a:extLst>
          </p:cNvPr>
          <p:cNvGrpSpPr/>
          <p:nvPr/>
        </p:nvGrpSpPr>
        <p:grpSpPr>
          <a:xfrm>
            <a:off x="6601605" y="2194193"/>
            <a:ext cx="3821183" cy="1114253"/>
            <a:chOff x="5081544" y="2474359"/>
            <a:chExt cx="3821183" cy="1114253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97F5BD-469F-4878-A8BE-96A609A01668}"/>
                </a:ext>
              </a:extLst>
            </p:cNvPr>
            <p:cNvCxnSpPr/>
            <p:nvPr/>
          </p:nvCxnSpPr>
          <p:spPr>
            <a:xfrm flipH="1">
              <a:off x="5081544" y="2657239"/>
              <a:ext cx="831094" cy="93137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D4FB39D-8BBE-4CF5-9488-E98E0E783EA4}"/>
                </a:ext>
              </a:extLst>
            </p:cNvPr>
            <p:cNvSpPr/>
            <p:nvPr/>
          </p:nvSpPr>
          <p:spPr>
            <a:xfrm>
              <a:off x="5292505" y="2474359"/>
              <a:ext cx="3610222" cy="71885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sz="2800" dirty="0"/>
                <a:t>Packet loss detected</a:t>
              </a:r>
            </a:p>
            <a:p>
              <a:pPr algn="ctr"/>
              <a:r>
                <a:rPr lang="en-US" sz="2800" dirty="0"/>
                <a:t>Reset congestion window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8F50EE9-C79E-4E3B-B1FD-C1D561C33378}"/>
              </a:ext>
            </a:extLst>
          </p:cNvPr>
          <p:cNvSpPr/>
          <p:nvPr/>
        </p:nvSpPr>
        <p:spPr>
          <a:xfrm>
            <a:off x="4076841" y="5225922"/>
            <a:ext cx="2531548" cy="717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r>
              <a:rPr lang="en-US" sz="2800" dirty="0"/>
              <a:t>Wait 1 RTT for segments to leave the network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BDF24C-35DD-497E-87AD-D7159ACFC4A5}"/>
              </a:ext>
            </a:extLst>
          </p:cNvPr>
          <p:cNvSpPr/>
          <p:nvPr/>
        </p:nvSpPr>
        <p:spPr>
          <a:xfrm>
            <a:off x="6806917" y="939442"/>
            <a:ext cx="3610222" cy="899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Q: Can you think of another way to detect packet loss?</a:t>
            </a:r>
          </a:p>
        </p:txBody>
      </p:sp>
    </p:spTree>
    <p:extLst>
      <p:ext uri="{BB962C8B-B14F-4D97-AF65-F5344CB8AC3E}">
        <p14:creationId xmlns:p14="http://schemas.microsoft.com/office/powerpoint/2010/main" val="42466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38" grpId="0" animBg="1"/>
      <p:bldP spid="74" grpId="0" animBg="1"/>
      <p:bldP spid="7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5B67-EE0F-4837-A8B7-4277077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improvement</a:t>
            </a:r>
            <a:br>
              <a:rPr lang="en-US" dirty="0"/>
            </a:br>
            <a:r>
              <a:rPr lang="en-US" dirty="0"/>
              <a:t>Fast </a:t>
            </a:r>
            <a:r>
              <a:rPr lang="en-US" b="1" i="1" dirty="0"/>
              <a:t>retransmission</a:t>
            </a:r>
            <a:endParaRPr lang="en-GB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7439-0BDD-45EC-82C2-14A2162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 loss detected when timers expire.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1B298-2535-49EB-9ECC-C91A9F56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D56F8-4B20-4D5E-BD6B-414D794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76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98E70-95FC-404E-BF0B-1397FB4F4BAC}"/>
              </a:ext>
            </a:extLst>
          </p:cNvPr>
          <p:cNvSpPr/>
          <p:nvPr/>
        </p:nvSpPr>
        <p:spPr>
          <a:xfrm>
            <a:off x="8219517" y="1237003"/>
            <a:ext cx="2359148" cy="10380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Takes time</a:t>
            </a:r>
            <a:br>
              <a:rPr lang="en-US" sz="2800" dirty="0"/>
            </a:br>
            <a:r>
              <a:rPr lang="en-US" sz="2800" dirty="0"/>
              <a:t>(by design)!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F04E0-BA73-43FF-8FBB-DCC5F8CC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303340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4F2E8-1C8F-4D41-B54D-267C1FEC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303340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84DDCE-E0B0-403D-BAF0-A16DF5D87B2A}"/>
              </a:ext>
            </a:extLst>
          </p:cNvPr>
          <p:cNvCxnSpPr>
            <a:cxnSpLocks/>
          </p:cNvCxnSpPr>
          <p:nvPr/>
        </p:nvCxnSpPr>
        <p:spPr>
          <a:xfrm flipH="1">
            <a:off x="3100037" y="3670079"/>
            <a:ext cx="1" cy="259432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226348-E4D5-4D54-BEC8-4BEFAE902A04}"/>
              </a:ext>
            </a:extLst>
          </p:cNvPr>
          <p:cNvCxnSpPr>
            <a:cxnSpLocks/>
          </p:cNvCxnSpPr>
          <p:nvPr/>
        </p:nvCxnSpPr>
        <p:spPr>
          <a:xfrm>
            <a:off x="9010650" y="3670080"/>
            <a:ext cx="0" cy="2576457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D6470E-2DA6-4426-AB2D-63E9B1947C53}"/>
              </a:ext>
            </a:extLst>
          </p:cNvPr>
          <p:cNvCxnSpPr/>
          <p:nvPr/>
        </p:nvCxnSpPr>
        <p:spPr>
          <a:xfrm>
            <a:off x="2152650" y="4114043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16E220-763B-4FB4-A6B9-7C0D9818EC02}"/>
              </a:ext>
            </a:extLst>
          </p:cNvPr>
          <p:cNvSpPr txBox="1"/>
          <p:nvPr/>
        </p:nvSpPr>
        <p:spPr>
          <a:xfrm>
            <a:off x="1178615" y="4414757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CE403A-1698-4ADC-8F84-9CFF58B4EBD2}"/>
              </a:ext>
            </a:extLst>
          </p:cNvPr>
          <p:cNvCxnSpPr>
            <a:cxnSpLocks/>
          </p:cNvCxnSpPr>
          <p:nvPr/>
        </p:nvCxnSpPr>
        <p:spPr>
          <a:xfrm>
            <a:off x="3107638" y="3810006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467094-FB65-4EEB-AE67-ED3DCFD6CC83}"/>
                  </a:ext>
                </a:extLst>
              </p:cNvPr>
              <p:cNvSpPr txBox="1"/>
              <p:nvPr/>
            </p:nvSpPr>
            <p:spPr>
              <a:xfrm>
                <a:off x="4674544" y="3415053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467094-FB65-4EEB-AE67-ED3DCFD6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415053"/>
                <a:ext cx="2892576" cy="461665"/>
              </a:xfrm>
              <a:prstGeom prst="rect">
                <a:avLst/>
              </a:prstGeom>
              <a:blipFill>
                <a:blip r:embed="rId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A46FEC-CD83-43C4-B03B-9B605DA061CC}"/>
              </a:ext>
            </a:extLst>
          </p:cNvPr>
          <p:cNvCxnSpPr>
            <a:cxnSpLocks/>
          </p:cNvCxnSpPr>
          <p:nvPr/>
        </p:nvCxnSpPr>
        <p:spPr>
          <a:xfrm>
            <a:off x="3114131" y="4946554"/>
            <a:ext cx="4732001" cy="261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D0ABC-1EF7-4B65-9CCE-AA9FF0F3E8B6}"/>
                  </a:ext>
                </a:extLst>
              </p:cNvPr>
              <p:cNvSpPr txBox="1"/>
              <p:nvPr/>
            </p:nvSpPr>
            <p:spPr>
              <a:xfrm>
                <a:off x="4617717" y="4567494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5D0ABC-1EF7-4B65-9CCE-AA9FF0F3E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4567494"/>
                <a:ext cx="3006230" cy="461665"/>
              </a:xfrm>
              <a:prstGeom prst="rect">
                <a:avLst/>
              </a:prstGeom>
              <a:blipFill>
                <a:blip r:embed="rId4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518168-B5D9-43A5-89CF-C2CDD5BB0E72}"/>
              </a:ext>
            </a:extLst>
          </p:cNvPr>
          <p:cNvCxnSpPr>
            <a:cxnSpLocks/>
          </p:cNvCxnSpPr>
          <p:nvPr/>
        </p:nvCxnSpPr>
        <p:spPr>
          <a:xfrm flipH="1">
            <a:off x="3097209" y="4421029"/>
            <a:ext cx="5921042" cy="94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DA8BE6-21BA-41B6-B53C-7E50EE413809}"/>
                  </a:ext>
                </a:extLst>
              </p:cNvPr>
              <p:cNvSpPr txBox="1"/>
              <p:nvPr/>
            </p:nvSpPr>
            <p:spPr>
              <a:xfrm flipH="1">
                <a:off x="4773816" y="3985452"/>
                <a:ext cx="2694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ACK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DA8BE6-21BA-41B6-B53C-7E50EE41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73816" y="3985452"/>
                <a:ext cx="2694032" cy="461665"/>
              </a:xfrm>
              <a:prstGeom prst="rect">
                <a:avLst/>
              </a:prstGeom>
              <a:blipFill>
                <a:blip r:embed="rId5"/>
                <a:stretch>
                  <a:fillRect t="-7895" b="-2368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2EDC2-A2D0-4E1C-98BB-7DD2BBCEF431}"/>
              </a:ext>
            </a:extLst>
          </p:cNvPr>
          <p:cNvGrpSpPr/>
          <p:nvPr/>
        </p:nvGrpSpPr>
        <p:grpSpPr>
          <a:xfrm>
            <a:off x="2895471" y="3327596"/>
            <a:ext cx="462431" cy="453115"/>
            <a:chOff x="3627783" y="2512058"/>
            <a:chExt cx="462431" cy="45311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1A5F-8C14-4AE7-AC56-D811983FB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E80185-21E0-4DDC-AED4-46832A0CA3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E23DCA-95B0-48CC-B100-C234ED939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21CF07-A83E-4462-B25D-C015BFF31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409210-9F26-4E2D-A43E-42DD3D7CB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6EF51-78A4-47AA-8571-FFD82760C840}"/>
              </a:ext>
            </a:extLst>
          </p:cNvPr>
          <p:cNvGrpSpPr/>
          <p:nvPr/>
        </p:nvGrpSpPr>
        <p:grpSpPr>
          <a:xfrm>
            <a:off x="8791175" y="3342089"/>
            <a:ext cx="462431" cy="453115"/>
            <a:chOff x="3627783" y="2512058"/>
            <a:chExt cx="462431" cy="45311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2FDC51-502D-45A6-BCEE-F314BB955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1CE909-5737-4EAB-9DD8-C3CC995383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612169-AE00-4B7E-B215-16A60558D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A78EF-73E6-4851-98BA-13F5E9D1C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AC72AF-A0F0-4BF0-BD86-CF4C5D9EC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A2E36A7-B8BD-40FC-B737-859927D47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789" y="4650231"/>
            <a:ext cx="719460" cy="67585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CD0991-9E78-4E83-B776-02DF0341E360}"/>
              </a:ext>
            </a:extLst>
          </p:cNvPr>
          <p:cNvCxnSpPr>
            <a:cxnSpLocks/>
          </p:cNvCxnSpPr>
          <p:nvPr/>
        </p:nvCxnSpPr>
        <p:spPr>
          <a:xfrm>
            <a:off x="3107504" y="5536273"/>
            <a:ext cx="5902330" cy="261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6B9897-46D5-46A8-84F2-4924EC2A94A9}"/>
                  </a:ext>
                </a:extLst>
              </p:cNvPr>
              <p:cNvSpPr txBox="1"/>
              <p:nvPr/>
            </p:nvSpPr>
            <p:spPr>
              <a:xfrm>
                <a:off x="4611091" y="5157213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A6B9897-46D5-46A8-84F2-4924EC2A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091" y="5157213"/>
                <a:ext cx="3006230" cy="461665"/>
              </a:xfrm>
              <a:prstGeom prst="rect">
                <a:avLst/>
              </a:prstGeom>
              <a:blipFill>
                <a:blip r:embed="rId7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BA8F-1198-4A32-9301-5CEA324CF5CA}"/>
              </a:ext>
            </a:extLst>
          </p:cNvPr>
          <p:cNvCxnSpPr>
            <a:cxnSpLocks/>
          </p:cNvCxnSpPr>
          <p:nvPr/>
        </p:nvCxnSpPr>
        <p:spPr>
          <a:xfrm flipH="1">
            <a:off x="3082008" y="6124014"/>
            <a:ext cx="5921042" cy="942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5ECEB4-A67C-45E6-8134-51E2F1B749AA}"/>
                  </a:ext>
                </a:extLst>
              </p:cNvPr>
              <p:cNvSpPr txBox="1"/>
              <p:nvPr/>
            </p:nvSpPr>
            <p:spPr>
              <a:xfrm flipH="1">
                <a:off x="4758615" y="5688437"/>
                <a:ext cx="2694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ACK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5ECEB4-A67C-45E6-8134-51E2F1B74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8615" y="5688437"/>
                <a:ext cx="2694032" cy="461665"/>
              </a:xfrm>
              <a:prstGeom prst="rect">
                <a:avLst/>
              </a:prstGeom>
              <a:blipFill>
                <a:blip r:embed="rId8"/>
                <a:stretch>
                  <a:fillRect t="-7895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93DE96B-16E1-4768-A01E-8699F9F5339F}"/>
              </a:ext>
            </a:extLst>
          </p:cNvPr>
          <p:cNvSpPr/>
          <p:nvPr/>
        </p:nvSpPr>
        <p:spPr>
          <a:xfrm>
            <a:off x="3802895" y="2382018"/>
            <a:ext cx="4586210" cy="9277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Can we know about packet loss before the timer runs out?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AF254E-6B6E-E441-AFE0-00338D10AFB5}"/>
              </a:ext>
            </a:extLst>
          </p:cNvPr>
          <p:cNvSpPr txBox="1"/>
          <p:nvPr/>
        </p:nvSpPr>
        <p:spPr>
          <a:xfrm>
            <a:off x="1670601" y="3173472"/>
            <a:ext cx="132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#packets</a:t>
            </a:r>
            <a:r>
              <a:rPr lang="en-GB" dirty="0"/>
              <a:t> in transit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7B0F5-EB11-9144-8AA8-9A75BB1448F1}"/>
              </a:ext>
            </a:extLst>
          </p:cNvPr>
          <p:cNvSpPr txBox="1"/>
          <p:nvPr/>
        </p:nvSpPr>
        <p:spPr>
          <a:xfrm>
            <a:off x="2496744" y="3692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206B47-2C92-CB41-9081-DA5980CAF524}"/>
              </a:ext>
            </a:extLst>
          </p:cNvPr>
          <p:cNvSpPr txBox="1"/>
          <p:nvPr/>
        </p:nvSpPr>
        <p:spPr>
          <a:xfrm>
            <a:off x="2496744" y="4382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32DA1D-8013-3245-885E-FED1E9C27814}"/>
              </a:ext>
            </a:extLst>
          </p:cNvPr>
          <p:cNvSpPr txBox="1"/>
          <p:nvPr/>
        </p:nvSpPr>
        <p:spPr>
          <a:xfrm>
            <a:off x="2496744" y="4752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062280-9F35-8241-A28E-D48E71726E1C}"/>
              </a:ext>
            </a:extLst>
          </p:cNvPr>
          <p:cNvSpPr txBox="1"/>
          <p:nvPr/>
        </p:nvSpPr>
        <p:spPr>
          <a:xfrm>
            <a:off x="2496744" y="5285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D2BBE-EF0B-0D4A-A0DD-611E66D724DD}"/>
              </a:ext>
            </a:extLst>
          </p:cNvPr>
          <p:cNvSpPr txBox="1"/>
          <p:nvPr/>
        </p:nvSpPr>
        <p:spPr>
          <a:xfrm>
            <a:off x="2496744" y="59026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D622E7-4FB6-EA48-8AB1-E794783D797E}"/>
              </a:ext>
            </a:extLst>
          </p:cNvPr>
          <p:cNvSpPr/>
          <p:nvPr/>
        </p:nvSpPr>
        <p:spPr>
          <a:xfrm>
            <a:off x="1796984" y="6304002"/>
            <a:ext cx="63496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We can count the number of packets in the network!</a:t>
            </a:r>
          </a:p>
        </p:txBody>
      </p:sp>
    </p:spTree>
    <p:extLst>
      <p:ext uri="{BB962C8B-B14F-4D97-AF65-F5344CB8AC3E}">
        <p14:creationId xmlns:p14="http://schemas.microsoft.com/office/powerpoint/2010/main" val="176429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/>
      <p:bldP spid="16" grpId="0"/>
      <p:bldP spid="18" grpId="0"/>
      <p:bldP spid="41" grpId="0"/>
      <p:bldP spid="46" grpId="0"/>
      <p:bldP spid="47" grpId="0" animBg="1"/>
      <p:bldP spid="42" grpId="0"/>
      <p:bldP spid="31" grpId="0"/>
      <p:bldP spid="43" grpId="0"/>
      <p:bldP spid="44" grpId="0"/>
      <p:bldP spid="48" grpId="0"/>
      <p:bldP spid="49" grpId="0"/>
      <p:bldP spid="5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DFB4C24-AC8B-4714-8812-E06E5161DFA9}"/>
              </a:ext>
            </a:extLst>
          </p:cNvPr>
          <p:cNvGrpSpPr/>
          <p:nvPr/>
        </p:nvGrpSpPr>
        <p:grpSpPr>
          <a:xfrm>
            <a:off x="6601604" y="2918542"/>
            <a:ext cx="3816234" cy="369332"/>
            <a:chOff x="2660896" y="3139510"/>
            <a:chExt cx="3816234" cy="369332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FF75C9C-C77A-46D1-8EF3-2AAD2FE8436B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 flipV="1">
              <a:off x="2660896" y="3324176"/>
              <a:ext cx="2068588" cy="10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1141F20-7BC3-409A-9A45-349E9DFF7372}"/>
                </a:ext>
              </a:extLst>
            </p:cNvPr>
            <p:cNvSpPr txBox="1"/>
            <p:nvPr/>
          </p:nvSpPr>
          <p:spPr>
            <a:xfrm>
              <a:off x="4729484" y="3139510"/>
              <a:ext cx="1747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Current window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7E87F1-D1C6-4F00-9B8A-9E4C32C9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TCP Reno</a:t>
            </a:r>
            <a:br>
              <a:rPr lang="en-US" dirty="0"/>
            </a:br>
            <a:r>
              <a:rPr lang="en-US" dirty="0"/>
              <a:t>(= TCP Tahoe + fast </a:t>
            </a:r>
            <a:r>
              <a:rPr lang="en-US" b="1" i="1" dirty="0"/>
              <a:t>recovery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4D87D-DC0F-4CF9-A5FC-DA3ECF5F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0B86-EEA3-4540-9FA0-D49F2C50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77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CCB28-255E-4F0A-9B11-2C2C104DBCDC}"/>
              </a:ext>
            </a:extLst>
          </p:cNvPr>
          <p:cNvSpPr txBox="1"/>
          <p:nvPr/>
        </p:nvSpPr>
        <p:spPr>
          <a:xfrm>
            <a:off x="850795" y="3881735"/>
            <a:ext cx="241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Congestion window</a:t>
            </a:r>
          </a:p>
          <a:p>
            <a:pPr algn="r"/>
            <a:r>
              <a:rPr lang="en-US" dirty="0"/>
              <a:t>(KB or packets)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8B3BB-E619-4490-B424-56DC0443FED5}"/>
              </a:ext>
            </a:extLst>
          </p:cNvPr>
          <p:cNvSpPr txBox="1"/>
          <p:nvPr/>
        </p:nvSpPr>
        <p:spPr>
          <a:xfrm>
            <a:off x="4424859" y="5897325"/>
            <a:ext cx="334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Transmission round (RTTs)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6078B-6B57-4555-87A1-94DAB684420C}"/>
              </a:ext>
            </a:extLst>
          </p:cNvPr>
          <p:cNvCxnSpPr>
            <a:cxnSpLocks/>
          </p:cNvCxnSpPr>
          <p:nvPr/>
        </p:nvCxnSpPr>
        <p:spPr>
          <a:xfrm flipV="1">
            <a:off x="3374747" y="2857502"/>
            <a:ext cx="0" cy="2971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8E76-2683-4D01-AF99-BCC8353A65F6}"/>
              </a:ext>
            </a:extLst>
          </p:cNvPr>
          <p:cNvCxnSpPr>
            <a:cxnSpLocks/>
          </p:cNvCxnSpPr>
          <p:nvPr/>
        </p:nvCxnSpPr>
        <p:spPr>
          <a:xfrm>
            <a:off x="3348372" y="5811714"/>
            <a:ext cx="519189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71F268-F3AC-40DC-9687-8252205BDF13}"/>
              </a:ext>
            </a:extLst>
          </p:cNvPr>
          <p:cNvSpPr/>
          <p:nvPr/>
        </p:nvSpPr>
        <p:spPr>
          <a:xfrm>
            <a:off x="3310145" y="565741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A40E4-1CEB-4E72-B5B0-B99E077CB8DE}"/>
              </a:ext>
            </a:extLst>
          </p:cNvPr>
          <p:cNvSpPr/>
          <p:nvPr/>
        </p:nvSpPr>
        <p:spPr>
          <a:xfrm>
            <a:off x="3632069" y="5400785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7FC091-CE89-44CB-80A8-036419D48CC8}"/>
              </a:ext>
            </a:extLst>
          </p:cNvPr>
          <p:cNvSpPr/>
          <p:nvPr/>
        </p:nvSpPr>
        <p:spPr>
          <a:xfrm>
            <a:off x="3471107" y="5547574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50A44F-F482-4D3C-9402-670C2B0D26C1}"/>
              </a:ext>
            </a:extLst>
          </p:cNvPr>
          <p:cNvSpPr/>
          <p:nvPr/>
        </p:nvSpPr>
        <p:spPr>
          <a:xfrm>
            <a:off x="3676793" y="5246612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60866-7AC3-471C-ADE5-89A26CBAC29B}"/>
              </a:ext>
            </a:extLst>
          </p:cNvPr>
          <p:cNvSpPr/>
          <p:nvPr/>
        </p:nvSpPr>
        <p:spPr>
          <a:xfrm>
            <a:off x="4155526" y="4775351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39E260-8B4D-40E0-82B3-55BDFAB15058}"/>
              </a:ext>
            </a:extLst>
          </p:cNvPr>
          <p:cNvSpPr/>
          <p:nvPr/>
        </p:nvSpPr>
        <p:spPr>
          <a:xfrm>
            <a:off x="4205220" y="462117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BF7684-D689-4E8F-83FA-FB93CC3000EA}"/>
              </a:ext>
            </a:extLst>
          </p:cNvPr>
          <p:cNvSpPr/>
          <p:nvPr/>
        </p:nvSpPr>
        <p:spPr>
          <a:xfrm>
            <a:off x="4056138" y="507942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FCEB74-5B23-4249-8CC7-5A00EF1C529D}"/>
              </a:ext>
            </a:extLst>
          </p:cNvPr>
          <p:cNvSpPr/>
          <p:nvPr/>
        </p:nvSpPr>
        <p:spPr>
          <a:xfrm>
            <a:off x="4105832" y="4925247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26FCDB-3BC4-4D3A-AC9F-A78A8018A3DC}"/>
              </a:ext>
            </a:extLst>
          </p:cNvPr>
          <p:cNvSpPr/>
          <p:nvPr/>
        </p:nvSpPr>
        <p:spPr>
          <a:xfrm>
            <a:off x="4803908" y="4162553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B81FC5-0FE9-4A46-BCDA-AAF82288D2D0}"/>
              </a:ext>
            </a:extLst>
          </p:cNvPr>
          <p:cNvSpPr/>
          <p:nvPr/>
        </p:nvSpPr>
        <p:spPr>
          <a:xfrm>
            <a:off x="4858571" y="400838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BBB19-8E1E-4F11-8578-954BAD490168}"/>
              </a:ext>
            </a:extLst>
          </p:cNvPr>
          <p:cNvSpPr/>
          <p:nvPr/>
        </p:nvSpPr>
        <p:spPr>
          <a:xfrm>
            <a:off x="4694582" y="4466622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FA7B19-E6C2-48D3-B878-916E55F81640}"/>
              </a:ext>
            </a:extLst>
          </p:cNvPr>
          <p:cNvSpPr/>
          <p:nvPr/>
        </p:nvSpPr>
        <p:spPr>
          <a:xfrm>
            <a:off x="4749245" y="4312449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DAECAD-912C-4A5F-92B5-370DDB23E14C}"/>
              </a:ext>
            </a:extLst>
          </p:cNvPr>
          <p:cNvSpPr/>
          <p:nvPr/>
        </p:nvSpPr>
        <p:spPr>
          <a:xfrm>
            <a:off x="5022560" y="3549611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80901A-94F9-418E-A6BC-278E90976063}"/>
              </a:ext>
            </a:extLst>
          </p:cNvPr>
          <p:cNvSpPr/>
          <p:nvPr/>
        </p:nvSpPr>
        <p:spPr>
          <a:xfrm>
            <a:off x="5077226" y="3395438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A313CC-92E4-4050-A8C5-79A051C5AAB7}"/>
              </a:ext>
            </a:extLst>
          </p:cNvPr>
          <p:cNvSpPr/>
          <p:nvPr/>
        </p:nvSpPr>
        <p:spPr>
          <a:xfrm>
            <a:off x="4913234" y="3853680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D075E1-9A9D-4186-95E7-19A714433F9C}"/>
              </a:ext>
            </a:extLst>
          </p:cNvPr>
          <p:cNvSpPr/>
          <p:nvPr/>
        </p:nvSpPr>
        <p:spPr>
          <a:xfrm>
            <a:off x="4967897" y="3699507"/>
            <a:ext cx="129204" cy="1292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1B0BDA-679F-4FA9-A8D8-199C5FF16A12}"/>
              </a:ext>
            </a:extLst>
          </p:cNvPr>
          <p:cNvCxnSpPr>
            <a:cxnSpLocks/>
          </p:cNvCxnSpPr>
          <p:nvPr/>
        </p:nvCxnSpPr>
        <p:spPr>
          <a:xfrm>
            <a:off x="6474489" y="3176716"/>
            <a:ext cx="150833" cy="10566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D0F27A-86F4-4D1B-9B4A-DF451C728738}"/>
              </a:ext>
            </a:extLst>
          </p:cNvPr>
          <p:cNvGrpSpPr/>
          <p:nvPr/>
        </p:nvGrpSpPr>
        <p:grpSpPr>
          <a:xfrm>
            <a:off x="6660282" y="3190183"/>
            <a:ext cx="3458831" cy="718856"/>
            <a:chOff x="1774393" y="3616617"/>
            <a:chExt cx="3458831" cy="718856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8D8B5C-766C-4CC1-9E94-DEE8C11D9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393" y="4020770"/>
              <a:ext cx="1106859" cy="593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62BC9E-8AD5-46B9-8FA5-2E7A5FC18EB6}"/>
                    </a:ext>
                  </a:extLst>
                </p:cNvPr>
                <p:cNvSpPr/>
                <p:nvPr/>
              </p:nvSpPr>
              <p:spPr>
                <a:xfrm>
                  <a:off x="2599308" y="3616617"/>
                  <a:ext cx="2633916" cy="718856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r>
                    <a:rPr lang="en-US" sz="2800" dirty="0"/>
                    <a:t>multiplicative decrease</a:t>
                  </a:r>
                </a:p>
                <a:p>
                  <a:pPr algn="ctr"/>
                  <a:r>
                    <a:rPr lang="en-US" sz="2800" dirty="0"/>
                    <a:t>(threshold</a:t>
                  </a: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2800" dirty="0"/>
                    <a:t>window)</a:t>
                  </a: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62BC9E-8AD5-46B9-8FA5-2E7A5FC18E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308" y="3616617"/>
                  <a:ext cx="2633916" cy="718856"/>
                </a:xfrm>
                <a:prstGeom prst="rect">
                  <a:avLst/>
                </a:prstGeom>
                <a:blipFill>
                  <a:blip r:embed="rId3"/>
                  <a:stretch>
                    <a:fillRect t="-49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3F77948-B9CA-4A83-9204-67709E914223}"/>
              </a:ext>
            </a:extLst>
          </p:cNvPr>
          <p:cNvGrpSpPr/>
          <p:nvPr/>
        </p:nvGrpSpPr>
        <p:grpSpPr>
          <a:xfrm>
            <a:off x="6579520" y="2573756"/>
            <a:ext cx="2680254" cy="545605"/>
            <a:chOff x="4956938" y="2474359"/>
            <a:chExt cx="2680254" cy="54560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97F5BD-469F-4878-A8BE-96A609A016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6938" y="2657239"/>
              <a:ext cx="955702" cy="36272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D4FB39D-8BBE-4CF5-9488-E98E0E783EA4}"/>
                </a:ext>
              </a:extLst>
            </p:cNvPr>
            <p:cNvSpPr/>
            <p:nvPr/>
          </p:nvSpPr>
          <p:spPr>
            <a:xfrm>
              <a:off x="5292505" y="2474359"/>
              <a:ext cx="2344687" cy="3588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800" dirty="0"/>
                <a:t>Packet loss detected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1BE1150-E15B-47B7-AF4E-395E09ED4A98}"/>
              </a:ext>
            </a:extLst>
          </p:cNvPr>
          <p:cNvSpPr/>
          <p:nvPr/>
        </p:nvSpPr>
        <p:spPr>
          <a:xfrm>
            <a:off x="4469143" y="240236"/>
            <a:ext cx="6056551" cy="718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Calculates the number of segments in the network by</a:t>
            </a:r>
            <a:br>
              <a:rPr lang="en-US" sz="2800" dirty="0"/>
            </a:br>
            <a:r>
              <a:rPr lang="en-US" sz="2800" dirty="0"/>
              <a:t>counting the number of duplicate acknowledgements</a:t>
            </a:r>
            <a:endParaRPr lang="en-GB" sz="2800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CB2BCA-F588-4DB0-AD79-745E5F70553F}"/>
              </a:ext>
            </a:extLst>
          </p:cNvPr>
          <p:cNvGrpSpPr/>
          <p:nvPr/>
        </p:nvGrpSpPr>
        <p:grpSpPr>
          <a:xfrm rot="3600000">
            <a:off x="6929923" y="3768653"/>
            <a:ext cx="457182" cy="1046215"/>
            <a:chOff x="3322982" y="3702011"/>
            <a:chExt cx="457182" cy="104621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963CFE5-9578-4BA4-A24A-D4BAF2F22E67}"/>
                </a:ext>
              </a:extLst>
            </p:cNvPr>
            <p:cNvSpPr/>
            <p:nvPr/>
          </p:nvSpPr>
          <p:spPr>
            <a:xfrm>
              <a:off x="3432308" y="43149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25D4C5C-6CE4-498D-ADE3-55B652AA9E99}"/>
                </a:ext>
              </a:extLst>
            </p:cNvPr>
            <p:cNvSpPr/>
            <p:nvPr/>
          </p:nvSpPr>
          <p:spPr>
            <a:xfrm>
              <a:off x="3322982" y="46190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CE32DD-A153-4D4C-9975-EB123FDDBC61}"/>
                </a:ext>
              </a:extLst>
            </p:cNvPr>
            <p:cNvSpPr/>
            <p:nvPr/>
          </p:nvSpPr>
          <p:spPr>
            <a:xfrm>
              <a:off x="3650960" y="37020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6C7F116-F0DB-4EDC-8D28-A260A3ABCC4E}"/>
                </a:ext>
              </a:extLst>
            </p:cNvPr>
            <p:cNvSpPr/>
            <p:nvPr/>
          </p:nvSpPr>
          <p:spPr>
            <a:xfrm>
              <a:off x="3541634" y="40060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362375-EDD7-4887-9804-E0812A02C81A}"/>
              </a:ext>
            </a:extLst>
          </p:cNvPr>
          <p:cNvGrpSpPr/>
          <p:nvPr/>
        </p:nvGrpSpPr>
        <p:grpSpPr>
          <a:xfrm rot="3600000">
            <a:off x="5728914" y="2666376"/>
            <a:ext cx="457182" cy="1046215"/>
            <a:chOff x="3322982" y="3702011"/>
            <a:chExt cx="457182" cy="104621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EACB59D-395E-469F-A30B-C42D6C434815}"/>
                </a:ext>
              </a:extLst>
            </p:cNvPr>
            <p:cNvSpPr/>
            <p:nvPr/>
          </p:nvSpPr>
          <p:spPr>
            <a:xfrm>
              <a:off x="3432308" y="4314953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C4094A-9E7B-4B83-88A4-D30D177C6656}"/>
                </a:ext>
              </a:extLst>
            </p:cNvPr>
            <p:cNvSpPr/>
            <p:nvPr/>
          </p:nvSpPr>
          <p:spPr>
            <a:xfrm>
              <a:off x="3322982" y="4619022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2FEB4C2-F502-4C23-A11A-0E01576E901F}"/>
                </a:ext>
              </a:extLst>
            </p:cNvPr>
            <p:cNvSpPr/>
            <p:nvPr/>
          </p:nvSpPr>
          <p:spPr>
            <a:xfrm>
              <a:off x="3650960" y="3702011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161190-A6E6-461F-A58A-BB618393C601}"/>
                </a:ext>
              </a:extLst>
            </p:cNvPr>
            <p:cNvSpPr/>
            <p:nvPr/>
          </p:nvSpPr>
          <p:spPr>
            <a:xfrm>
              <a:off x="3541634" y="4006080"/>
              <a:ext cx="129204" cy="1292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CF5BBA-B6F7-4956-86BA-DDDD29C4A211}"/>
              </a:ext>
            </a:extLst>
          </p:cNvPr>
          <p:cNvGrpSpPr/>
          <p:nvPr/>
        </p:nvGrpSpPr>
        <p:grpSpPr>
          <a:xfrm>
            <a:off x="3638576" y="3279689"/>
            <a:ext cx="2457425" cy="369332"/>
            <a:chOff x="2114575" y="3140543"/>
            <a:chExt cx="2457425" cy="369332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93C886B-FB4E-4916-8F83-41C38995A279}"/>
                </a:ext>
              </a:extLst>
            </p:cNvPr>
            <p:cNvCxnSpPr>
              <a:cxnSpLocks/>
            </p:cNvCxnSpPr>
            <p:nvPr/>
          </p:nvCxnSpPr>
          <p:spPr>
            <a:xfrm>
              <a:off x="3235184" y="3325209"/>
              <a:ext cx="13368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7CB26C3-0436-4395-ADDD-6FCE1847DDDB}"/>
                </a:ext>
              </a:extLst>
            </p:cNvPr>
            <p:cNvSpPr txBox="1"/>
            <p:nvPr/>
          </p:nvSpPr>
          <p:spPr>
            <a:xfrm>
              <a:off x="2114575" y="3140543"/>
              <a:ext cx="12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E4019F-F179-4937-8CA9-411B17C5F5C9}"/>
              </a:ext>
            </a:extLst>
          </p:cNvPr>
          <p:cNvGrpSpPr/>
          <p:nvPr/>
        </p:nvGrpSpPr>
        <p:grpSpPr>
          <a:xfrm>
            <a:off x="5104193" y="4187854"/>
            <a:ext cx="2303646" cy="369332"/>
            <a:chOff x="1915201" y="3130483"/>
            <a:chExt cx="2303646" cy="369332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6F0C6A-9BC3-4B04-A031-51C63376536D}"/>
                </a:ext>
              </a:extLst>
            </p:cNvPr>
            <p:cNvCxnSpPr>
              <a:cxnSpLocks/>
            </p:cNvCxnSpPr>
            <p:nvPr/>
          </p:nvCxnSpPr>
          <p:spPr>
            <a:xfrm>
              <a:off x="2966829" y="3325209"/>
              <a:ext cx="12520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4FD1CF-2856-4858-BE79-A3E5EF8E8CC6}"/>
                </a:ext>
              </a:extLst>
            </p:cNvPr>
            <p:cNvSpPr txBox="1"/>
            <p:nvPr/>
          </p:nvSpPr>
          <p:spPr>
            <a:xfrm>
              <a:off x="1915201" y="3130483"/>
              <a:ext cx="1203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6BFE76-D3D2-4D48-90F9-A33AAA85CD17}"/>
              </a:ext>
            </a:extLst>
          </p:cNvPr>
          <p:cNvGrpSpPr/>
          <p:nvPr/>
        </p:nvGrpSpPr>
        <p:grpSpPr>
          <a:xfrm>
            <a:off x="5655460" y="4514451"/>
            <a:ext cx="2036826" cy="809201"/>
            <a:chOff x="4201033" y="4514450"/>
            <a:chExt cx="2036826" cy="809201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C3F950E-A855-49BD-ABF0-7A3D0151529D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 flipH="1" flipV="1">
              <a:off x="5218822" y="4514450"/>
              <a:ext cx="624" cy="40656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DFF656D-EEC3-4E7B-B401-548143C15284}"/>
                </a:ext>
              </a:extLst>
            </p:cNvPr>
            <p:cNvSpPr/>
            <p:nvPr/>
          </p:nvSpPr>
          <p:spPr>
            <a:xfrm>
              <a:off x="4201033" y="4921012"/>
              <a:ext cx="2036826" cy="40263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2800" dirty="0"/>
                <a:t>Fast recovery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EEE4AE9-C9B1-4614-9A81-741774B236D2}"/>
              </a:ext>
            </a:extLst>
          </p:cNvPr>
          <p:cNvSpPr/>
          <p:nvPr/>
        </p:nvSpPr>
        <p:spPr>
          <a:xfrm>
            <a:off x="1298" y="1707320"/>
            <a:ext cx="113083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Threshold reduced using </a:t>
            </a:r>
            <a:r>
              <a:rPr lang="en-US" sz="2800" b="1" i="1" dirty="0"/>
              <a:t>multiplicative decrease</a:t>
            </a:r>
            <a:r>
              <a:rPr lang="en-US" sz="2800" dirty="0"/>
              <a:t>.</a:t>
            </a:r>
          </a:p>
          <a:p>
            <a:r>
              <a:rPr lang="en-US" sz="2800" dirty="0"/>
              <a:t>Congestion window set to new threshold value.</a:t>
            </a:r>
          </a:p>
        </p:txBody>
      </p:sp>
    </p:spTree>
    <p:extLst>
      <p:ext uri="{BB962C8B-B14F-4D97-AF65-F5344CB8AC3E}">
        <p14:creationId xmlns:p14="http://schemas.microsoft.com/office/powerpoint/2010/main" val="135862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32E-807B-DFFA-DBE1-36F312D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</a:t>
            </a:r>
            <a:br>
              <a:rPr lang="en-US" dirty="0"/>
            </a:br>
            <a:r>
              <a:rPr lang="en-US" dirty="0"/>
              <a:t>Explicit Congestion Notification?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DB97-FCAF-2973-0996-19135824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C6C43-DD4A-DF70-B2C2-1E2D03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BF68-93DF-91DE-2695-79B1F377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78</a:t>
            </a:fld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299383-3E9A-6EE3-5C24-9B567B50DC4D}"/>
              </a:ext>
            </a:extLst>
          </p:cNvPr>
          <p:cNvCxnSpPr>
            <a:cxnSpLocks/>
          </p:cNvCxnSpPr>
          <p:nvPr/>
        </p:nvCxnSpPr>
        <p:spPr>
          <a:xfrm>
            <a:off x="3426358" y="5088143"/>
            <a:ext cx="1191899" cy="844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23B60B-F256-DA36-5E62-237EE8A0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95" y="4578707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93DEE-A160-2EDE-CA2E-B33C29E2608D}"/>
              </a:ext>
            </a:extLst>
          </p:cNvPr>
          <p:cNvCxnSpPr>
            <a:cxnSpLocks/>
          </p:cNvCxnSpPr>
          <p:nvPr/>
        </p:nvCxnSpPr>
        <p:spPr>
          <a:xfrm flipH="1">
            <a:off x="4618256" y="4411013"/>
            <a:ext cx="1064760" cy="15219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15849-25E9-0460-D97B-324F179A5FE0}"/>
              </a:ext>
            </a:extLst>
          </p:cNvPr>
          <p:cNvCxnSpPr>
            <a:cxnSpLocks/>
          </p:cNvCxnSpPr>
          <p:nvPr/>
        </p:nvCxnSpPr>
        <p:spPr>
          <a:xfrm>
            <a:off x="5683016" y="4394384"/>
            <a:ext cx="1148330" cy="16180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0E642D-2651-E5E7-3814-C64D305F0F43}"/>
              </a:ext>
            </a:extLst>
          </p:cNvPr>
          <p:cNvCxnSpPr>
            <a:cxnSpLocks/>
          </p:cNvCxnSpPr>
          <p:nvPr/>
        </p:nvCxnSpPr>
        <p:spPr>
          <a:xfrm flipV="1">
            <a:off x="4522362" y="5932970"/>
            <a:ext cx="2308984" cy="9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3DEA6D-CFBA-DA7A-AF5C-ADB69355D56D}"/>
              </a:ext>
            </a:extLst>
          </p:cNvPr>
          <p:cNvCxnSpPr>
            <a:cxnSpLocks/>
          </p:cNvCxnSpPr>
          <p:nvPr/>
        </p:nvCxnSpPr>
        <p:spPr>
          <a:xfrm flipH="1">
            <a:off x="6762684" y="4341291"/>
            <a:ext cx="876260" cy="16083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4A9F6-5BA5-8DF1-5374-DB791CE8E39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19224" y="4341291"/>
            <a:ext cx="1041184" cy="756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EB391-2FA3-E8CF-96D6-9EF82C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09" y="4578707"/>
            <a:ext cx="803703" cy="1038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D2160-B107-F138-B64D-F940DC226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69" y="3837049"/>
            <a:ext cx="789231" cy="792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46E8F4-4F29-CEB8-DE4F-42A7E2759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42" y="5374980"/>
            <a:ext cx="789231" cy="79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AC4FE-F8CD-D8E8-D3CC-1793BBF6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5374980"/>
            <a:ext cx="789231" cy="792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F0F0FD-4EDC-AB70-3504-5FED0618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30" y="3785954"/>
            <a:ext cx="789231" cy="7927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239F66-7DF0-50D7-34E5-CF3A31245BA3}"/>
              </a:ext>
            </a:extLst>
          </p:cNvPr>
          <p:cNvSpPr/>
          <p:nvPr/>
        </p:nvSpPr>
        <p:spPr>
          <a:xfrm>
            <a:off x="3698668" y="528601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193FB-BA46-DE12-1A0E-26F3B45125C6}"/>
              </a:ext>
            </a:extLst>
          </p:cNvPr>
          <p:cNvSpPr/>
          <p:nvPr/>
        </p:nvSpPr>
        <p:spPr>
          <a:xfrm>
            <a:off x="5500518" y="5771356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95ECB-9648-54E4-1CA6-ED79B6A2AAEE}"/>
              </a:ext>
            </a:extLst>
          </p:cNvPr>
          <p:cNvSpPr/>
          <p:nvPr/>
        </p:nvSpPr>
        <p:spPr>
          <a:xfrm>
            <a:off x="7157301" y="4794358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8839-0C21-A618-EA1E-025399E98F10}"/>
              </a:ext>
            </a:extLst>
          </p:cNvPr>
          <p:cNvSpPr/>
          <p:nvPr/>
        </p:nvSpPr>
        <p:spPr>
          <a:xfrm>
            <a:off x="8038636" y="457870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2398B-79D7-BFFA-BEF3-C88161E98B64}"/>
              </a:ext>
            </a:extLst>
          </p:cNvPr>
          <p:cNvSpPr/>
          <p:nvPr/>
        </p:nvSpPr>
        <p:spPr>
          <a:xfrm>
            <a:off x="354496" y="1641652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91D6A-4D68-30F2-EE12-88FA70CD25DA}"/>
              </a:ext>
            </a:extLst>
          </p:cNvPr>
          <p:cNvSpPr/>
          <p:nvPr/>
        </p:nvSpPr>
        <p:spPr>
          <a:xfrm>
            <a:off x="354496" y="2221737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CCCA75-92C4-46D9-C2E6-A01386C5B50F}"/>
              </a:ext>
            </a:extLst>
          </p:cNvPr>
          <p:cNvSpPr/>
          <p:nvPr/>
        </p:nvSpPr>
        <p:spPr>
          <a:xfrm>
            <a:off x="869522" y="1641652"/>
            <a:ext cx="9082551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regular IP packet with TCP segment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F8592-7B35-511B-315F-B858E889C2A8}"/>
              </a:ext>
            </a:extLst>
          </p:cNvPr>
          <p:cNvSpPr/>
          <p:nvPr/>
        </p:nvSpPr>
        <p:spPr>
          <a:xfrm>
            <a:off x="869523" y="2221737"/>
            <a:ext cx="11322477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Explicit Congestion Notification (ECN) set in IP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3C9F8D-0D91-EF9C-88CB-16161E4407B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98668" y="4953600"/>
            <a:ext cx="919590" cy="42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7572A8-C5E0-08B6-CCD9-549E9EE4A0F0}"/>
              </a:ext>
            </a:extLst>
          </p:cNvPr>
          <p:cNvCxnSpPr>
            <a:cxnSpLocks/>
          </p:cNvCxnSpPr>
          <p:nvPr/>
        </p:nvCxnSpPr>
        <p:spPr>
          <a:xfrm>
            <a:off x="8013838" y="3959856"/>
            <a:ext cx="919590" cy="42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AF84E3-3412-5F70-4495-04A7C30A9EE5}"/>
              </a:ext>
            </a:extLst>
          </p:cNvPr>
          <p:cNvSpPr/>
          <p:nvPr/>
        </p:nvSpPr>
        <p:spPr>
          <a:xfrm>
            <a:off x="3711296" y="2781024"/>
            <a:ext cx="6056551" cy="7188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Congested Router</a:t>
            </a:r>
            <a:endParaRPr lang="en-GB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CC622-73FD-1CCB-2212-231D7D182FC5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6739572" y="3499880"/>
            <a:ext cx="23114" cy="187510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8" grpId="0"/>
      <p:bldP spid="29" grpId="0"/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32E-807B-DFFA-DBE1-36F312D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</a:t>
            </a:r>
            <a:br>
              <a:rPr lang="en-US" dirty="0"/>
            </a:br>
            <a:r>
              <a:rPr lang="en-US" dirty="0"/>
              <a:t>Explicit Congestion Notification?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DB97-FCAF-2973-0996-19135824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C6C43-DD4A-DF70-B2C2-1E2D03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BF68-93DF-91DE-2695-79B1F377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79</a:t>
            </a:fld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299383-3E9A-6EE3-5C24-9B567B50DC4D}"/>
              </a:ext>
            </a:extLst>
          </p:cNvPr>
          <p:cNvCxnSpPr>
            <a:cxnSpLocks/>
          </p:cNvCxnSpPr>
          <p:nvPr/>
        </p:nvCxnSpPr>
        <p:spPr>
          <a:xfrm>
            <a:off x="3426358" y="5088143"/>
            <a:ext cx="1191899" cy="844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23B60B-F256-DA36-5E62-237EE8A0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95" y="4578707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93DEE-A160-2EDE-CA2E-B33C29E2608D}"/>
              </a:ext>
            </a:extLst>
          </p:cNvPr>
          <p:cNvCxnSpPr>
            <a:cxnSpLocks/>
          </p:cNvCxnSpPr>
          <p:nvPr/>
        </p:nvCxnSpPr>
        <p:spPr>
          <a:xfrm flipH="1">
            <a:off x="4618256" y="4411013"/>
            <a:ext cx="1064760" cy="15219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15849-25E9-0460-D97B-324F179A5FE0}"/>
              </a:ext>
            </a:extLst>
          </p:cNvPr>
          <p:cNvCxnSpPr>
            <a:cxnSpLocks/>
          </p:cNvCxnSpPr>
          <p:nvPr/>
        </p:nvCxnSpPr>
        <p:spPr>
          <a:xfrm>
            <a:off x="5683016" y="4394384"/>
            <a:ext cx="1148330" cy="16180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0E642D-2651-E5E7-3814-C64D305F0F43}"/>
              </a:ext>
            </a:extLst>
          </p:cNvPr>
          <p:cNvCxnSpPr>
            <a:cxnSpLocks/>
          </p:cNvCxnSpPr>
          <p:nvPr/>
        </p:nvCxnSpPr>
        <p:spPr>
          <a:xfrm flipV="1">
            <a:off x="4522362" y="5932970"/>
            <a:ext cx="2308984" cy="9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3DEA6D-CFBA-DA7A-AF5C-ADB69355D56D}"/>
              </a:ext>
            </a:extLst>
          </p:cNvPr>
          <p:cNvCxnSpPr>
            <a:cxnSpLocks/>
          </p:cNvCxnSpPr>
          <p:nvPr/>
        </p:nvCxnSpPr>
        <p:spPr>
          <a:xfrm flipH="1">
            <a:off x="6762684" y="4341291"/>
            <a:ext cx="876260" cy="16083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4A9F6-5BA5-8DF1-5374-DB791CE8E39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19224" y="4341291"/>
            <a:ext cx="1041184" cy="756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EB391-2FA3-E8CF-96D6-9EF82C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09" y="4578707"/>
            <a:ext cx="803703" cy="1038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D2160-B107-F138-B64D-F940DC226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69" y="3837049"/>
            <a:ext cx="789231" cy="792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46E8F4-4F29-CEB8-DE4F-42A7E2759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42" y="5374980"/>
            <a:ext cx="789231" cy="79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AC4FE-F8CD-D8E8-D3CC-1793BBF6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5374980"/>
            <a:ext cx="789231" cy="792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F0F0FD-4EDC-AB70-3504-5FED0618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30" y="3785954"/>
            <a:ext cx="789231" cy="7927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239F66-7DF0-50D7-34E5-CF3A31245BA3}"/>
              </a:ext>
            </a:extLst>
          </p:cNvPr>
          <p:cNvSpPr/>
          <p:nvPr/>
        </p:nvSpPr>
        <p:spPr>
          <a:xfrm>
            <a:off x="3698668" y="528601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193FB-BA46-DE12-1A0E-26F3B45125C6}"/>
              </a:ext>
            </a:extLst>
          </p:cNvPr>
          <p:cNvSpPr/>
          <p:nvPr/>
        </p:nvSpPr>
        <p:spPr>
          <a:xfrm>
            <a:off x="5500518" y="5771356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95ECB-9648-54E4-1CA6-ED79B6A2AAEE}"/>
              </a:ext>
            </a:extLst>
          </p:cNvPr>
          <p:cNvSpPr/>
          <p:nvPr/>
        </p:nvSpPr>
        <p:spPr>
          <a:xfrm>
            <a:off x="7157301" y="4794358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8839-0C21-A618-EA1E-025399E98F10}"/>
              </a:ext>
            </a:extLst>
          </p:cNvPr>
          <p:cNvSpPr/>
          <p:nvPr/>
        </p:nvSpPr>
        <p:spPr>
          <a:xfrm>
            <a:off x="8038636" y="457870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2398B-79D7-BFFA-BEF3-C88161E98B64}"/>
              </a:ext>
            </a:extLst>
          </p:cNvPr>
          <p:cNvSpPr/>
          <p:nvPr/>
        </p:nvSpPr>
        <p:spPr>
          <a:xfrm>
            <a:off x="354496" y="1641652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91D6A-4D68-30F2-EE12-88FA70CD25DA}"/>
              </a:ext>
            </a:extLst>
          </p:cNvPr>
          <p:cNvSpPr/>
          <p:nvPr/>
        </p:nvSpPr>
        <p:spPr>
          <a:xfrm>
            <a:off x="354496" y="2221737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7AE91-7F50-97A3-8972-6E59E89FA5C3}"/>
              </a:ext>
            </a:extLst>
          </p:cNvPr>
          <p:cNvSpPr/>
          <p:nvPr/>
        </p:nvSpPr>
        <p:spPr>
          <a:xfrm>
            <a:off x="354495" y="2801822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CCCA75-92C4-46D9-C2E6-A01386C5B50F}"/>
              </a:ext>
            </a:extLst>
          </p:cNvPr>
          <p:cNvSpPr/>
          <p:nvPr/>
        </p:nvSpPr>
        <p:spPr>
          <a:xfrm>
            <a:off x="869522" y="1641652"/>
            <a:ext cx="9082551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regular IP packet with TCP segment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F8592-7B35-511B-315F-B858E889C2A8}"/>
              </a:ext>
            </a:extLst>
          </p:cNvPr>
          <p:cNvSpPr/>
          <p:nvPr/>
        </p:nvSpPr>
        <p:spPr>
          <a:xfrm>
            <a:off x="869523" y="2221737"/>
            <a:ext cx="11322477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Explicit Congestion Notification (ECN) set in IP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0D942-EE34-6E17-DAE0-484EC85E2B2E}"/>
              </a:ext>
            </a:extLst>
          </p:cNvPr>
          <p:cNvSpPr/>
          <p:nvPr/>
        </p:nvSpPr>
        <p:spPr>
          <a:xfrm>
            <a:off x="869523" y="2797024"/>
            <a:ext cx="5932510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ECN-Echo (ECE) set in TCP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F6A07-C438-D8F3-04B3-31EF36886B84}"/>
              </a:ext>
            </a:extLst>
          </p:cNvPr>
          <p:cNvCxnSpPr/>
          <p:nvPr/>
        </p:nvCxnSpPr>
        <p:spPr>
          <a:xfrm flipH="1" flipV="1">
            <a:off x="8258400" y="4168800"/>
            <a:ext cx="460800" cy="33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C175C4-1691-D6AF-DAB5-3A0005706503}"/>
              </a:ext>
            </a:extLst>
          </p:cNvPr>
          <p:cNvCxnSpPr/>
          <p:nvPr/>
        </p:nvCxnSpPr>
        <p:spPr>
          <a:xfrm flipH="1" flipV="1">
            <a:off x="3969037" y="4971016"/>
            <a:ext cx="460800" cy="33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1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6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995D-1557-474F-9097-6992B6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control and crash recovery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42AB-AF1E-41B4-80A9-45A65D07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Protocol when machines fail.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B7BA-5745-4F7D-A021-45DCDC7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A9F0-0D3D-49A9-88D7-4DDC4DA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2984-3A54-47CE-81A1-5F9C672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3DF27-F8C7-4C13-AFE6-373AA666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172A9-A6D6-45DA-85C7-FB4FAB77B5B1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F23C0-D2F3-4B41-81C4-69C473F39001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DA558-0398-4095-AEFE-BCBD7EC259B5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D0B1C-FB41-43CF-B44E-F2BEF0E144D5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F2DAB-1713-48AC-BB5E-FA8ECDF13DEB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/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blipFill>
                <a:blip r:embed="rId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FBCEFB-67D1-49F6-B0A8-5950101AD03B}"/>
              </a:ext>
            </a:extLst>
          </p:cNvPr>
          <p:cNvCxnSpPr>
            <a:cxnSpLocks/>
          </p:cNvCxnSpPr>
          <p:nvPr/>
        </p:nvCxnSpPr>
        <p:spPr>
          <a:xfrm>
            <a:off x="3114130" y="5632347"/>
            <a:ext cx="5904120" cy="320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/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blipFill>
                <a:blip r:embed="rId4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A1106-D64C-4BC6-8C6C-66C578B9BEAD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A60A26-DCB6-4158-B62E-4964929E3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A6D36A-465E-4443-838C-A20778BF1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134CF-8171-4461-8CA6-55BE1BD7D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DDBD0D-B4D0-4B18-8CD1-CBBD2521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D7008D-9FD8-44FA-949C-6315307F8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585BD-28C9-4693-AC31-324ED4841777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411ADA-2A64-40B6-982D-41F62170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845E66-3C74-4FC4-90BE-4D143DDBE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5EB7FE-9550-4697-9C8A-54874510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195338-D698-46D8-BF5E-B2F6562C6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F716F6-889F-4DD6-A93E-F923C068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75408BB-52FE-4BCC-B47C-B91A43154133}"/>
              </a:ext>
            </a:extLst>
          </p:cNvPr>
          <p:cNvCxnSpPr>
            <a:cxnSpLocks/>
          </p:cNvCxnSpPr>
          <p:nvPr/>
        </p:nvCxnSpPr>
        <p:spPr>
          <a:xfrm flipV="1">
            <a:off x="9018250" y="4227444"/>
            <a:ext cx="550712" cy="439323"/>
          </a:xfrm>
          <a:prstGeom prst="bentConnector3">
            <a:avLst>
              <a:gd name="adj1" fmla="val 1010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/>
              <p:nvPr/>
            </p:nvSpPr>
            <p:spPr>
              <a:xfrm>
                <a:off x="9060942" y="3457617"/>
                <a:ext cx="17212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Pass on to layer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42" y="3457617"/>
                <a:ext cx="1721229" cy="830997"/>
              </a:xfrm>
              <a:prstGeom prst="rect">
                <a:avLst/>
              </a:prstGeom>
              <a:blipFill>
                <a:blip r:embed="rId5"/>
                <a:stretch>
                  <a:fillRect l="-5109" t="-6061" r="-7299" b="-1515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6097341-35F0-4AB3-9C73-708DB77FABB6}"/>
              </a:ext>
            </a:extLst>
          </p:cNvPr>
          <p:cNvSpPr/>
          <p:nvPr/>
        </p:nvSpPr>
        <p:spPr>
          <a:xfrm>
            <a:off x="5054711" y="3822312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FD5A2C-46EE-49BC-B86E-0B3842717694}"/>
              </a:ext>
            </a:extLst>
          </p:cNvPr>
          <p:cNvSpPr/>
          <p:nvPr/>
        </p:nvSpPr>
        <p:spPr>
          <a:xfrm>
            <a:off x="9813537" y="3209956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BCEB26-D789-4324-A4DE-7E5679A71C9B}"/>
              </a:ext>
            </a:extLst>
          </p:cNvPr>
          <p:cNvSpPr/>
          <p:nvPr/>
        </p:nvSpPr>
        <p:spPr>
          <a:xfrm>
            <a:off x="5054711" y="5316788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67C6C5-B16E-44EE-9E4E-21B59C0078F5}"/>
              </a:ext>
            </a:extLst>
          </p:cNvPr>
          <p:cNvSpPr/>
          <p:nvPr/>
        </p:nvSpPr>
        <p:spPr>
          <a:xfrm>
            <a:off x="4271290" y="4616845"/>
            <a:ext cx="3649421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/>
              <a:t>ACK not transmitted!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E72A9B-0E11-46AA-89AB-5B087B7FBB24}"/>
              </a:ext>
            </a:extLst>
          </p:cNvPr>
          <p:cNvSpPr/>
          <p:nvPr/>
        </p:nvSpPr>
        <p:spPr>
          <a:xfrm>
            <a:off x="4207795" y="969625"/>
            <a:ext cx="3544761" cy="641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How to solve this?</a:t>
            </a:r>
          </a:p>
        </p:txBody>
      </p:sp>
      <p:pic>
        <p:nvPicPr>
          <p:cNvPr id="40" name="Picture 4" descr="Black Hole icon in Color Style">
            <a:extLst>
              <a:ext uri="{FF2B5EF4-FFF2-40B4-BE49-F238E27FC236}">
                <a16:creationId xmlns:a16="http://schemas.microsoft.com/office/drawing/2014/main" id="{BFD8DE22-0F79-FA52-DD06-2F461399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8122515" y="2096350"/>
            <a:ext cx="1732727" cy="17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42" grpId="0"/>
      <p:bldP spid="45" grpId="0" animBg="1"/>
      <p:bldP spid="46" grpId="0" animBg="1"/>
      <p:bldP spid="49" grpId="0" animBg="1"/>
      <p:bldP spid="37" grpId="0" animBg="1"/>
      <p:bldP spid="3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32E-807B-DFFA-DBE1-36F312D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</a:t>
            </a:r>
            <a:br>
              <a:rPr lang="en-US" dirty="0"/>
            </a:br>
            <a:r>
              <a:rPr lang="en-US" dirty="0"/>
              <a:t>Explicit Congestion Notification?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DB97-FCAF-2973-0996-19135824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C6C43-DD4A-DF70-B2C2-1E2D0358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BF68-93DF-91DE-2695-79B1F377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pPr/>
              <a:t>80</a:t>
            </a:fld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299383-3E9A-6EE3-5C24-9B567B50DC4D}"/>
              </a:ext>
            </a:extLst>
          </p:cNvPr>
          <p:cNvCxnSpPr>
            <a:cxnSpLocks/>
          </p:cNvCxnSpPr>
          <p:nvPr/>
        </p:nvCxnSpPr>
        <p:spPr>
          <a:xfrm>
            <a:off x="3426358" y="5088143"/>
            <a:ext cx="1191899" cy="844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23B60B-F256-DA36-5E62-237EE8A0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95" y="4578707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93DEE-A160-2EDE-CA2E-B33C29E2608D}"/>
              </a:ext>
            </a:extLst>
          </p:cNvPr>
          <p:cNvCxnSpPr>
            <a:cxnSpLocks/>
          </p:cNvCxnSpPr>
          <p:nvPr/>
        </p:nvCxnSpPr>
        <p:spPr>
          <a:xfrm flipH="1">
            <a:off x="4618256" y="4411013"/>
            <a:ext cx="1064760" cy="15219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15849-25E9-0460-D97B-324F179A5FE0}"/>
              </a:ext>
            </a:extLst>
          </p:cNvPr>
          <p:cNvCxnSpPr>
            <a:cxnSpLocks/>
          </p:cNvCxnSpPr>
          <p:nvPr/>
        </p:nvCxnSpPr>
        <p:spPr>
          <a:xfrm>
            <a:off x="5683016" y="4394384"/>
            <a:ext cx="1148330" cy="16180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0E642D-2651-E5E7-3814-C64D305F0F43}"/>
              </a:ext>
            </a:extLst>
          </p:cNvPr>
          <p:cNvCxnSpPr>
            <a:cxnSpLocks/>
          </p:cNvCxnSpPr>
          <p:nvPr/>
        </p:nvCxnSpPr>
        <p:spPr>
          <a:xfrm flipV="1">
            <a:off x="4522362" y="5932970"/>
            <a:ext cx="2308984" cy="9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3DEA6D-CFBA-DA7A-AF5C-ADB69355D56D}"/>
              </a:ext>
            </a:extLst>
          </p:cNvPr>
          <p:cNvCxnSpPr>
            <a:cxnSpLocks/>
          </p:cNvCxnSpPr>
          <p:nvPr/>
        </p:nvCxnSpPr>
        <p:spPr>
          <a:xfrm flipH="1">
            <a:off x="6762684" y="4341291"/>
            <a:ext cx="876260" cy="16083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E4A9F6-5BA5-8DF1-5374-DB791CE8E39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19224" y="4341291"/>
            <a:ext cx="1041184" cy="756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43EB391-2FA3-E8CF-96D6-9EF82CEBB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09" y="4578707"/>
            <a:ext cx="803703" cy="1038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D2160-B107-F138-B64D-F940DC226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69" y="3837049"/>
            <a:ext cx="789231" cy="7927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46E8F4-4F29-CEB8-DE4F-42A7E2759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42" y="5374980"/>
            <a:ext cx="789231" cy="792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AC4FE-F8CD-D8E8-D3CC-1793BBF69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5374980"/>
            <a:ext cx="789231" cy="7927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F0F0FD-4EDC-AB70-3504-5FED0618A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30" y="3785954"/>
            <a:ext cx="789231" cy="79275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239F66-7DF0-50D7-34E5-CF3A31245BA3}"/>
              </a:ext>
            </a:extLst>
          </p:cNvPr>
          <p:cNvSpPr/>
          <p:nvPr/>
        </p:nvSpPr>
        <p:spPr>
          <a:xfrm>
            <a:off x="3698668" y="528601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7193FB-BA46-DE12-1A0E-26F3B45125C6}"/>
              </a:ext>
            </a:extLst>
          </p:cNvPr>
          <p:cNvSpPr/>
          <p:nvPr/>
        </p:nvSpPr>
        <p:spPr>
          <a:xfrm>
            <a:off x="5500518" y="5771356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A95ECB-9648-54E4-1CA6-ED79B6A2AAEE}"/>
              </a:ext>
            </a:extLst>
          </p:cNvPr>
          <p:cNvSpPr/>
          <p:nvPr/>
        </p:nvSpPr>
        <p:spPr>
          <a:xfrm>
            <a:off x="7157301" y="4794358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8839-0C21-A618-EA1E-025399E98F10}"/>
              </a:ext>
            </a:extLst>
          </p:cNvPr>
          <p:cNvSpPr/>
          <p:nvPr/>
        </p:nvSpPr>
        <p:spPr>
          <a:xfrm>
            <a:off x="8038636" y="4578707"/>
            <a:ext cx="462153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M</a:t>
            </a:r>
            <a:endParaRPr lang="en-US" b="1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2398B-79D7-BFFA-BEF3-C88161E98B64}"/>
              </a:ext>
            </a:extLst>
          </p:cNvPr>
          <p:cNvSpPr/>
          <p:nvPr/>
        </p:nvSpPr>
        <p:spPr>
          <a:xfrm>
            <a:off x="354496" y="1641652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91D6A-4D68-30F2-EE12-88FA70CD25DA}"/>
              </a:ext>
            </a:extLst>
          </p:cNvPr>
          <p:cNvSpPr/>
          <p:nvPr/>
        </p:nvSpPr>
        <p:spPr>
          <a:xfrm>
            <a:off x="354496" y="2221737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87AE91-7F50-97A3-8972-6E59E89FA5C3}"/>
              </a:ext>
            </a:extLst>
          </p:cNvPr>
          <p:cNvSpPr/>
          <p:nvPr/>
        </p:nvSpPr>
        <p:spPr>
          <a:xfrm>
            <a:off x="354495" y="2801822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CCCA75-92C4-46D9-C2E6-A01386C5B50F}"/>
              </a:ext>
            </a:extLst>
          </p:cNvPr>
          <p:cNvSpPr/>
          <p:nvPr/>
        </p:nvSpPr>
        <p:spPr>
          <a:xfrm>
            <a:off x="869522" y="1641652"/>
            <a:ext cx="9082551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regular IP packet with TCP segment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F8592-7B35-511B-315F-B858E889C2A8}"/>
              </a:ext>
            </a:extLst>
          </p:cNvPr>
          <p:cNvSpPr/>
          <p:nvPr/>
        </p:nvSpPr>
        <p:spPr>
          <a:xfrm>
            <a:off x="869523" y="2221737"/>
            <a:ext cx="11322477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Explicit Congestion Notification (ECN) set in </a:t>
            </a:r>
            <a:r>
              <a:rPr lang="en-US" sz="2400" b="1" dirty="0">
                <a:solidFill>
                  <a:sysClr val="windowText" lastClr="000000"/>
                </a:solidFill>
              </a:rPr>
              <a:t>IP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C0D942-EE34-6E17-DAE0-484EC85E2B2E}"/>
              </a:ext>
            </a:extLst>
          </p:cNvPr>
          <p:cNvSpPr/>
          <p:nvPr/>
        </p:nvSpPr>
        <p:spPr>
          <a:xfrm>
            <a:off x="869523" y="2797024"/>
            <a:ext cx="5932510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ECN-Echo (ECE) set in </a:t>
            </a:r>
            <a:r>
              <a:rPr lang="en-US" sz="2400" b="1" dirty="0">
                <a:solidFill>
                  <a:sysClr val="windowText" lastClr="000000"/>
                </a:solidFill>
              </a:rPr>
              <a:t>TCP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7BBE72-CD45-712B-3B28-B1A75D2E2DB8}"/>
              </a:ext>
            </a:extLst>
          </p:cNvPr>
          <p:cNvSpPr/>
          <p:nvPr/>
        </p:nvSpPr>
        <p:spPr>
          <a:xfrm>
            <a:off x="354495" y="3350344"/>
            <a:ext cx="500598" cy="4313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400" dirty="0"/>
              <a:t>M</a:t>
            </a:r>
            <a:endParaRPr lang="en-US" sz="2400" b="1" i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54D25F-0C16-5599-9BE2-DC9454EA4457}"/>
              </a:ext>
            </a:extLst>
          </p:cNvPr>
          <p:cNvSpPr/>
          <p:nvPr/>
        </p:nvSpPr>
        <p:spPr>
          <a:xfrm>
            <a:off x="869522" y="3345546"/>
            <a:ext cx="8728134" cy="43130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= Congestion Window Reduced (CWR) set in </a:t>
            </a:r>
            <a:r>
              <a:rPr lang="en-US" sz="2400" b="1" dirty="0">
                <a:solidFill>
                  <a:sysClr val="windowText" lastClr="000000"/>
                </a:solidFill>
              </a:rPr>
              <a:t>TCP header</a:t>
            </a:r>
            <a:endParaRPr lang="en-US" sz="2400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41DF5C-E8B7-F924-19F0-769BED4F961D}"/>
              </a:ext>
            </a:extLst>
          </p:cNvPr>
          <p:cNvCxnSpPr>
            <a:cxnSpLocks/>
          </p:cNvCxnSpPr>
          <p:nvPr/>
        </p:nvCxnSpPr>
        <p:spPr>
          <a:xfrm>
            <a:off x="3698668" y="4953600"/>
            <a:ext cx="919590" cy="42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63C36-2112-17A6-CC70-D0126B2AABE4}"/>
              </a:ext>
            </a:extLst>
          </p:cNvPr>
          <p:cNvCxnSpPr>
            <a:cxnSpLocks/>
          </p:cNvCxnSpPr>
          <p:nvPr/>
        </p:nvCxnSpPr>
        <p:spPr>
          <a:xfrm>
            <a:off x="8013838" y="3959856"/>
            <a:ext cx="919590" cy="421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31" grpId="0" animBg="1"/>
      <p:bldP spid="3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810-A457-6E41-A45E-A34A7C11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Different Flavors of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C33A-2FF1-FA46-BAA7-FEAA2436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4F37-58B8-8A40-8446-6858BAD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37907-DB16-C749-B5D8-E11D1DDE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23962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7A2-950A-46F6-A80D-0F25B3D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TCP versions and</a:t>
            </a:r>
            <a:br>
              <a:rPr lang="en-GB" dirty="0"/>
            </a:br>
            <a:r>
              <a:rPr lang="en-GB" dirty="0"/>
              <a:t>congestion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478-578D-4E0C-9786-48507C96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TCP determines rate based on</a:t>
            </a:r>
            <a:br>
              <a:rPr lang="en-US" dirty="0"/>
            </a:br>
            <a:r>
              <a:rPr lang="en-US" dirty="0"/>
              <a:t>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CUBIC TCP determines rate based on</a:t>
            </a:r>
            <a:br>
              <a:rPr lang="en-US" dirty="0"/>
            </a:br>
            <a:r>
              <a:rPr lang="en-US" dirty="0"/>
              <a:t>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 TCP determines rate based</a:t>
            </a:r>
            <a:br>
              <a:rPr lang="en-US" dirty="0"/>
            </a:br>
            <a:r>
              <a:rPr lang="en-US" dirty="0"/>
              <a:t>on end-to-end delay.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Compound TCP determines rate based</a:t>
            </a:r>
            <a:br>
              <a:rPr lang="en-US" dirty="0"/>
            </a:br>
            <a:r>
              <a:rPr lang="en-US" dirty="0"/>
              <a:t>on end-to-end delay and 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with Explicit Congestion Notification.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XCP explicitly tells sender what rate to use.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31C93-1B09-4781-B733-37888F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C8DC-3100-400A-953B-3314B056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21B6-2C56-43A5-9093-3855B461B094}"/>
              </a:ext>
            </a:extLst>
          </p:cNvPr>
          <p:cNvSpPr/>
          <p:nvPr/>
        </p:nvSpPr>
        <p:spPr>
          <a:xfrm>
            <a:off x="2518371" y="2937545"/>
            <a:ext cx="5496543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Used by default in Linux, Windows, MacOS</a:t>
            </a:r>
          </a:p>
        </p:txBody>
      </p:sp>
    </p:spTree>
    <p:extLst>
      <p:ext uri="{BB962C8B-B14F-4D97-AF65-F5344CB8AC3E}">
        <p14:creationId xmlns:p14="http://schemas.microsoft.com/office/powerpoint/2010/main" val="2163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7A2-950A-46F6-A80D-0F25B3D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TCP versions and</a:t>
            </a:r>
            <a:br>
              <a:rPr lang="en-GB" dirty="0"/>
            </a:br>
            <a:r>
              <a:rPr lang="en-GB" dirty="0"/>
              <a:t>congestion signals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478-578D-4E0C-9786-48507C96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TCP determines rate based on</a:t>
            </a:r>
            <a:br>
              <a:rPr lang="en-US" dirty="0"/>
            </a:br>
            <a:r>
              <a:rPr lang="en-US" dirty="0"/>
              <a:t>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CUBIC TCP determines rate based on</a:t>
            </a:r>
            <a:br>
              <a:rPr lang="en-US" dirty="0"/>
            </a:br>
            <a:r>
              <a:rPr lang="en-US" dirty="0"/>
              <a:t>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 TCP determines rate based</a:t>
            </a:r>
            <a:br>
              <a:rPr lang="en-US" dirty="0"/>
            </a:br>
            <a:r>
              <a:rPr lang="en-US" dirty="0"/>
              <a:t>on end-to-end delay.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Compound TCP determines rate based</a:t>
            </a:r>
            <a:br>
              <a:rPr lang="en-US" dirty="0"/>
            </a:br>
            <a:r>
              <a:rPr lang="en-US" dirty="0"/>
              <a:t>on end-to-end delay and packet loss.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with Explicit Congestion Notification.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XCP explicitly tells sender what rate to use.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31C93-1B09-4781-B733-37888F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C8DC-3100-400A-953B-3314B056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83</a:t>
            </a:fld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EC90B-C539-4B9D-AA7F-B3FF3F7624F8}"/>
              </a:ext>
            </a:extLst>
          </p:cNvPr>
          <p:cNvSpPr/>
          <p:nvPr/>
        </p:nvSpPr>
        <p:spPr>
          <a:xfrm>
            <a:off x="6423991" y="980947"/>
            <a:ext cx="3896139" cy="5604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i="1" dirty="0"/>
              <a:t>Implicit</a:t>
            </a:r>
            <a:r>
              <a:rPr lang="en-US" sz="2800" dirty="0"/>
              <a:t> congestion signals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06957-F3DF-4E1D-9A0C-CA8581BA9D9C}"/>
              </a:ext>
            </a:extLst>
          </p:cNvPr>
          <p:cNvSpPr/>
          <p:nvPr/>
        </p:nvSpPr>
        <p:spPr>
          <a:xfrm>
            <a:off x="0" y="1573379"/>
            <a:ext cx="8438322" cy="338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0BF72-744C-E43B-0829-3C198399EF38}"/>
              </a:ext>
            </a:extLst>
          </p:cNvPr>
          <p:cNvSpPr/>
          <p:nvPr/>
        </p:nvSpPr>
        <p:spPr>
          <a:xfrm>
            <a:off x="2518371" y="2937545"/>
            <a:ext cx="5496543" cy="4020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Used by default in Linux, Windows, MacOS</a:t>
            </a:r>
          </a:p>
        </p:txBody>
      </p:sp>
    </p:spTree>
    <p:extLst>
      <p:ext uri="{BB962C8B-B14F-4D97-AF65-F5344CB8AC3E}">
        <p14:creationId xmlns:p14="http://schemas.microsoft.com/office/powerpoint/2010/main" val="17517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61194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00C7-C8FE-4840-B96B-6CC9E93A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Transport Layer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6789-CBF1-3D41-A516-C7B5908B6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40403"/>
            <a:ext cx="6038850" cy="4936560"/>
          </a:xfrm>
        </p:spPr>
        <p:txBody>
          <a:bodyPr>
            <a:normAutofit fontScale="92500"/>
          </a:bodyPr>
          <a:lstStyle/>
          <a:p>
            <a:r>
              <a:rPr lang="en-NL" dirty="0"/>
              <a:t>Sockets interface</a:t>
            </a:r>
          </a:p>
          <a:p>
            <a:r>
              <a:rPr lang="en-NL" dirty="0"/>
              <a:t>Connection establishment and release</a:t>
            </a:r>
          </a:p>
          <a:p>
            <a:pPr lvl="1"/>
            <a:r>
              <a:rPr lang="en-NL" dirty="0"/>
              <a:t>Duplicate detection</a:t>
            </a:r>
          </a:p>
          <a:p>
            <a:pPr lvl="1"/>
            <a:r>
              <a:rPr lang="en-NL" b="1" dirty="0">
                <a:solidFill>
                  <a:schemeClr val="accent5">
                    <a:lumMod val="75000"/>
                  </a:schemeClr>
                </a:solidFill>
              </a:rPr>
              <a:t>Two army problem</a:t>
            </a:r>
          </a:p>
          <a:p>
            <a:r>
              <a:rPr lang="en-NL" dirty="0"/>
              <a:t>Seq. num wrap around + duplicate detection </a:t>
            </a:r>
            <a:r>
              <a:rPr lang="en-NL" dirty="0">
                <a:sym typeface="Wingdings" pitchFamily="2" charset="2"/>
              </a:rPr>
              <a:t></a:t>
            </a:r>
            <a:r>
              <a:rPr lang="en-NL" dirty="0"/>
              <a:t> </a:t>
            </a:r>
            <a:r>
              <a:rPr lang="en-NL" u="sng" dirty="0"/>
              <a:t>performance</a:t>
            </a:r>
            <a:r>
              <a:rPr lang="en-NL" dirty="0"/>
              <a:t> limit</a:t>
            </a:r>
          </a:p>
          <a:p>
            <a:r>
              <a:rPr lang="en-NL" b="1" dirty="0">
                <a:solidFill>
                  <a:schemeClr val="accent5">
                    <a:lumMod val="75000"/>
                  </a:schemeClr>
                </a:solidFill>
              </a:rPr>
              <a:t>End-to-end argument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E9FA-5647-564B-8794-7D8ED918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240403"/>
            <a:ext cx="6038850" cy="4936560"/>
          </a:xfrm>
        </p:spPr>
        <p:txBody>
          <a:bodyPr>
            <a:normAutofit fontScale="92500"/>
          </a:bodyPr>
          <a:lstStyle/>
          <a:p>
            <a:r>
              <a:rPr lang="en-NL" dirty="0"/>
              <a:t>Error control</a:t>
            </a:r>
          </a:p>
          <a:p>
            <a:pPr lvl="1"/>
            <a:r>
              <a:rPr lang="en-NL" dirty="0"/>
              <a:t>Timer management</a:t>
            </a:r>
          </a:p>
          <a:p>
            <a:pPr lvl="1"/>
            <a:r>
              <a:rPr lang="en-NL" dirty="0"/>
              <a:t>Detection using time-outs or </a:t>
            </a:r>
            <a:r>
              <a:rPr lang="en-NL" b="1" dirty="0">
                <a:solidFill>
                  <a:schemeClr val="accent6">
                    <a:lumMod val="75000"/>
                  </a:schemeClr>
                </a:solidFill>
              </a:rPr>
              <a:t>duplicate acknowledgements</a:t>
            </a:r>
          </a:p>
          <a:p>
            <a:r>
              <a:rPr lang="en-NL" dirty="0"/>
              <a:t>Flow control</a:t>
            </a:r>
          </a:p>
          <a:p>
            <a:pPr lvl="1"/>
            <a:r>
              <a:rPr lang="en-US" dirty="0"/>
              <a:t>Sending rate limited to smallest</a:t>
            </a:r>
            <a:br>
              <a:rPr lang="en-US" dirty="0"/>
            </a:b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NL" b="1" dirty="0">
                <a:solidFill>
                  <a:schemeClr val="accent6">
                    <a:lumMod val="75000"/>
                  </a:schemeClr>
                </a:solidFill>
              </a:rPr>
              <a:t>indow size</a:t>
            </a:r>
          </a:p>
          <a:p>
            <a:pPr lvl="1"/>
            <a:r>
              <a:rPr lang="en-NL" b="1" dirty="0">
                <a:solidFill>
                  <a:schemeClr val="accent6">
                    <a:lumMod val="75000"/>
                  </a:schemeClr>
                </a:solidFill>
              </a:rPr>
              <a:t>Nagle’s algorithm</a:t>
            </a:r>
          </a:p>
          <a:p>
            <a:pPr lvl="1"/>
            <a:r>
              <a:rPr lang="en-NL" b="1" dirty="0">
                <a:solidFill>
                  <a:schemeClr val="accent6">
                    <a:lumMod val="75000"/>
                  </a:schemeClr>
                </a:solidFill>
              </a:rPr>
              <a:t>Silly window syndrome</a:t>
            </a:r>
          </a:p>
          <a:p>
            <a:r>
              <a:rPr lang="en-NL" dirty="0"/>
              <a:t>Congestion control</a:t>
            </a:r>
          </a:p>
          <a:p>
            <a:pPr lvl="1"/>
            <a:r>
              <a:rPr lang="en-NL" dirty="0"/>
              <a:t>Sharing available resources</a:t>
            </a:r>
          </a:p>
          <a:p>
            <a:pPr lvl="2"/>
            <a:r>
              <a:rPr lang="en-NL" b="1" dirty="0">
                <a:solidFill>
                  <a:schemeClr val="accent6">
                    <a:lumMod val="75000"/>
                  </a:schemeClr>
                </a:solidFill>
              </a:rPr>
              <a:t>AIMD</a:t>
            </a:r>
          </a:p>
          <a:p>
            <a:pPr lvl="1"/>
            <a:r>
              <a:rPr lang="en-NL" dirty="0"/>
              <a:t>Multiple signals: packet loss, latency, etc.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F0EE-C330-AD4C-BB75-3DC0984F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2AE5-94AF-3742-A0EA-AD159838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87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995D-1557-474F-9097-6992B681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recovery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42AB-AF1E-41B4-80A9-45A65D07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Protocol under normal circumstances.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B7BA-5745-4F7D-A021-45DCDC74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1A9F0-0D3D-49A9-88D7-4DDC4DA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B2984-3A54-47CE-81A1-5F9C672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3DF27-F8C7-4C13-AFE6-373AA666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A172A9-A6D6-45DA-85C7-FB4FAB77B5B1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BF23C0-D2F3-4B41-81C4-69C473F39001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EDA558-0398-4095-AEFE-BCBD7EC259B5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BD0B1C-FB41-43CF-B44E-F2BEF0E144D5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F2DAB-1713-48AC-BB5E-FA8ECDF13DEB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/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F82FDF-FC55-42FF-9FA9-E04263D6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4" y="3743040"/>
                <a:ext cx="2892576" cy="461665"/>
              </a:xfrm>
              <a:prstGeom prst="rect">
                <a:avLst/>
              </a:prstGeom>
              <a:blipFill>
                <a:blip r:embed="rId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FBCEFB-67D1-49F6-B0A8-5950101AD03B}"/>
              </a:ext>
            </a:extLst>
          </p:cNvPr>
          <p:cNvCxnSpPr>
            <a:cxnSpLocks/>
          </p:cNvCxnSpPr>
          <p:nvPr/>
        </p:nvCxnSpPr>
        <p:spPr>
          <a:xfrm>
            <a:off x="3114130" y="5632347"/>
            <a:ext cx="5904120" cy="320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/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Segment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4BE930-825A-4CE8-9E2A-507C051DF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17" y="5253288"/>
                <a:ext cx="3006230" cy="461665"/>
              </a:xfrm>
              <a:prstGeom prst="rect">
                <a:avLst/>
              </a:prstGeom>
              <a:blipFill>
                <a:blip r:embed="rId4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17EC9E-F150-41FB-9EA4-D20454819D45}"/>
              </a:ext>
            </a:extLst>
          </p:cNvPr>
          <p:cNvCxnSpPr>
            <a:cxnSpLocks/>
          </p:cNvCxnSpPr>
          <p:nvPr/>
        </p:nvCxnSpPr>
        <p:spPr>
          <a:xfrm flipH="1">
            <a:off x="3097210" y="4898103"/>
            <a:ext cx="5921041" cy="336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268089-B8C2-4FDF-8489-4DAA9517ABCB}"/>
              </a:ext>
            </a:extLst>
          </p:cNvPr>
          <p:cNvSpPr txBox="1"/>
          <p:nvPr/>
        </p:nvSpPr>
        <p:spPr>
          <a:xfrm flipH="1">
            <a:off x="4773816" y="4462525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</a:t>
            </a:r>
            <a:endParaRPr lang="en-GB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8A1106-D64C-4BC6-8C6C-66C578B9BEAD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A60A26-DCB6-4158-B62E-4964929E3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A6D36A-465E-4443-838C-A20778BF1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0134CF-8171-4461-8CA6-55BE1BD7D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DDBD0D-B4D0-4B18-8CD1-CBBD2521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D7008D-9FD8-44FA-949C-6315307F8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F585BD-28C9-4693-AC31-324ED4841777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411ADA-2A64-40B6-982D-41F621709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845E66-3C74-4FC4-90BE-4D143DDBE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85EB7FE-9550-4697-9C8A-548745108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195338-D698-46D8-BF5E-B2F6562C6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F716F6-889F-4DD6-A93E-F923C0685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75408BB-52FE-4BCC-B47C-B91A43154133}"/>
              </a:ext>
            </a:extLst>
          </p:cNvPr>
          <p:cNvCxnSpPr>
            <a:cxnSpLocks/>
          </p:cNvCxnSpPr>
          <p:nvPr/>
        </p:nvCxnSpPr>
        <p:spPr>
          <a:xfrm flipV="1">
            <a:off x="9018250" y="4763779"/>
            <a:ext cx="550712" cy="439323"/>
          </a:xfrm>
          <a:prstGeom prst="bentConnector3">
            <a:avLst>
              <a:gd name="adj1" fmla="val 1010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/>
              <p:nvPr/>
            </p:nvSpPr>
            <p:spPr>
              <a:xfrm>
                <a:off x="9060942" y="3993952"/>
                <a:ext cx="17212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Pass on to layer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</a:t>
                </a:r>
                <a:endParaRPr lang="en-GB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F7ECEC-203A-4752-9CF8-453AE8DB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42" y="3993952"/>
                <a:ext cx="1721229" cy="830997"/>
              </a:xfrm>
              <a:prstGeom prst="rect">
                <a:avLst/>
              </a:prstGeom>
              <a:blipFill>
                <a:blip r:embed="rId5"/>
                <a:stretch>
                  <a:fillRect l="-5109" t="-6061" r="-7299" b="-1515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26097341-35F0-4AB3-9C73-708DB77FABB6}"/>
              </a:ext>
            </a:extLst>
          </p:cNvPr>
          <p:cNvSpPr/>
          <p:nvPr/>
        </p:nvSpPr>
        <p:spPr>
          <a:xfrm>
            <a:off x="5054711" y="3822312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LID4096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FD5A2C-46EE-49BC-B86E-0B3842717694}"/>
              </a:ext>
            </a:extLst>
          </p:cNvPr>
          <p:cNvSpPr/>
          <p:nvPr/>
        </p:nvSpPr>
        <p:spPr>
          <a:xfrm>
            <a:off x="9813537" y="3746291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LID4096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8B83FB-C949-4710-A4A2-CD8E03A7910E}"/>
              </a:ext>
            </a:extLst>
          </p:cNvPr>
          <p:cNvSpPr/>
          <p:nvPr/>
        </p:nvSpPr>
        <p:spPr>
          <a:xfrm>
            <a:off x="5394933" y="4539236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LID4096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BCEB26-D789-4324-A4DE-7E5679A71C9B}"/>
              </a:ext>
            </a:extLst>
          </p:cNvPr>
          <p:cNvSpPr/>
          <p:nvPr/>
        </p:nvSpPr>
        <p:spPr>
          <a:xfrm>
            <a:off x="4773816" y="5316788"/>
            <a:ext cx="340222" cy="34022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3395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42" grpId="0"/>
      <p:bldP spid="45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4356</Words>
  <Application>Microsoft Office PowerPoint</Application>
  <PresentationFormat>Widescreen</PresentationFormat>
  <Paragraphs>1112</Paragraphs>
  <Slides>85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Cambria Math</vt:lpstr>
      <vt:lpstr>Consolas</vt:lpstr>
      <vt:lpstr>Wingdings</vt:lpstr>
      <vt:lpstr>Office Theme</vt:lpstr>
      <vt:lpstr>Computer Networks X_400487</vt:lpstr>
      <vt:lpstr>Roadmap: Transport Layer</vt:lpstr>
      <vt:lpstr>The End-To-End Argument </vt:lpstr>
      <vt:lpstr>Error control in the transport layer</vt:lpstr>
      <vt:lpstr>Reliable Delivery through Retransmissions</vt:lpstr>
      <vt:lpstr>Improving Performance by using Error control on lower layers</vt:lpstr>
      <vt:lpstr>Error control and crash recovery</vt:lpstr>
      <vt:lpstr>Error control and crash recovery</vt:lpstr>
      <vt:lpstr>Crash recovery</vt:lpstr>
      <vt:lpstr>Error control and crash recovery</vt:lpstr>
      <vt:lpstr>Crash recovery on layer k</vt:lpstr>
      <vt:lpstr>Roadmap: Transport Layer</vt:lpstr>
      <vt:lpstr>Regulating sending rate Flow control</vt:lpstr>
      <vt:lpstr>Regulating sending rate Congestion control</vt:lpstr>
      <vt:lpstr>Stop-and-Wait: A 1-Bit Sliding Window Protocol</vt:lpstr>
      <vt:lpstr>Stop-and-Wait: A 1-Bit Sliding Window Protocol</vt:lpstr>
      <vt:lpstr>Sliding window protocols</vt:lpstr>
      <vt:lpstr>Recap: Link Utilization</vt:lpstr>
      <vt:lpstr>Flow control and buffer management</vt:lpstr>
      <vt:lpstr>Roadmap: Transport Layer</vt:lpstr>
      <vt:lpstr>Today</vt:lpstr>
      <vt:lpstr>Congestion control</vt:lpstr>
      <vt:lpstr>Congestion control requires resource management</vt:lpstr>
      <vt:lpstr>Fair bandwidth allocation </vt:lpstr>
      <vt:lpstr>Fair bandwidth allocation Max-min fairness</vt:lpstr>
      <vt:lpstr>Fair bandwidth allocation Convergence</vt:lpstr>
      <vt:lpstr>Available bandwidth is unknown</vt:lpstr>
      <vt:lpstr>Dynamically adjust bandwidth using trial and error</vt:lpstr>
      <vt:lpstr>Sharing bandwidth example</vt:lpstr>
      <vt:lpstr>Sharing bandwidth example</vt:lpstr>
      <vt:lpstr>Sharing bandwidth Efficiency and fairness</vt:lpstr>
      <vt:lpstr>Regulating sending rate Approaches</vt:lpstr>
      <vt:lpstr>Additive increase Additive decrease</vt:lpstr>
      <vt:lpstr>Multiplicative increase Multiplicative decrease</vt:lpstr>
      <vt:lpstr>Regulating sending rate Efficiency and fairness</vt:lpstr>
      <vt:lpstr>Additive increase Multiplicative decrease</vt:lpstr>
      <vt:lpstr>Regulating sending rate Efficiency and fairness</vt:lpstr>
      <vt:lpstr>Roadmap: Transport Layer</vt:lpstr>
      <vt:lpstr>Internet protocols</vt:lpstr>
      <vt:lpstr>Comparing complexity by number of RFCs</vt:lpstr>
      <vt:lpstr>User Datagram Protocol (UDP)</vt:lpstr>
      <vt:lpstr>User Datagram Protocol (UDP)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Transmission Control Protocol (TCP)</vt:lpstr>
      <vt:lpstr>Connections in TCP</vt:lpstr>
      <vt:lpstr>Transmission Control Protocol (TCP)</vt:lpstr>
      <vt:lpstr>TCP connection establishment Three-way handshake</vt:lpstr>
      <vt:lpstr>TCP Timestamp Option</vt:lpstr>
      <vt:lpstr>TCP Timestamp Option</vt:lpstr>
      <vt:lpstr>TCP PAWS</vt:lpstr>
      <vt:lpstr>TCP sequence numbers</vt:lpstr>
      <vt:lpstr>TCP connection release Two simplex channels</vt:lpstr>
      <vt:lpstr>TCP connection release Two simplex channels</vt:lpstr>
      <vt:lpstr>Error Control in TCP</vt:lpstr>
      <vt:lpstr>Reliable Delivery through Retransmissions</vt:lpstr>
      <vt:lpstr>Setting Retransmission Timers</vt:lpstr>
      <vt:lpstr>Dynamic Timeouts in TCP</vt:lpstr>
      <vt:lpstr>Performance improvement Fast retransmission</vt:lpstr>
      <vt:lpstr>Flow Control in TCP</vt:lpstr>
      <vt:lpstr>Flow control and buffer management</vt:lpstr>
      <vt:lpstr>TCP window size Flow control</vt:lpstr>
      <vt:lpstr>TCP window size Nagle’s algorithm</vt:lpstr>
      <vt:lpstr>TCP window size Silly-window syndrome</vt:lpstr>
      <vt:lpstr>TCP Delayed Acknowledgements</vt:lpstr>
      <vt:lpstr>TCP Delayed Acknowledgements</vt:lpstr>
      <vt:lpstr>Congestion Control in TCP</vt:lpstr>
      <vt:lpstr>Transmission Control Protocol (TCP)</vt:lpstr>
      <vt:lpstr>Additive increase multiplicative decrease in TCP</vt:lpstr>
      <vt:lpstr>AIMD in TCP What value to start with?</vt:lpstr>
      <vt:lpstr>AIMD in TCP ‘slow’ start</vt:lpstr>
      <vt:lpstr>TCP ‘slow’ start</vt:lpstr>
      <vt:lpstr>TCP Tahoe</vt:lpstr>
      <vt:lpstr>Performance improvement Fast retransmission</vt:lpstr>
      <vt:lpstr>TCP Reno (= TCP Tahoe + fast recovery)</vt:lpstr>
      <vt:lpstr>What about Explicit Congestion Notification?</vt:lpstr>
      <vt:lpstr>What about Explicit Congestion Notification?</vt:lpstr>
      <vt:lpstr>What about Explicit Congestion Notification?</vt:lpstr>
      <vt:lpstr>Different Flavors of TCP</vt:lpstr>
      <vt:lpstr>TCP versions and congestion signals</vt:lpstr>
      <vt:lpstr>TCP versions and congestion signals</vt:lpstr>
      <vt:lpstr>Roadmap: Transport Layer</vt:lpstr>
      <vt:lpstr>Transport Layer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2024-10-08T13:44:48Z</dcterms:created>
  <dcterms:modified xsi:type="dcterms:W3CDTF">2024-10-08T15:14:34Z</dcterms:modified>
</cp:coreProperties>
</file>