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69" r:id="rId3"/>
    <p:sldId id="970" r:id="rId4"/>
    <p:sldId id="995" r:id="rId5"/>
    <p:sldId id="997" r:id="rId6"/>
    <p:sldId id="1016" r:id="rId7"/>
    <p:sldId id="989" r:id="rId8"/>
    <p:sldId id="1018" r:id="rId9"/>
    <p:sldId id="1020" r:id="rId10"/>
    <p:sldId id="1017" r:id="rId11"/>
    <p:sldId id="1019" r:id="rId12"/>
    <p:sldId id="979" r:id="rId13"/>
    <p:sldId id="991" r:id="rId14"/>
    <p:sldId id="992" r:id="rId15"/>
    <p:sldId id="1002" r:id="rId16"/>
    <p:sldId id="1003" r:id="rId17"/>
    <p:sldId id="987" r:id="rId18"/>
    <p:sldId id="1011" r:id="rId19"/>
    <p:sldId id="993" r:id="rId20"/>
    <p:sldId id="994" r:id="rId21"/>
    <p:sldId id="999" r:id="rId22"/>
    <p:sldId id="1001" r:id="rId23"/>
    <p:sldId id="1009" r:id="rId24"/>
    <p:sldId id="978" r:id="rId25"/>
    <p:sldId id="1010" r:id="rId26"/>
    <p:sldId id="980" r:id="rId27"/>
    <p:sldId id="983" r:id="rId28"/>
    <p:sldId id="9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3DED80-BB34-7FD5-7192-F1C26777DBD5}" name="Gao, Shanshan" initials="GS" userId="S::sgao@bnl.gov::9dcdc0c5-4fbe-49ea-97a8-f4c5590fbb9e" providerId="AD"/>
  <p188:author id="{E5D3C0A7-025E-F7AF-F21C-0C26E93DEE69}" name="Chen, Hucheng" initials="CH" userId="S::chc@bnl.gov::79e16722-12f2-420a-8a85-7efd5f2c7731" providerId="AD"/>
  <p188:author id="{BFEB36E8-635D-0CC8-B86E-E937CBA2F7CD}" name="Donohue, Jillian" initials="DJ" userId="S::jdonohue@bnl.gov::f5f152fb-63a0-4da8-b2fc-4c70fbdf3564" providerId="AD"/>
  <p188:author id="{3C71F5FE-77A9-7368-B592-BD3E7F270B0D}" name="Fried, Jack" initials="FJ" userId="S::jfried@bnl.gov::b362274d-cdfb-4bbe-8323-60c2822a449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747"/>
    <a:srgbClr val="579835"/>
    <a:srgbClr val="03222F"/>
    <a:srgbClr val="FFF2CC"/>
    <a:srgbClr val="8BB1E9"/>
    <a:srgbClr val="FFFFFF"/>
    <a:srgbClr val="DFEBF8"/>
    <a:srgbClr val="6195E1"/>
    <a:srgbClr val="729FC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8303" autoAdjust="0"/>
  </p:normalViewPr>
  <p:slideViewPr>
    <p:cSldViewPr snapToGrid="0">
      <p:cViewPr varScale="1">
        <p:scale>
          <a:sx n="96" d="100"/>
          <a:sy n="9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D6942-945B-407F-8C63-931A923AAF1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FB43-2506-47E2-A45C-D3C97802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Title: WIB Firmware Development for DAT ColdADC QC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add: more detailed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Missing codes should show up in uncalibrated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proof-of-concept histogram graphs (mostly just a fun demonstration)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Channel X total will appear in the totals register if you write X to a certain other register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the histogram data is copied is the same way that the spy buffer data is copied (</a:t>
            </a:r>
            <a:r>
              <a:rPr lang="en-US" dirty="0" err="1"/>
              <a:t>memcpy</a:t>
            </a:r>
            <a:r>
              <a:rPr lang="en-US" dirty="0"/>
              <a:t>)</a:t>
            </a:r>
          </a:p>
          <a:p>
            <a:r>
              <a:rPr lang="en-US" dirty="0"/>
              <a:t>This greatly speeds up execution time compared to peek/poking one by one</a:t>
            </a:r>
          </a:p>
          <a:p>
            <a:r>
              <a:rPr lang="en-US" dirty="0"/>
              <a:t>Will go into how I </a:t>
            </a:r>
            <a:r>
              <a:rPr lang="en-US"/>
              <a:t>implemented this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exact speedup figure?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2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changed if needed (secondary register bank to minimize use of main registers, could bring it down to 2ish registers (one config and one status)?)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Can be changed if needed (secondary register bank to minimize use of main registers, could bring it down to 2ish registers (one config and one status)?)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ENOB technically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need to explain in detail</a:t>
            </a:r>
          </a:p>
          <a:p>
            <a:r>
              <a:rPr lang="en-US"/>
              <a:t>AXI BRAM/Petalinux side CAN write, useful for debugging purposes, but it doesn’t need to in this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Reg_bank_64 originally spanned memory from A00C0000 until A00D0000. Reg_bank_64 uses only 128 bytes total of its 64KB allocated memory, so I decreased that allocation to 32K and squeezed in the AXI BRAM controller at A00C8000.</a:t>
            </a:r>
          </a:p>
          <a:p>
            <a:r>
              <a:rPr lang="en-US" dirty="0"/>
              <a:t>I couldn’t just squeeze it in between spy buffers because the kernel has to know that the memory is mapped to something, the spy buffers use all of their allocated space, and I didn’t want to have to change the kernel. This is also the reason I can only read out 1 channel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FB43-2506-47E2-A45C-D3C97802E5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F3AE-4C39-C723-1741-5C377076F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D8AE-41CF-B796-2FB1-23BFF5060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A65-9AD9-8DC9-B50F-F1E0D4BE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2393-CC2B-900B-44CB-F3AE7AF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6926-0615-F39A-67A0-1D5AAAF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E7D1-63F9-89ED-ED60-371388F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8E2C-DCE8-80B2-961E-DC9BD7CCA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F68E-6090-BEBC-571A-57224334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631B-F188-C63D-14DD-52CC1706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39E-D371-3B11-4172-6ABD35D3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9372-83AC-05DC-3C74-919E45DD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E8553-504C-F684-ADCA-DDB3205E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354D-DD08-9D1C-F0D4-4FDDECEC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BA4E-AE6A-54F4-DF67-EA634005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3890-97D2-AD7A-9DFA-4A6C9E81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EB6B9-C6AF-7F40-9A3F-E71E87EB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6083" y="5742910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2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  <p15:guide id="9" orient="horz" pos="3888">
          <p15:clr>
            <a:srgbClr val="FBAE40"/>
          </p15:clr>
        </p15:guide>
        <p15:guide id="10" pos="360">
          <p15:clr>
            <a:srgbClr val="FBAE40"/>
          </p15:clr>
        </p15:guide>
        <p15:guide id="11" pos="7320">
          <p15:clr>
            <a:srgbClr val="FBAE40"/>
          </p15:clr>
        </p15:guide>
        <p15:guide id="12" orient="horz" pos="39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CAF04-6C30-614D-8071-3CC683E976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083" y="5755088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  <p15:guide id="9" orient="horz" pos="3888">
          <p15:clr>
            <a:srgbClr val="FBAE40"/>
          </p15:clr>
        </p15:guide>
        <p15:guide id="10" pos="360">
          <p15:clr>
            <a:srgbClr val="FBAE40"/>
          </p15:clr>
        </p15:guide>
        <p15:guide id="11" pos="7320">
          <p15:clr>
            <a:srgbClr val="FBAE40"/>
          </p15:clr>
        </p15:guide>
        <p15:guide id="12" orient="horz" pos="39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EB6B9-C6AF-7F40-9A3F-E71E87EB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6083" y="5742910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  <p15:guide id="9" orient="horz" pos="3888">
          <p15:clr>
            <a:srgbClr val="FBAE40"/>
          </p15:clr>
        </p15:guide>
        <p15:guide id="10" pos="360">
          <p15:clr>
            <a:srgbClr val="FBAE40"/>
          </p15:clr>
        </p15:guide>
        <p15:guide id="11" pos="7320">
          <p15:clr>
            <a:srgbClr val="FBAE40"/>
          </p15:clr>
        </p15:guide>
        <p15:guide id="12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783-2389-2044-9FEC-A01C0926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58779"/>
            <a:ext cx="11049000" cy="4974031"/>
          </a:xfr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85F67-179E-4145-8BCB-4A0C61A8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4" name="Picture 2" descr="Deep Underground Neutrino Experiment">
            <a:extLst>
              <a:ext uri="{FF2B5EF4-FFF2-40B4-BE49-F238E27FC236}">
                <a16:creationId xmlns:a16="http://schemas.microsoft.com/office/drawing/2014/main" id="{AA6E9090-0C7C-9CB1-C666-490C49F76A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3"/>
          <a:stretch/>
        </p:blipFill>
        <p:spPr bwMode="auto">
          <a:xfrm>
            <a:off x="2151408" y="6213411"/>
            <a:ext cx="1057303" cy="3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272A436-6682-CFCA-9F4D-EAD759E8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561179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45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1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992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65E-00C4-6F4C-8817-84A69C1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26A3-B154-C14C-BFED-E141D3C8B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C922-34CF-D846-A402-06F51B18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68AE-308B-D548-82A1-318656FC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07000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CFC5-D97A-B448-B815-E68D1A97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B46D-01D9-1D44-ABED-AC6282C1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9F48-3F7F-A545-9387-0732A54B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C0DC1-B7CB-B343-8B4E-8D57625AE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9F1-F4A7-6440-A9D9-1BF6E3E1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88283-FA1D-D040-8AFC-1D07DFC30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253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199-9CB4-63BF-BEBD-72EF9BDC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1358-4D1D-182F-FCE4-4999A746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A92A-E18D-FC29-2AAC-BEEDDF43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925D-C3B1-A27B-547A-12A960B8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791E-5D6F-2A16-1B2D-75700EC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2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70F5-09AC-CD48-85DB-1752A5E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FDB5-5C90-C844-8D34-266A469C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9298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D20343-9337-0E42-A01C-2815CA8E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8162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4E83-FA30-AE49-A809-D1503D6A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7B18-F1D3-C845-98E1-FCEEFD59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77A6-B440-D244-B039-82AFE3A1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CFED41-9DB8-3441-9E99-88FCE31D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72290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9BF-B963-A049-A11E-59531395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4A0F9-2FD7-DE46-AE52-AD7C0C073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13AE-9723-9D45-B482-FF92ED07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BC717A-FCD7-0D46-A097-931C0228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80504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A0D-AA3C-664A-87D2-78DEA60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DD7F-359B-0241-A0E1-CB414639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4FE3B0-EE83-EE47-9729-1EF19530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0994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785AC-BC0C-8F4E-B552-D8A6AD4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9A820-91F6-F544-8B07-61605B06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FAE437-C75F-3A40-9104-1FFF2D5E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39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6E7-9E24-69DC-783F-DA497B65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ED89-60AF-AB5B-761A-A226150D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10BB-7E8F-C74C-2AE5-5549CD28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D1AB-1CD4-7198-6960-11F5CE9A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B8C1-765E-7556-F501-EA6934E8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6B83-4DF6-5016-9D24-71D4CA98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2E3D-9123-CD78-C628-12B3338A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EF95-9E8A-E192-78DC-273ACB939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F1ADA-78FC-3771-0C36-5076EA12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6869-2B3F-EF93-8FCF-E0DDF4F6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3F44-15BC-10DC-5882-B273A3E9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B54-93D4-AE6E-CCDD-E732B13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827A-B150-9CFD-BFBA-CE0B9FE6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BA797-FC5A-71DD-CE99-2D13D5D3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93692-F96C-62C8-D3FC-45DD974FA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056BF-5F4B-19DB-A0F7-7CADB6AC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FB5C1-7F61-DE9E-6B19-2CA3A40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EC0CF-3AA3-D5CD-79F6-1E4101EC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42FFA-A55E-F360-FA8C-D47CF048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97-1000-1B3D-A841-190869A6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E533-7C55-DBA3-CCB9-EDBBA2F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2CF8A-01AF-ACAD-3F07-759F273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3B001-C876-EC0C-0A98-47375DF0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4F31B-3FF8-D2E8-84E9-7E9AF82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1D552-B065-95F3-CE86-69A57796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EBB0-F063-831D-AEAF-4739247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02A-1636-EAEA-0BAD-E0F962D7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9C94-CB5E-F419-9C0E-CB5DDCAE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075B5-D01D-5E01-31B7-516AECF2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230C4-E3A3-4CB7-FC42-3CEA9315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F658-355E-503F-A156-A5BFFA83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9FFD-0FB1-76E2-E1AF-2D90D76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EA3-849E-038F-0F42-CD5EB1FA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798AF-89B7-E374-1472-B6231051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AE23A-812E-E748-C898-32E22462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C3B7-91CF-8989-AC4E-5734D4CB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B0E8-5CD5-C84D-A7BB-0BBC7DD3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347C-1D1B-2B05-34FA-59CC0ADB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B2C-92F4-51B1-93DA-4BCE5873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20DA-A3A6-06B5-FEA5-7D12E29D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DCCB-37B9-44A0-A3C0-88CDA6EC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0022-FDEC-6980-D098-B0AE763E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A105-9FC9-F17E-EE3A-D17DEE6E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BDBB-D9E7-48CE-A135-B01F4B1E1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AAA2-8718-2247-8539-9A0DC22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56FE-C136-A54B-9DE3-EACD8E08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25625"/>
            <a:ext cx="11049000" cy="42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5833E0-DD3D-DF4F-9316-F67B7A80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106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360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pos="7320">
          <p15:clr>
            <a:srgbClr val="F26B43"/>
          </p15:clr>
        </p15:guide>
        <p15:guide id="12" orient="horz" pos="41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9CCF-B6E4-F848-8AF7-A07BBCF6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175" y="2356556"/>
            <a:ext cx="11234799" cy="1947460"/>
          </a:xfrm>
        </p:spPr>
        <p:txBody>
          <a:bodyPr>
            <a:noAutofit/>
          </a:bodyPr>
          <a:lstStyle/>
          <a:p>
            <a:r>
              <a:rPr lang="en-US" sz="7200" dirty="0"/>
              <a:t>WIB Firmware Development for DAT </a:t>
            </a:r>
            <a:r>
              <a:rPr lang="en-US" sz="7200" err="1"/>
              <a:t>ColdADC</a:t>
            </a:r>
            <a:r>
              <a:rPr lang="en-US" sz="7200"/>
              <a:t> ENOB QC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22B2E-4C7F-5E4F-B80E-F0D418C0D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2800"/>
              <a:t>Jillian Donohue on behalf of the BNL CE group</a:t>
            </a:r>
          </a:p>
          <a:p>
            <a:pPr algn="r"/>
            <a:r>
              <a:rPr lang="en-US" sz="2800"/>
              <a:t>Date TBD</a:t>
            </a:r>
          </a:p>
        </p:txBody>
      </p:sp>
      <p:pic>
        <p:nvPicPr>
          <p:cNvPr id="5" name="Picture 2" descr="Deep Underground Neutrino Experiment">
            <a:extLst>
              <a:ext uri="{FF2B5EF4-FFF2-40B4-BE49-F238E27FC236}">
                <a16:creationId xmlns:a16="http://schemas.microsoft.com/office/drawing/2014/main" id="{00CB008C-9F75-304C-1F38-E0EFECD0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" y="867507"/>
            <a:ext cx="5942957" cy="9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87"/>
    </mc:Choice>
    <mc:Fallback xmlns="">
      <p:transition spd="slow" advTm="18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CD1A30-7840-2449-466D-8CE36F3E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F6840-10C1-98D3-D956-446EBD1A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78B70-EB5A-690E-6F88-A6795D27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810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9BBF30-A922-D820-16B7-78A9A999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58779"/>
            <a:ext cx="11049000" cy="5434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/>
              <a:t>0xA00C0078</a:t>
            </a:r>
            <a:r>
              <a:rPr lang="en-US" sz="2200"/>
              <a:t>: Histogram channel to analyze, lemo_io_0 output selector</a:t>
            </a:r>
            <a:endParaRPr lang="en-US" sz="2200" dirty="0"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/>
              <a:t>0xA00C007C</a:t>
            </a:r>
            <a:r>
              <a:rPr lang="en-US" sz="2200"/>
              <a:t>: Histogram # samples</a:t>
            </a:r>
            <a:endParaRPr lang="en-US" sz="22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9B11B-CE9B-29CE-3BEC-81EDA032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7A06D-8AC9-5A71-6E2B-0FD8A58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WIB registers used – config register bank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28C6-85A2-1CFA-88B9-F0BBF3809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8191"/>
              </p:ext>
            </p:extLst>
          </p:nvPr>
        </p:nvGraphicFramePr>
        <p:xfrm>
          <a:off x="571500" y="894433"/>
          <a:ext cx="11282242" cy="571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3247010251"/>
                    </a:ext>
                  </a:extLst>
                </a:gridCol>
                <a:gridCol w="1065159">
                  <a:extLst>
                    <a:ext uri="{9D8B030D-6E8A-4147-A177-3AD203B41FA5}">
                      <a16:colId xmlns:a16="http://schemas.microsoft.com/office/drawing/2014/main" val="2972367473"/>
                    </a:ext>
                  </a:extLst>
                </a:gridCol>
                <a:gridCol w="2499031">
                  <a:extLst>
                    <a:ext uri="{9D8B030D-6E8A-4147-A177-3AD203B41FA5}">
                      <a16:colId xmlns:a16="http://schemas.microsoft.com/office/drawing/2014/main" val="2590985207"/>
                    </a:ext>
                  </a:extLst>
                </a:gridCol>
                <a:gridCol w="5813053">
                  <a:extLst>
                    <a:ext uri="{9D8B030D-6E8A-4147-A177-3AD203B41FA5}">
                      <a16:colId xmlns:a16="http://schemas.microsoft.com/office/drawing/2014/main" val="2422990553"/>
                    </a:ext>
                  </a:extLst>
                </a:gridCol>
              </a:tblGrid>
              <a:tr h="821413">
                <a:tc>
                  <a:txBody>
                    <a:bodyPr/>
                    <a:lstStyle/>
                    <a:p>
                      <a:r>
                        <a:rPr lang="en-US" dirty="0"/>
                        <a:t>Address,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 in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33551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accum_num_samples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samples to accumulate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18964"/>
                  </a:ext>
                </a:extLst>
              </a:tr>
              <a:tr h="11734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0xA00C0070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accum_total_ch_sel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Accumulator channel readout selector. Channel X's accumulated total will appear in </a:t>
                      </a:r>
                      <a:r>
                        <a:rPr lang="en-US"/>
                        <a:t>the register </a:t>
                      </a:r>
                      <a:r>
                        <a:rPr lang="en-US" sz="1800" b="0" i="0" u="none" strike="noStrike" noProof="0">
                          <a:latin typeface="+mn-lt"/>
                        </a:rPr>
                        <a:t>accum_ch_total </a:t>
                      </a:r>
                      <a:r>
                        <a:rPr lang="en-US"/>
                        <a:t>if </a:t>
                      </a:r>
                      <a:r>
                        <a:rPr lang="en-US" dirty="0"/>
                        <a:t>you write X to this register.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03860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0xA00C0070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/>
                        <a:t>accum_trig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Triggers accumulators to begin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45781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baseline="0" noProof="0">
                          <a:solidFill>
                            <a:srgbClr val="000000"/>
                          </a:solidFill>
                          <a:latin typeface="+mn-lt"/>
                        </a:rPr>
                        <a:t>0xA00C0074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D9474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D9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D94747"/>
                          </a:solidFill>
                        </a:rPr>
                        <a:t>hist_buf_sel</a:t>
                      </a:r>
                      <a:endParaRPr lang="en-US" dirty="0" err="1">
                        <a:solidFill>
                          <a:srgbClr val="D9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D94747"/>
                          </a:solidFill>
                        </a:rPr>
                        <a:t>Determines whether the AXI BRAM controller (0) or the single channel buffer (1) has access to port B of the histogram BRAM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64470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0xA00C0074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hist</a:t>
                      </a:r>
                      <a:r>
                        <a:rPr lang="en-US"/>
                        <a:t>_buf_trig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Triggers histogram (0) </a:t>
                      </a:r>
                      <a:r>
                        <a:rPr lang="en-US">
                          <a:solidFill>
                            <a:srgbClr val="D94747"/>
                          </a:solidFill>
                        </a:rPr>
                        <a:t>or single channel buffer (1)</a:t>
                      </a:r>
                      <a:r>
                        <a:rPr lang="en-US"/>
                        <a:t> to begin, depending on the value of hist_buf_sel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94066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0xA00C0078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hist_ch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Channel to take histogram </a:t>
                      </a:r>
                      <a:r>
                        <a:rPr lang="en-US">
                          <a:solidFill>
                            <a:srgbClr val="D94747"/>
                          </a:solidFill>
                        </a:rPr>
                        <a:t>(or single channel buffer) </a:t>
                      </a:r>
                      <a:r>
                        <a:rPr lang="en-US"/>
                        <a:t>data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03490"/>
                  </a:ext>
                </a:extLst>
              </a:tr>
              <a:tr h="508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0xA00C007C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31:0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rial"/>
                        </a:rPr>
                        <a:t>hist_num_samples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 of samples to count for 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40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BF964E-7AD9-2643-4FE3-66175CB34405}"/>
              </a:ext>
            </a:extLst>
          </p:cNvPr>
          <p:cNvSpPr txBox="1"/>
          <p:nvPr/>
        </p:nvSpPr>
        <p:spPr>
          <a:xfrm>
            <a:off x="4073464" y="6526175"/>
            <a:ext cx="72605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cs typeface="Arial"/>
              </a:rPr>
              <a:t>Latest production firmware </a:t>
            </a:r>
            <a:r>
              <a:rPr lang="en-US" sz="1600">
                <a:cs typeface="Arial"/>
              </a:rPr>
              <a:t>uses config registers </a:t>
            </a:r>
            <a:r>
              <a:rPr lang="en-US" sz="1600" dirty="0">
                <a:cs typeface="Arial"/>
              </a:rPr>
              <a:t>up to 0xA00C0044</a:t>
            </a:r>
          </a:p>
        </p:txBody>
      </p:sp>
    </p:spTree>
    <p:extLst>
      <p:ext uri="{BB962C8B-B14F-4D97-AF65-F5344CB8AC3E}">
        <p14:creationId xmlns:p14="http://schemas.microsoft.com/office/powerpoint/2010/main" val="5755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49897-71AB-1ABE-F1D8-26BE484D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C17C7A-F1E8-F26D-785B-3EF5E397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WIB registers used – status register bank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C9100-AB3D-7D20-A82F-11DEEF487F48}"/>
              </a:ext>
            </a:extLst>
          </p:cNvPr>
          <p:cNvSpPr txBox="1"/>
          <p:nvPr/>
        </p:nvSpPr>
        <p:spPr>
          <a:xfrm>
            <a:off x="3782728" y="6310702"/>
            <a:ext cx="7533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Latest production firmware uses status registers up to 0xA00C00D8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1FA71C-B623-367A-ACED-10E03DD6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0305"/>
              </p:ext>
            </p:extLst>
          </p:nvPr>
        </p:nvGraphicFramePr>
        <p:xfrm>
          <a:off x="571306" y="988559"/>
          <a:ext cx="1128224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3247010251"/>
                    </a:ext>
                  </a:extLst>
                </a:gridCol>
                <a:gridCol w="1065159">
                  <a:extLst>
                    <a:ext uri="{9D8B030D-6E8A-4147-A177-3AD203B41FA5}">
                      <a16:colId xmlns:a16="http://schemas.microsoft.com/office/drawing/2014/main" val="2972367473"/>
                    </a:ext>
                  </a:extLst>
                </a:gridCol>
                <a:gridCol w="2499031">
                  <a:extLst>
                    <a:ext uri="{9D8B030D-6E8A-4147-A177-3AD203B41FA5}">
                      <a16:colId xmlns:a16="http://schemas.microsoft.com/office/drawing/2014/main" val="2590985207"/>
                    </a:ext>
                  </a:extLst>
                </a:gridCol>
                <a:gridCol w="5813053">
                  <a:extLst>
                    <a:ext uri="{9D8B030D-6E8A-4147-A177-3AD203B41FA5}">
                      <a16:colId xmlns:a16="http://schemas.microsoft.com/office/drawing/2014/main" val="242299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Address, 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 in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3355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0xA00C00F0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deframed_data_mon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Allows software to “peek” into the live channel data to aid the histogram test (</a:t>
                      </a:r>
                      <a:r>
                        <a:rPr lang="en-US" sz="1800" b="0" i="0" u="none" strike="noStrike" noProof="0"/>
                        <a:t>hist_ch determines which channel</a:t>
                      </a:r>
                      <a:r>
                        <a:rPr lang="en-US" sz="1800" b="0" i="0" u="none" strike="noStrike" noProof="0" dirty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053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0xA00C00F0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/>
                        <a:t>hist_ready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that the histogram has finished taking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189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noProof="0">
                          <a:solidFill>
                            <a:srgbClr val="D94747"/>
                          </a:solidFill>
                          <a:latin typeface="+mn-lt"/>
                        </a:rPr>
                        <a:t>0xA00C00F0</a:t>
                      </a:r>
                      <a:endParaRPr lang="en-US" sz="2000" b="0">
                        <a:solidFill>
                          <a:srgbClr val="D9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D94747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D9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D94747"/>
                          </a:solidFill>
                          <a:latin typeface="Arial"/>
                        </a:rPr>
                        <a:t>buf_done</a:t>
                      </a:r>
                      <a:endParaRPr lang="en-US" sz="1800" b="0" i="0" u="none" strike="noStrike" noProof="0" dirty="0" err="1">
                        <a:solidFill>
                          <a:srgbClr val="D94747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D94747"/>
                          </a:solidFill>
                        </a:rPr>
                        <a:t>Indicates that the single channel buffer has finished taking samples</a:t>
                      </a:r>
                      <a:endParaRPr lang="en-US" dirty="0">
                        <a:solidFill>
                          <a:srgbClr val="D94747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150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0xA00C00F0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accum_ready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Bit Z indicates that accumulator Z (connected to COLDATA Z) has finished taking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03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0xA00C00F4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accum_ch_total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Displays the total accumulated in channel </a:t>
                      </a:r>
                      <a:r>
                        <a:rPr lang="en-US" dirty="0" err="1"/>
                        <a:t>accum_total_ch_sel</a:t>
                      </a:r>
                      <a:r>
                        <a:rPr lang="en-US" dirty="0"/>
                        <a:t> when its accumulator is finished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457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0xA00C00F8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/>
                        <a:t>hist_out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Was used for peek-by-peek readout of histogram data, but no longer used.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0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71A2B-1B8F-8E47-E484-E4659DAF0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13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2D35C-8061-1906-F6C0-A2A23B6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utilization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DA7B6-C45E-230E-4782-E3614849A239}"/>
              </a:ext>
            </a:extLst>
          </p:cNvPr>
          <p:cNvSpPr txBox="1"/>
          <p:nvPr/>
        </p:nvSpPr>
        <p:spPr>
          <a:xfrm>
            <a:off x="1577385" y="155719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Production firmware: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A2F20-9C22-6B81-D213-99FA8783DFF4}"/>
              </a:ext>
            </a:extLst>
          </p:cNvPr>
          <p:cNvSpPr txBox="1"/>
          <p:nvPr/>
        </p:nvSpPr>
        <p:spPr>
          <a:xfrm>
            <a:off x="6660171" y="1570036"/>
            <a:ext cx="45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QC firmware </a:t>
            </a:r>
            <a:r>
              <a:rPr lang="en-US">
                <a:solidFill>
                  <a:srgbClr val="D94747"/>
                </a:solidFill>
              </a:rPr>
              <a:t>(difference from last version):</a:t>
            </a:r>
            <a:endParaRPr lang="en-US" dirty="0">
              <a:solidFill>
                <a:srgbClr val="D9474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17BA3-BDD9-4935-AFC1-0C875CCB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29" y="1958384"/>
            <a:ext cx="3913390" cy="33718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4F0E4FA-B806-5BEC-B38D-144A8CF19DB1}"/>
              </a:ext>
            </a:extLst>
          </p:cNvPr>
          <p:cNvGrpSpPr/>
          <p:nvPr/>
        </p:nvGrpSpPr>
        <p:grpSpPr>
          <a:xfrm>
            <a:off x="6992155" y="1926528"/>
            <a:ext cx="3552825" cy="3343275"/>
            <a:chOff x="8600548" y="1992362"/>
            <a:chExt cx="3552825" cy="3343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9352B5-6B08-BDD4-EC3F-6C4E7A77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0548" y="1992362"/>
              <a:ext cx="3552825" cy="33432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A13657-4C2E-7B7E-8FB8-774AD95D4CCB}"/>
                </a:ext>
              </a:extLst>
            </p:cNvPr>
            <p:cNvSpPr txBox="1"/>
            <p:nvPr/>
          </p:nvSpPr>
          <p:spPr>
            <a:xfrm>
              <a:off x="11208471" y="2796819"/>
              <a:ext cx="4956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(+1%)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861ADC-9700-F04B-4D59-26741DA0C9FE}"/>
                </a:ext>
              </a:extLst>
            </p:cNvPr>
            <p:cNvSpPr txBox="1"/>
            <p:nvPr/>
          </p:nvSpPr>
          <p:spPr>
            <a:xfrm>
              <a:off x="10692365" y="3206264"/>
              <a:ext cx="4956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FF0000"/>
                  </a:solidFill>
                </a:rPr>
                <a:t>(+4%)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3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25D4D0-E7BC-414E-621D-4A9D2A08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strike="sngStrike" dirty="0"/>
              <a:t>1. Histogram study with a sine waveform instead of a ramp</a:t>
            </a:r>
          </a:p>
          <a:p>
            <a:pPr marL="0" indent="0"/>
            <a:endParaRPr lang="en-US" strike="sngStrike"/>
          </a:p>
          <a:p>
            <a:pPr marL="0" indent="0"/>
            <a:r>
              <a:rPr lang="en-US" strike="sngStrike"/>
              <a:t>2</a:t>
            </a:r>
            <a:r>
              <a:rPr lang="en-US" strike="sngStrike" dirty="0"/>
              <a:t>. ENOB study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3. Develop analysis scripts for ADC static performance metrics </a:t>
            </a:r>
          </a:p>
          <a:p>
            <a:pPr marL="457200" lvl="1" indent="0">
              <a:buNone/>
            </a:pPr>
            <a:r>
              <a:rPr lang="en-US" dirty="0"/>
              <a:t>DC-offset, input range, gain, DNL/INL, overflow protection, and etc.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4. Organize a QC procedure – scripts, database,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D518E-F944-3031-431B-8F238C12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DA9D27-2E68-6E69-AAEC-E840B67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To-do list</a:t>
            </a:r>
          </a:p>
        </p:txBody>
      </p:sp>
    </p:spTree>
    <p:extLst>
      <p:ext uri="{BB962C8B-B14F-4D97-AF65-F5344CB8AC3E}">
        <p14:creationId xmlns:p14="http://schemas.microsoft.com/office/powerpoint/2010/main" val="40963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8117D-080A-03CB-1846-F5CBA28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trike="sngStrike" dirty="0"/>
              <a:t>Histogram development &amp; study with a slow ramp signal is done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trike="sngStrike" dirty="0"/>
              <a:t>DAT board has been deemed capable for </a:t>
            </a:r>
            <a:r>
              <a:rPr lang="en-US" strike="sngStrike" dirty="0" err="1"/>
              <a:t>ColdADC</a:t>
            </a:r>
            <a:r>
              <a:rPr lang="en-US" strike="sngStrike" dirty="0"/>
              <a:t> QC</a:t>
            </a:r>
          </a:p>
          <a:p>
            <a:pPr marL="914400" lvl="1" indent="-457200"/>
            <a:r>
              <a:rPr lang="en-US" strike="sngStrike" dirty="0"/>
              <a:t>All necessary QC items have been verified</a:t>
            </a:r>
          </a:p>
          <a:p>
            <a:pPr marL="914400" lvl="1" indent="-457200"/>
            <a:r>
              <a:rPr lang="en-US" strike="sngStrike" dirty="0"/>
              <a:t>New DAT revision will inject test pulse to each channel independently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AB235-3B91-C14C-5835-907372A7D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0806B-ADA5-8E25-E03E-1AAC5CBD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9313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40616-AE5C-3AB0-180C-14ADAC08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5358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25080-6EC1-3299-457F-DEFC1656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17</a:t>
            </a:fld>
            <a:endParaRPr lang="en-US" sz="1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F23A1-D9DA-8D77-9B24-A47790974B2D}"/>
              </a:ext>
            </a:extLst>
          </p:cNvPr>
          <p:cNvGrpSpPr/>
          <p:nvPr/>
        </p:nvGrpSpPr>
        <p:grpSpPr>
          <a:xfrm>
            <a:off x="2162159" y="149443"/>
            <a:ext cx="9025855" cy="6349714"/>
            <a:chOff x="2844528" y="143161"/>
            <a:chExt cx="9025855" cy="6349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E7F64A-A38B-F8AC-2174-B90FB4C66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528" y="975319"/>
              <a:ext cx="5301755" cy="5517556"/>
            </a:xfrm>
            <a:prstGeom prst="rect">
              <a:avLst/>
            </a:prstGeom>
            <a:noFill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CE8242-0488-8385-49AE-017C22D17484}"/>
                </a:ext>
              </a:extLst>
            </p:cNvPr>
            <p:cNvSpPr/>
            <p:nvPr/>
          </p:nvSpPr>
          <p:spPr>
            <a:xfrm>
              <a:off x="6795615" y="869716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DAQ modified frame builders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x8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D45891-C6AA-FA9B-19E6-D37B09B9DDD7}"/>
                </a:ext>
              </a:extLst>
            </p:cNvPr>
            <p:cNvCxnSpPr/>
            <p:nvPr/>
          </p:nvCxnSpPr>
          <p:spPr>
            <a:xfrm>
              <a:off x="6130340" y="1346479"/>
              <a:ext cx="6652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3AC373-F827-C11A-DCF5-551E97426020}"/>
                </a:ext>
              </a:extLst>
            </p:cNvPr>
            <p:cNvSpPr/>
            <p:nvPr/>
          </p:nvSpPr>
          <p:spPr>
            <a:xfrm>
              <a:off x="8741232" y="143161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Accumulators</a:t>
              </a:r>
            </a:p>
            <a:p>
              <a:pPr algn="ctr"/>
              <a:r>
                <a:rPr lang="en-US" sz="1400">
                  <a:solidFill>
                    <a:schemeClr val="tx2"/>
                  </a:solidFill>
                </a:rPr>
                <a:t>x8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A6D60E-CFC5-6936-62F1-3BC64A18D79C}"/>
                </a:ext>
              </a:extLst>
            </p:cNvPr>
            <p:cNvSpPr/>
            <p:nvPr/>
          </p:nvSpPr>
          <p:spPr>
            <a:xfrm>
              <a:off x="8709610" y="1261287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Histogram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6065CD35-F83A-67E4-6A24-AE75B3FB983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8270639" y="534733"/>
              <a:ext cx="470593" cy="726555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6EC230FD-0096-33D9-A579-6F3E7F434DF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8270639" y="1261288"/>
              <a:ext cx="438971" cy="391571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529BD57-A79C-3968-714A-53F983946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538" y="3124776"/>
              <a:ext cx="6945845" cy="502679"/>
            </a:xfrm>
            <a:prstGeom prst="bentConnector3">
              <a:avLst>
                <a:gd name="adj1" fmla="val 4381"/>
              </a:avLst>
            </a:prstGeom>
            <a:ln w="28575">
              <a:solidFill>
                <a:srgbClr val="57983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29035E-9C54-8ED6-3679-3F86CF7FA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8786" y="1672673"/>
              <a:ext cx="1731597" cy="0"/>
            </a:xfrm>
            <a:prstGeom prst="straightConnector1">
              <a:avLst/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3626AE5-D888-ABE5-E3D3-4AE9EA20ED61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6200000" flipV="1">
              <a:off x="9751761" y="999229"/>
              <a:ext cx="2583117" cy="1654126"/>
            </a:xfrm>
            <a:prstGeom prst="bentConnector2">
              <a:avLst/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D2D4E8-FB1A-066F-6057-7EB81CC98370}"/>
                </a:ext>
              </a:extLst>
            </p:cNvPr>
            <p:cNvSpPr txBox="1"/>
            <p:nvPr/>
          </p:nvSpPr>
          <p:spPr>
            <a:xfrm>
              <a:off x="10362938" y="1659784"/>
              <a:ext cx="144340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/>
                <a:t>AXI BRAM controller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000B99-EDFB-14D1-498D-7246654A7AA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67623" y="2379453"/>
              <a:ext cx="1464993" cy="118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F0E62-5E98-C0DA-2CBA-076806E43AA3}"/>
                </a:ext>
              </a:extLst>
            </p:cNvPr>
            <p:cNvSpPr txBox="1"/>
            <p:nvPr/>
          </p:nvSpPr>
          <p:spPr>
            <a:xfrm rot="5400000">
              <a:off x="7605754" y="2450957"/>
              <a:ext cx="14077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/>
                <a:t>Live data peek reg.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881C34-4775-5E5C-5605-DE3549FE3F1B}"/>
                </a:ext>
              </a:extLst>
            </p:cNvPr>
            <p:cNvSpPr/>
            <p:nvPr/>
          </p:nvSpPr>
          <p:spPr>
            <a:xfrm>
              <a:off x="8709610" y="2248386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Single channel  buffer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689A728-E80F-FC30-AEEB-36D93A7E923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8107110" y="2037458"/>
              <a:ext cx="980174" cy="224826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8D04823-36AE-7367-53A9-F5E1EA48B3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98154" y="2077099"/>
              <a:ext cx="767707" cy="394744"/>
            </a:xfrm>
            <a:prstGeom prst="bentConnector3">
              <a:avLst>
                <a:gd name="adj1" fmla="val 99939"/>
              </a:avLst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39FF2E4-83B0-E156-BE10-2847D51045D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84634" y="2639957"/>
              <a:ext cx="39474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7983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17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0DCAC6-081C-94A4-BA6C-C0CD6C2F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To speed up readout of histogram data, I implemented a AXI BRAM controller in the firmware’s block design that accesses one side of the histogram dual-port block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00205-E3ED-5285-75E2-792FBB83F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18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E87424-427E-03BB-729D-460A9C42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 memory mapping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2762F-A564-8D91-3ACB-C8C6B96543B6}"/>
              </a:ext>
            </a:extLst>
          </p:cNvPr>
          <p:cNvSpPr/>
          <p:nvPr/>
        </p:nvSpPr>
        <p:spPr>
          <a:xfrm>
            <a:off x="4900662" y="2347449"/>
            <a:ext cx="1463040" cy="1463040"/>
          </a:xfrm>
          <a:prstGeom prst="rect">
            <a:avLst/>
          </a:prstGeom>
          <a:solidFill>
            <a:srgbClr val="8BB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Histogram BRAM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32182-34AE-5C51-E831-76BF73DAA710}"/>
              </a:ext>
            </a:extLst>
          </p:cNvPr>
          <p:cNvSpPr/>
          <p:nvPr/>
        </p:nvSpPr>
        <p:spPr>
          <a:xfrm>
            <a:off x="1553878" y="2612144"/>
            <a:ext cx="2045970" cy="933650"/>
          </a:xfrm>
          <a:prstGeom prst="rect">
            <a:avLst/>
          </a:prstGeom>
          <a:solidFill>
            <a:srgbClr val="8BB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028" name="Picture 4" descr="Histogram">
            <a:extLst>
              <a:ext uri="{FF2B5EF4-FFF2-40B4-BE49-F238E27FC236}">
                <a16:creationId xmlns:a16="http://schemas.microsoft.com/office/drawing/2014/main" id="{DB210A94-E96B-19FC-5FBE-7C64AF45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5" y="2758094"/>
            <a:ext cx="1560755" cy="8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8CADB98-C963-8E9E-0751-43EBF36B8C57}"/>
              </a:ext>
            </a:extLst>
          </p:cNvPr>
          <p:cNvSpPr/>
          <p:nvPr/>
        </p:nvSpPr>
        <p:spPr>
          <a:xfrm>
            <a:off x="3599849" y="2857588"/>
            <a:ext cx="1300814" cy="44276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Direct R/W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A295910-4894-0AE6-DBDD-5715DF7FBAC7}"/>
              </a:ext>
            </a:extLst>
          </p:cNvPr>
          <p:cNvSpPr/>
          <p:nvPr/>
        </p:nvSpPr>
        <p:spPr>
          <a:xfrm>
            <a:off x="6363702" y="2651202"/>
            <a:ext cx="1673392" cy="855533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AXI BRAM controller RO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F9EF8D4-5A7A-DE00-796B-C912FCC9B789}"/>
              </a:ext>
            </a:extLst>
          </p:cNvPr>
          <p:cNvSpPr/>
          <p:nvPr/>
        </p:nvSpPr>
        <p:spPr>
          <a:xfrm>
            <a:off x="8037094" y="2651202"/>
            <a:ext cx="1673392" cy="855533"/>
          </a:xfrm>
          <a:prstGeom prst="leftRightArrow">
            <a:avLst/>
          </a:prstGeom>
          <a:solidFill>
            <a:srgbClr val="5798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AXI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34F08-DF9C-FBD8-B519-7DD5834236BC}"/>
              </a:ext>
            </a:extLst>
          </p:cNvPr>
          <p:cNvSpPr/>
          <p:nvPr/>
        </p:nvSpPr>
        <p:spPr>
          <a:xfrm>
            <a:off x="9710486" y="2347449"/>
            <a:ext cx="1463040" cy="1463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D1E27-D0F2-481E-1F0D-5BD95F6F422C}"/>
              </a:ext>
            </a:extLst>
          </p:cNvPr>
          <p:cNvSpPr txBox="1"/>
          <p:nvPr/>
        </p:nvSpPr>
        <p:spPr>
          <a:xfrm>
            <a:off x="1926457" y="2931018"/>
            <a:ext cx="130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Histogram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346B7-D4E5-3B22-91A0-CAC2BB078DC1}"/>
              </a:ext>
            </a:extLst>
          </p:cNvPr>
          <p:cNvSpPr txBox="1"/>
          <p:nvPr/>
        </p:nvSpPr>
        <p:spPr>
          <a:xfrm>
            <a:off x="4250256" y="2389592"/>
            <a:ext cx="65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Port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B03CF-F786-2FFA-C5BD-A488A8B4BD9A}"/>
              </a:ext>
            </a:extLst>
          </p:cNvPr>
          <p:cNvSpPr txBox="1"/>
          <p:nvPr/>
        </p:nvSpPr>
        <p:spPr>
          <a:xfrm>
            <a:off x="6316678" y="2389592"/>
            <a:ext cx="65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Port 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123847-7DF0-0C14-0BAB-7B10786F4E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364"/>
          <a:stretch/>
        </p:blipFill>
        <p:spPr>
          <a:xfrm>
            <a:off x="4009523" y="4072099"/>
            <a:ext cx="6432483" cy="17616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996691-4561-5197-BA02-D1A545E513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22239"/>
          <a:stretch/>
        </p:blipFill>
        <p:spPr>
          <a:xfrm>
            <a:off x="6231885" y="5767192"/>
            <a:ext cx="1433361" cy="365125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43ECB9F-9FC7-F456-6A43-0C28852E32FB}"/>
              </a:ext>
            </a:extLst>
          </p:cNvPr>
          <p:cNvCxnSpPr>
            <a:cxnSpLocks/>
          </p:cNvCxnSpPr>
          <p:nvPr/>
        </p:nvCxnSpPr>
        <p:spPr>
          <a:xfrm rot="5400000">
            <a:off x="7625822" y="5873222"/>
            <a:ext cx="174097" cy="95249"/>
          </a:xfrm>
          <a:prstGeom prst="bentConnector3">
            <a:avLst>
              <a:gd name="adj1" fmla="val 99240"/>
            </a:avLst>
          </a:prstGeom>
          <a:ln w="19050">
            <a:solidFill>
              <a:srgbClr val="032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72081B-A8DC-F2A6-CE23-A2CB7FCD024C}"/>
              </a:ext>
            </a:extLst>
          </p:cNvPr>
          <p:cNvSpPr txBox="1"/>
          <p:nvPr/>
        </p:nvSpPr>
        <p:spPr>
          <a:xfrm>
            <a:off x="7665246" y="4450839"/>
            <a:ext cx="991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</a:rPr>
              <a:t>“Port B”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80A08F-7A74-D66A-C106-9ABB437193C7}"/>
              </a:ext>
            </a:extLst>
          </p:cNvPr>
          <p:cNvCxnSpPr>
            <a:cxnSpLocks/>
          </p:cNvCxnSpPr>
          <p:nvPr/>
        </p:nvCxnSpPr>
        <p:spPr>
          <a:xfrm>
            <a:off x="1553878" y="2244306"/>
            <a:ext cx="9634136" cy="0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9D01BD-0B93-6DFE-4C0F-1874900C1FBB}"/>
              </a:ext>
            </a:extLst>
          </p:cNvPr>
          <p:cNvSpPr txBox="1"/>
          <p:nvPr/>
        </p:nvSpPr>
        <p:spPr>
          <a:xfrm>
            <a:off x="5764018" y="1967307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histogram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CC170-7050-79B9-D4AD-C6F0A1A5C2A8}"/>
              </a:ext>
            </a:extLst>
          </p:cNvPr>
          <p:cNvSpPr txBox="1"/>
          <p:nvPr/>
        </p:nvSpPr>
        <p:spPr>
          <a:xfrm>
            <a:off x="509382" y="4132877"/>
            <a:ext cx="356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2^14 x 16 bits = 32 KB BRAM</a:t>
            </a:r>
          </a:p>
        </p:txBody>
      </p:sp>
    </p:spTree>
    <p:extLst>
      <p:ext uri="{BB962C8B-B14F-4D97-AF65-F5344CB8AC3E}">
        <p14:creationId xmlns:p14="http://schemas.microsoft.com/office/powerpoint/2010/main" val="426576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BFA2C-67DB-3F2B-588B-2E7A725A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884D-C4DA-1786-D341-5ABACB17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19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D9D94-AB10-397F-163A-45367B7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 memory mapping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D6FA4-1ED5-CCAC-9BFE-D4AEB4C1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764619"/>
            <a:ext cx="7277100" cy="3562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BE0A5C-82C7-9CCE-A58E-51B57F89420C}"/>
              </a:ext>
            </a:extLst>
          </p:cNvPr>
          <p:cNvSpPr/>
          <p:nvPr/>
        </p:nvSpPr>
        <p:spPr>
          <a:xfrm>
            <a:off x="2628900" y="3962400"/>
            <a:ext cx="660082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1FE401-65F0-65E2-BF74-76F1FC4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58779"/>
            <a:ext cx="6080509" cy="4974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ColdADC ENOB QC </a:t>
            </a:r>
            <a:r>
              <a:rPr lang="en-US" dirty="0">
                <a:cs typeface="Arial"/>
              </a:rPr>
              <a:t>requirements</a:t>
            </a:r>
            <a:endParaRPr lang="en-US" b="1" dirty="0"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Single channel buffer </a:t>
            </a:r>
            <a:r>
              <a:rPr lang="en-US" dirty="0">
                <a:cs typeface="Arial"/>
              </a:rPr>
              <a:t>firmware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ENOB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To-do list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ABB28-5AB4-7966-3656-9D16B15F1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7905F-169A-9F97-9268-FD3FAD4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C4E13FF-F9D1-EFAC-99EA-76B05739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62" y="1615955"/>
            <a:ext cx="5057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5"/>
    </mc:Choice>
    <mc:Fallback xmlns="">
      <p:transition spd="slow" advTm="337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AF05C-D847-AFD0-F129-1BE12022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20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32DDEA-207C-07F2-87DB-7AF782BE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59E8D-61CF-10CE-D887-EC2B4B247CF1}"/>
              </a:ext>
            </a:extLst>
          </p:cNvPr>
          <p:cNvSpPr txBox="1"/>
          <p:nvPr/>
        </p:nvSpPr>
        <p:spPr>
          <a:xfrm>
            <a:off x="1833760" y="1106056"/>
            <a:ext cx="892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ColdADC code counts</a:t>
            </a:r>
          </a:p>
          <a:p>
            <a:pPr algn="ctr"/>
            <a:r>
              <a:rPr lang="en-US" sz="1400"/>
              <a:t>1 second ramp from 0 to 2.2V, 1,639,000 samples/channel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80539-C35C-2AF3-0B90-875F8FFF94D7}"/>
              </a:ext>
            </a:extLst>
          </p:cNvPr>
          <p:cNvSpPr txBox="1"/>
          <p:nvPr/>
        </p:nvSpPr>
        <p:spPr>
          <a:xfrm>
            <a:off x="3309936" y="5751944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ColdADC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6AF4-79C6-7DB2-25C7-E5E3D7EDD785}"/>
              </a:ext>
            </a:extLst>
          </p:cNvPr>
          <p:cNvSpPr txBox="1"/>
          <p:nvPr/>
        </p:nvSpPr>
        <p:spPr>
          <a:xfrm rot="16200000">
            <a:off x="-309331" y="3279835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Counts per code</a:t>
            </a:r>
          </a:p>
        </p:txBody>
      </p:sp>
      <p:pic>
        <p:nvPicPr>
          <p:cNvPr id="7" name="Picture 6" descr="A graph showing a line of sound waves&#10;&#10;Description automatically generated with medium confidence">
            <a:extLst>
              <a:ext uri="{FF2B5EF4-FFF2-40B4-BE49-F238E27FC236}">
                <a16:creationId xmlns:a16="http://schemas.microsoft.com/office/drawing/2014/main" id="{13754AD7-5641-DB3D-07BD-4D94D47EB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9293" r="7941" b="7063"/>
          <a:stretch/>
        </p:blipFill>
        <p:spPr>
          <a:xfrm>
            <a:off x="2668412" y="1685800"/>
            <a:ext cx="6855169" cy="40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BDC52085-D926-102F-F34C-46086C4D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9" y="1118757"/>
            <a:ext cx="6221073" cy="3732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AF05C-D847-AFD0-F129-1BE12022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21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32DDEA-207C-07F2-87DB-7AF782BE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80539-C35C-2AF3-0B90-875F8FFF94D7}"/>
              </a:ext>
            </a:extLst>
          </p:cNvPr>
          <p:cNvSpPr txBox="1"/>
          <p:nvPr/>
        </p:nvSpPr>
        <p:spPr>
          <a:xfrm>
            <a:off x="754124" y="4674140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ColdADC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31A2F-1F4F-EFBC-4640-4012C3101154}"/>
              </a:ext>
            </a:extLst>
          </p:cNvPr>
          <p:cNvSpPr txBox="1"/>
          <p:nvPr/>
        </p:nvSpPr>
        <p:spPr>
          <a:xfrm>
            <a:off x="977900" y="2101850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One plot of a channel when ADC is calibrated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9567B-C546-0F2C-E1AC-7826C122B78D}"/>
              </a:ext>
            </a:extLst>
          </p:cNvPr>
          <p:cNvSpPr txBox="1"/>
          <p:nvPr/>
        </p:nvSpPr>
        <p:spPr>
          <a:xfrm>
            <a:off x="6420472" y="2615747"/>
            <a:ext cx="508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One plot of a channel when ADC </a:t>
            </a:r>
            <a:r>
              <a:rPr lang="en-US">
                <a:highlight>
                  <a:srgbClr val="FFFF00"/>
                </a:highlight>
              </a:rPr>
              <a:t>is uncalibrated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FA3B95-6969-4EC6-A852-226E9A2C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18757"/>
            <a:ext cx="5937370" cy="3562422"/>
          </a:xfrm>
          <a:prstGeom prst="rect">
            <a:avLst/>
          </a:prstGeom>
        </p:spPr>
      </p:pic>
      <p:pic>
        <p:nvPicPr>
          <p:cNvPr id="20" name="Picture 19" descr="A blue and white sound wave&#10;&#10;Description automatically generated">
            <a:extLst>
              <a:ext uri="{FF2B5EF4-FFF2-40B4-BE49-F238E27FC236}">
                <a16:creationId xmlns:a16="http://schemas.microsoft.com/office/drawing/2014/main" id="{681381A9-977A-697F-D599-3EAD7F7D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73" y="1157405"/>
            <a:ext cx="5937370" cy="3562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4E94F5-4CC4-5BBC-58BA-C6660789F0D7}"/>
              </a:ext>
            </a:extLst>
          </p:cNvPr>
          <p:cNvSpPr txBox="1"/>
          <p:nvPr/>
        </p:nvSpPr>
        <p:spPr>
          <a:xfrm>
            <a:off x="3172669" y="588611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ColdADC</a:t>
            </a:r>
            <a:r>
              <a:rPr lang="en-US" dirty="0"/>
              <a:t> code counts</a:t>
            </a:r>
          </a:p>
          <a:p>
            <a:pPr algn="ctr"/>
            <a:r>
              <a:rPr lang="en-US" sz="1400" dirty="0"/>
              <a:t>1 second ramp from 0 to 2.2V, 1,639,000 samples/channel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73DF6-7DB5-B4C3-9026-A3D4E556CFA7}"/>
              </a:ext>
            </a:extLst>
          </p:cNvPr>
          <p:cNvSpPr txBox="1"/>
          <p:nvPr/>
        </p:nvSpPr>
        <p:spPr>
          <a:xfrm>
            <a:off x="2223937" y="187853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channel, calibrated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93276-27AD-235A-661C-31DCB3E7894B}"/>
              </a:ext>
            </a:extLst>
          </p:cNvPr>
          <p:cNvSpPr txBox="1"/>
          <p:nvPr/>
        </p:nvSpPr>
        <p:spPr>
          <a:xfrm>
            <a:off x="7456298" y="174066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channel, uncalibrated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8D3F3-9249-D667-BFC6-DD71D19D2DE2}"/>
              </a:ext>
            </a:extLst>
          </p:cNvPr>
          <p:cNvSpPr txBox="1"/>
          <p:nvPr/>
        </p:nvSpPr>
        <p:spPr>
          <a:xfrm>
            <a:off x="6175015" y="4674140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ColdADC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65C55-81C2-587D-AE4B-8DEC3678CADD}"/>
              </a:ext>
            </a:extLst>
          </p:cNvPr>
          <p:cNvSpPr txBox="1"/>
          <p:nvPr/>
        </p:nvSpPr>
        <p:spPr>
          <a:xfrm rot="16200000">
            <a:off x="-1879740" y="2646524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Counts per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ADCE47-4188-9BA9-8C7C-99091534B2FB}"/>
              </a:ext>
            </a:extLst>
          </p:cNvPr>
          <p:cNvSpPr txBox="1"/>
          <p:nvPr/>
        </p:nvSpPr>
        <p:spPr>
          <a:xfrm rot="16200000">
            <a:off x="3405790" y="2646525"/>
            <a:ext cx="557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Counts per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2B225D-05B3-02BB-9E7D-F65274BEFA56}"/>
              </a:ext>
            </a:extLst>
          </p:cNvPr>
          <p:cNvCxnSpPr/>
          <p:nvPr/>
        </p:nvCxnSpPr>
        <p:spPr>
          <a:xfrm>
            <a:off x="7644765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CC352-35F8-0115-2DE3-37D0190029FD}"/>
              </a:ext>
            </a:extLst>
          </p:cNvPr>
          <p:cNvCxnSpPr/>
          <p:nvPr/>
        </p:nvCxnSpPr>
        <p:spPr>
          <a:xfrm>
            <a:off x="8181975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67BF0-159C-9B92-8CCD-C7A85BC7CA60}"/>
              </a:ext>
            </a:extLst>
          </p:cNvPr>
          <p:cNvCxnSpPr/>
          <p:nvPr/>
        </p:nvCxnSpPr>
        <p:spPr>
          <a:xfrm>
            <a:off x="8686800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67868E-C2E1-3033-33EE-48E938F0E97A}"/>
              </a:ext>
            </a:extLst>
          </p:cNvPr>
          <p:cNvCxnSpPr/>
          <p:nvPr/>
        </p:nvCxnSpPr>
        <p:spPr>
          <a:xfrm>
            <a:off x="9216390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69F41-5D3C-8983-8E3B-5DF9EC8C7FD9}"/>
              </a:ext>
            </a:extLst>
          </p:cNvPr>
          <p:cNvCxnSpPr/>
          <p:nvPr/>
        </p:nvCxnSpPr>
        <p:spPr>
          <a:xfrm>
            <a:off x="9730740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76D4E7-51A9-1AB7-63AE-AA3AA807FC38}"/>
              </a:ext>
            </a:extLst>
          </p:cNvPr>
          <p:cNvCxnSpPr/>
          <p:nvPr/>
        </p:nvCxnSpPr>
        <p:spPr>
          <a:xfrm>
            <a:off x="10264140" y="232600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AF9EC8-E32B-8E1D-8C86-4000522FD586}"/>
              </a:ext>
            </a:extLst>
          </p:cNvPr>
          <p:cNvSpPr txBox="1"/>
          <p:nvPr/>
        </p:nvSpPr>
        <p:spPr>
          <a:xfrm>
            <a:off x="3028678" y="5294940"/>
            <a:ext cx="79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analysis is undergoing to extract some ADC DNL/INL</a:t>
            </a:r>
          </a:p>
        </p:txBody>
      </p:sp>
    </p:spTree>
    <p:extLst>
      <p:ext uri="{BB962C8B-B14F-4D97-AF65-F5344CB8AC3E}">
        <p14:creationId xmlns:p14="http://schemas.microsoft.com/office/powerpoint/2010/main" val="369145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810EF2-9F6D-4ED9-431D-02BAFFA73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3593" y="1139029"/>
            <a:ext cx="6528014" cy="48960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EC6B1-13A7-FB45-ED11-9ADD6DEEC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22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4E534-E858-D532-5A75-53FB12AF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buffer vs. histogram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3A3D2-2485-945E-C3B4-36BC06EA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5320" y="2160015"/>
            <a:ext cx="5024395" cy="3014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AE815E-40E3-142A-D29A-F15EAE686B02}"/>
              </a:ext>
            </a:extLst>
          </p:cNvPr>
          <p:cNvSpPr txBox="1"/>
          <p:nvPr/>
        </p:nvSpPr>
        <p:spPr>
          <a:xfrm>
            <a:off x="6064297" y="132588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ColdADC</a:t>
            </a:r>
            <a:r>
              <a:rPr lang="en-US" dirty="0"/>
              <a:t> Readout w/ No Pulse</a:t>
            </a:r>
          </a:p>
        </p:txBody>
      </p:sp>
    </p:spTree>
    <p:extLst>
      <p:ext uri="{BB962C8B-B14F-4D97-AF65-F5344CB8AC3E}">
        <p14:creationId xmlns:p14="http://schemas.microsoft.com/office/powerpoint/2010/main" val="145470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18FB8-9DA3-ECA9-966A-B6CEC13E1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23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F11221-885A-EE7A-BB83-A2AA547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slide: Vivado firmware 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48858-9EAE-B502-25D3-98ED385D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53" y="879012"/>
            <a:ext cx="6983872" cy="5099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01883-7B97-A3A0-FB97-712523759FDF}"/>
              </a:ext>
            </a:extLst>
          </p:cNvPr>
          <p:cNvSpPr txBox="1"/>
          <p:nvPr/>
        </p:nvSpPr>
        <p:spPr>
          <a:xfrm rot="16200000">
            <a:off x="2784170" y="2948668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deframer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48CC-FD37-1E00-3856-50292EA3A16D}"/>
              </a:ext>
            </a:extLst>
          </p:cNvPr>
          <p:cNvSpPr txBox="1"/>
          <p:nvPr/>
        </p:nvSpPr>
        <p:spPr>
          <a:xfrm rot="16200000">
            <a:off x="4908960" y="1869667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fbld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D7F0-1492-7213-1AA4-EB962BB6A4DD}"/>
              </a:ext>
            </a:extLst>
          </p:cNvPr>
          <p:cNvSpPr txBox="1"/>
          <p:nvPr/>
        </p:nvSpPr>
        <p:spPr>
          <a:xfrm rot="16200000">
            <a:off x="5683607" y="3283368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modified fbld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1F0DB-E54F-B9B2-AD51-523535D69DB9}"/>
              </a:ext>
            </a:extLst>
          </p:cNvPr>
          <p:cNvSpPr txBox="1"/>
          <p:nvPr/>
        </p:nvSpPr>
        <p:spPr>
          <a:xfrm rot="16200000">
            <a:off x="7957377" y="4898619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histogram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DAB57-B16B-51C5-B9B3-E57F388D9E92}"/>
              </a:ext>
            </a:extLst>
          </p:cNvPr>
          <p:cNvSpPr txBox="1"/>
          <p:nvPr/>
        </p:nvSpPr>
        <p:spPr>
          <a:xfrm rot="16200000">
            <a:off x="7849176" y="3283369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accumulator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17396-ADA4-A7C5-77BB-2F93C3EB2650}"/>
              </a:ext>
            </a:extLst>
          </p:cNvPr>
          <p:cNvSpPr/>
          <p:nvPr/>
        </p:nvSpPr>
        <p:spPr>
          <a:xfrm>
            <a:off x="8515350" y="2171700"/>
            <a:ext cx="695325" cy="442741"/>
          </a:xfrm>
          <a:prstGeom prst="rect">
            <a:avLst/>
          </a:prstGeom>
          <a:solidFill>
            <a:srgbClr val="DFEB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3222F"/>
                </a:solidFill>
              </a:rPr>
              <a:t>Zynq</a:t>
            </a:r>
          </a:p>
        </p:txBody>
      </p:sp>
    </p:spTree>
    <p:extLst>
      <p:ext uri="{BB962C8B-B14F-4D97-AF65-F5344CB8AC3E}">
        <p14:creationId xmlns:p14="http://schemas.microsoft.com/office/powerpoint/2010/main" val="160481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F47B24-5AB7-2828-963B-8D269CFE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D391F-E02A-0AEF-3165-84E50B1B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24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678B85-5C28-AF1D-6A48-8A59D60A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3C7AC-51C7-84FC-99DF-10C346DD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6" y="97173"/>
            <a:ext cx="9892728" cy="59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6730B6-BFF5-5309-F5CD-BC487CB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58779"/>
            <a:ext cx="5524500" cy="4974031"/>
          </a:xfrm>
        </p:spPr>
        <p:txBody>
          <a:bodyPr>
            <a:normAutofit/>
          </a:bodyPr>
          <a:lstStyle/>
          <a:p>
            <a:r>
              <a:rPr lang="en-US"/>
              <a:t>Procedure:</a:t>
            </a:r>
          </a:p>
          <a:p>
            <a:pPr marL="514350" indent="-514350">
              <a:buAutoNum type="arabicPeriod"/>
            </a:pPr>
            <a:r>
              <a:rPr lang="en-US" sz="2000"/>
              <a:t>Set DAT registers so that ADC channels are connected to the ADC DAC</a:t>
            </a:r>
          </a:p>
          <a:p>
            <a:pPr marL="514350" indent="-514350">
              <a:buAutoNum type="arabicPeriod"/>
            </a:pPr>
            <a:r>
              <a:rPr lang="en-US" sz="2000"/>
              <a:t>Set DAC to 0 LSB</a:t>
            </a:r>
          </a:p>
          <a:p>
            <a:pPr marL="514350" indent="-514350">
              <a:buAutoNum type="arabicPeriod"/>
            </a:pPr>
            <a:r>
              <a:rPr lang="en-US" sz="2000"/>
              <a:t>Set number of samples to take</a:t>
            </a:r>
          </a:p>
          <a:p>
            <a:pPr marL="514350" indent="-514350">
              <a:buAutoNum type="arabicPeriod"/>
            </a:pPr>
            <a:r>
              <a:rPr lang="en-US" sz="2000"/>
              <a:t>Trigger the accumulators</a:t>
            </a:r>
          </a:p>
          <a:p>
            <a:pPr marL="514350" indent="-514350">
              <a:buAutoNum type="arabicPeriod"/>
            </a:pPr>
            <a:r>
              <a:rPr lang="en-US" sz="2000"/>
              <a:t>When accumulators finished, read channel totals out one by one </a:t>
            </a:r>
          </a:p>
          <a:p>
            <a:pPr marL="514350" indent="-514350">
              <a:buAutoNum type="arabicPeriod"/>
            </a:pPr>
            <a:r>
              <a:rPr lang="en-US" sz="2000"/>
              <a:t>Set DAC to 1 LSB</a:t>
            </a:r>
          </a:p>
          <a:p>
            <a:pPr marL="514350" indent="-514350">
              <a:buAutoNum type="arabicPeriod"/>
            </a:pPr>
            <a:r>
              <a:rPr lang="en-US" sz="2000"/>
              <a:t>…etc.</a:t>
            </a:r>
          </a:p>
          <a:p>
            <a:pPr marL="514350" indent="-514350">
              <a:buAutoNum type="arabicPeriod"/>
            </a:pPr>
            <a:endParaRPr lang="en-US"/>
          </a:p>
          <a:p>
            <a:pPr marL="0" indent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30F7D-5E22-11EB-98FE-5A12ED23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25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6509E-EAA1-B5B5-66EE-D7C3595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Accumulator software (still in development)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69480F0-8C01-7406-BE69-0242928CB729}"/>
              </a:ext>
            </a:extLst>
          </p:cNvPr>
          <p:cNvSpPr txBox="1">
            <a:spLocks/>
          </p:cNvSpPr>
          <p:nvPr/>
        </p:nvSpPr>
        <p:spPr>
          <a:xfrm>
            <a:off x="6096000" y="1058779"/>
            <a:ext cx="6096000" cy="497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Command line: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root@dune-wib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:~/BNL_CE_WIB_SW_QC# python3 adc_dac_cal.py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adc_dac_plot.py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/ADCcal_02_10_2021_06_19_06.bin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7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6730B6-BFF5-5309-F5CD-BC487CBC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58779"/>
            <a:ext cx="5638800" cy="4974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Procedure (after hardware setup):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 WIB register so that P8 LEMO input is sent over data cable to the DAT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 DAT registers so that ADC channels are connected to WIB external signal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Set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/>
              </a:rPr>
              <a:t>channel_to_analyze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 to 0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Wait until live channel monitor register equals 0x0000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Trigger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histogram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histogram indicates it’s finished, copy the histogram block of memory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Set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/>
              </a:rPr>
              <a:t>channel_to_analyze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 to 1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…etc.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Save the copied data to a .bin file or similar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30F7D-5E22-11EB-98FE-5A12ED23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26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6509E-EAA1-B5B5-66EE-D7C3595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software (still in development)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C295C6-38C0-123B-EA88-CB4B6A4B5366}"/>
              </a:ext>
            </a:extLst>
          </p:cNvPr>
          <p:cNvSpPr txBox="1">
            <a:spLocks/>
          </p:cNvSpPr>
          <p:nvPr/>
        </p:nvSpPr>
        <p:spPr>
          <a:xfrm>
            <a:off x="6210300" y="1058779"/>
            <a:ext cx="5981700" cy="497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Command line: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7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root@dune-wib</a:t>
            </a:r>
            <a:r>
              <a:rPr kumimoji="0" lang="en-US" sz="117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:~/BNL_CE_WIB_SW_QC# python3 adc_hist.py 1639000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7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70" dirty="0">
                <a:latin typeface="Courier New" panose="02070309020205020404" pitchFamily="49" charset="0"/>
                <a:cs typeface="Courier New" panose="02070309020205020404" pitchFamily="49" charset="0"/>
              </a:rPr>
              <a:t>python3 adc_hist_plot.py </a:t>
            </a:r>
            <a:r>
              <a:rPr lang="en-US" sz="11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tmp_data</a:t>
            </a:r>
            <a:r>
              <a:rPr lang="en-US" sz="1170" dirty="0">
                <a:latin typeface="Courier New" panose="02070309020205020404" pitchFamily="49" charset="0"/>
                <a:cs typeface="Courier New" panose="02070309020205020404" pitchFamily="49" charset="0"/>
              </a:rPr>
              <a:t>/ADChist_22_09_2021_06_02_19.bin</a:t>
            </a:r>
          </a:p>
        </p:txBody>
      </p:sp>
    </p:spTree>
    <p:extLst>
      <p:ext uri="{BB962C8B-B14F-4D97-AF65-F5344CB8AC3E}">
        <p14:creationId xmlns:p14="http://schemas.microsoft.com/office/powerpoint/2010/main" val="1389495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70360E-9C5C-1214-1EBD-EE8AD5C1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Initial WIB Ethernet (HERMES) frame decoding was done with Python (very slow)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Downloaded source code necessary for decoding frames to WIB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Compiled .so library file for WIB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Wrote script for generating a Windows or Linux library file for off-WIB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Sped up decoding time of one frame from a few seconds to instantaneous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739DA-71F9-FF40-CFF9-056B253E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27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17FEE8-6245-E7EA-A9C3-27EE836D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spy buffer decoding using DUNEDAQ C++ software</a:t>
            </a:r>
          </a:p>
        </p:txBody>
      </p:sp>
    </p:spTree>
    <p:extLst>
      <p:ext uri="{BB962C8B-B14F-4D97-AF65-F5344CB8AC3E}">
        <p14:creationId xmlns:p14="http://schemas.microsoft.com/office/powerpoint/2010/main" val="6629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83A10F-9C0A-2C9C-55E3-EAFF4DD4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Requirements:</a:t>
            </a:r>
          </a:p>
          <a:p>
            <a:pPr marL="800100" lvl="1" indent="-342900"/>
            <a:r>
              <a:rPr lang="en-US" dirty="0"/>
              <a:t>Sampling frequency ~2 MHz</a:t>
            </a:r>
          </a:p>
          <a:p>
            <a:pPr marL="800100" lvl="1" indent="-342900"/>
            <a:r>
              <a:rPr lang="en-US" dirty="0"/>
              <a:t>Number of ADC bits: ≥ 12</a:t>
            </a:r>
          </a:p>
          <a:p>
            <a:pPr marL="800100" lvl="1" indent="-342900"/>
            <a:r>
              <a:rPr lang="en-US" dirty="0"/>
              <a:t>Total power (of all ASICs): &lt; 50 </a:t>
            </a:r>
            <a:r>
              <a:rPr lang="en-US" dirty="0" err="1"/>
              <a:t>mW</a:t>
            </a:r>
            <a:r>
              <a:rPr lang="en-US" dirty="0"/>
              <a:t>/channel</a:t>
            </a:r>
          </a:p>
          <a:p>
            <a:pPr marL="800100" lvl="1" indent="-342900"/>
            <a:r>
              <a:rPr lang="en-US" dirty="0"/>
              <a:t>Noise contribution ≪ 1000 e- (negligible compared to LArASIC)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Specifications:</a:t>
            </a:r>
          </a:p>
          <a:p>
            <a:pPr marL="800100" lvl="1" indent="-342900"/>
            <a:r>
              <a:rPr lang="en-US" dirty="0"/>
              <a:t>Crosstalk: &lt; 1%</a:t>
            </a:r>
          </a:p>
          <a:p>
            <a:pPr marL="800100" lvl="1" indent="-342900"/>
            <a:r>
              <a:rPr lang="en-US" dirty="0"/>
              <a:t>Differential Nonlinearity (DNL): Absolute value &lt; 1</a:t>
            </a:r>
          </a:p>
          <a:p>
            <a:pPr marL="800100" lvl="1" indent="-342900"/>
            <a:r>
              <a:rPr lang="en-US" dirty="0"/>
              <a:t>Integral Nonlinearity (INL): &lt; 1(12-bit ADC unit)</a:t>
            </a:r>
          </a:p>
          <a:p>
            <a:pPr marL="800100" lvl="1" indent="-342900"/>
            <a:r>
              <a:rPr lang="en-US" b="1" dirty="0"/>
              <a:t>Equivalent Number of Bits (ENOB) &gt; 10.3</a:t>
            </a:r>
          </a:p>
          <a:p>
            <a:pPr marL="800100" lvl="1" indent="-342900"/>
            <a:r>
              <a:rPr lang="en-US" dirty="0"/>
              <a:t>Overflow protection: When input signal exceeds the upper or lower ADC range, the output should be fixed at the maximum or minimum value.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C64EE-E664-5E6C-67E8-3146B0D8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3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4A1D89-B2F8-9DA2-EE72-E6164738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ColdADC QC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DFEF4-581E-E52E-3726-C2E93BD0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4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8AFAA7-BD8B-9AF9-FA13-9F84BD7B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ColdADC QC Procedure </a:t>
            </a:r>
            <a:r>
              <a:rPr lang="en-US"/>
              <a:t>and Test Items </a:t>
            </a:r>
            <a:r>
              <a:rPr lang="en-US" dirty="0"/>
              <a:t>based on DAT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8AEF0-CA8D-89AE-B931-B2B421FE6F1A}"/>
              </a:ext>
            </a:extLst>
          </p:cNvPr>
          <p:cNvSpPr/>
          <p:nvPr/>
        </p:nvSpPr>
        <p:spPr>
          <a:xfrm>
            <a:off x="1452770" y="1046247"/>
            <a:ext cx="2332382" cy="954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Chip Placement</a:t>
            </a:r>
          </a:p>
          <a:p>
            <a:pPr algn="ctr"/>
            <a:r>
              <a:rPr lang="en-US" dirty="0"/>
              <a:t>(manual or Robot)</a:t>
            </a:r>
          </a:p>
          <a:p>
            <a:pPr algn="ctr"/>
            <a:r>
              <a:rPr lang="en-US" dirty="0"/>
              <a:t>Record input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7143E-3299-0D62-1B18-BC66403078E8}"/>
              </a:ext>
            </a:extLst>
          </p:cNvPr>
          <p:cNvSpPr txBox="1"/>
          <p:nvPr/>
        </p:nvSpPr>
        <p:spPr>
          <a:xfrm>
            <a:off x="3947492" y="1261690"/>
            <a:ext cx="357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info: Date, Time, Location, Tester, DAT SN, Socket SN, Chip ID, and etc.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8560A1-8F4F-F795-4459-A6B0C54C0F5E}"/>
              </a:ext>
            </a:extLst>
          </p:cNvPr>
          <p:cNvSpPr/>
          <p:nvPr/>
        </p:nvSpPr>
        <p:spPr>
          <a:xfrm>
            <a:off x="1360832" y="2373413"/>
            <a:ext cx="2515429" cy="7441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Placement checkout</a:t>
            </a:r>
          </a:p>
          <a:p>
            <a:pPr algn="ctr"/>
            <a:r>
              <a:rPr lang="en-US" dirty="0"/>
              <a:t>(&lt;1 min)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6DED4F2-31B0-94FC-7016-D5673558E0BD}"/>
              </a:ext>
            </a:extLst>
          </p:cNvPr>
          <p:cNvSpPr/>
          <p:nvPr/>
        </p:nvSpPr>
        <p:spPr>
          <a:xfrm>
            <a:off x="1698348" y="3429000"/>
            <a:ext cx="1840395" cy="62285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PASS?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1AE992-3DED-A5FA-5C12-F1CC9929A06E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>
            <a:off x="1452770" y="1523301"/>
            <a:ext cx="245578" cy="2217126"/>
          </a:xfrm>
          <a:prstGeom prst="bentConnector3">
            <a:avLst>
              <a:gd name="adj1" fmla="val 2875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A9C3F3C-D72D-AE2B-87AE-4B6302B03FB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432225" y="2186676"/>
            <a:ext cx="373059" cy="4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542CB8-4F4A-6D6A-D15A-C4D1623E5C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2462834" y="3273287"/>
            <a:ext cx="31142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D4BED6B-6F07-7DB5-2D6B-5E6F362322F3}"/>
              </a:ext>
            </a:extLst>
          </p:cNvPr>
          <p:cNvSpPr/>
          <p:nvPr/>
        </p:nvSpPr>
        <p:spPr>
          <a:xfrm>
            <a:off x="1177373" y="4487902"/>
            <a:ext cx="2882339" cy="7441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testing (RT &amp; LN2)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D1D060-569F-705C-5FA4-3A0DAAE77070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>
            <a:off x="2400520" y="4269877"/>
            <a:ext cx="436048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BD9D10-6898-02B3-F91B-5FA0C033CA6B}"/>
              </a:ext>
            </a:extLst>
          </p:cNvPr>
          <p:cNvSpPr txBox="1"/>
          <p:nvPr/>
        </p:nvSpPr>
        <p:spPr>
          <a:xfrm>
            <a:off x="3876261" y="2488457"/>
            <a:ext cx="489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functionality checkout to assure any chip is aligned in the socket, no short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 pin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8B3B97-7829-8146-178B-DB42FFAD77B4}"/>
              </a:ext>
            </a:extLst>
          </p:cNvPr>
          <p:cNvSpPr txBox="1"/>
          <p:nvPr/>
        </p:nvSpPr>
        <p:spPr>
          <a:xfrm>
            <a:off x="2618542" y="40852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AFF526-3B96-E79A-B1CD-0C5BCCEEE136}"/>
              </a:ext>
            </a:extLst>
          </p:cNvPr>
          <p:cNvSpPr txBox="1"/>
          <p:nvPr/>
        </p:nvSpPr>
        <p:spPr>
          <a:xfrm>
            <a:off x="654116" y="27482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EAB1F182-DF25-F0B9-8653-F4446ADAF640}"/>
              </a:ext>
            </a:extLst>
          </p:cNvPr>
          <p:cNvSpPr/>
          <p:nvPr/>
        </p:nvSpPr>
        <p:spPr>
          <a:xfrm>
            <a:off x="4113013" y="3173896"/>
            <a:ext cx="432486" cy="3507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9F0EFA-7C45-5B52-25FC-8BC83BB2270D}"/>
              </a:ext>
            </a:extLst>
          </p:cNvPr>
          <p:cNvSpPr/>
          <p:nvPr/>
        </p:nvSpPr>
        <p:spPr>
          <a:xfrm>
            <a:off x="4792938" y="3071381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cycle at least 5 times with different configs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F3157B-B882-127A-96A0-31C19F6B8F15}"/>
              </a:ext>
            </a:extLst>
          </p:cNvPr>
          <p:cNvSpPr/>
          <p:nvPr/>
        </p:nvSpPr>
        <p:spPr>
          <a:xfrm>
            <a:off x="4792938" y="3410708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Test I2C communication (Write/read registers)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0905D8-C6D6-376B-F05C-AA136FC78882}"/>
              </a:ext>
            </a:extLst>
          </p:cNvPr>
          <p:cNvSpPr/>
          <p:nvPr/>
        </p:nvSpPr>
        <p:spPr>
          <a:xfrm>
            <a:off x="4792937" y="3758712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power-on reset (verify default register values)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FB973F-7E88-D28C-D574-68326D4D7514}"/>
              </a:ext>
            </a:extLst>
          </p:cNvPr>
          <p:cNvSpPr/>
          <p:nvPr/>
        </p:nvSpPr>
        <p:spPr>
          <a:xfrm>
            <a:off x="4792936" y="4096436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Measure reference voltages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6C45B1-6134-063D-54E3-BBDFF5BDE416}"/>
              </a:ext>
            </a:extLst>
          </p:cNvPr>
          <p:cNvSpPr/>
          <p:nvPr/>
        </p:nvSpPr>
        <p:spPr>
          <a:xfrm>
            <a:off x="4792939" y="4772093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Perform auto calibration; check weights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42576F-CBB3-E0D6-A44D-EF74652AF66A}"/>
              </a:ext>
            </a:extLst>
          </p:cNvPr>
          <p:cNvSpPr/>
          <p:nvPr/>
        </p:nvSpPr>
        <p:spPr>
          <a:xfrm>
            <a:off x="4792939" y="5116112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Measure open channel noise (new DAT)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21B90B5-209C-C578-5525-ACE37EAD79AA}"/>
              </a:ext>
            </a:extLst>
          </p:cNvPr>
          <p:cNvSpPr/>
          <p:nvPr/>
        </p:nvSpPr>
        <p:spPr>
          <a:xfrm>
            <a:off x="4792939" y="5461084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Measure DNL/INL (slow ramp or sine wave input)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C9C1B5-CC6A-9A5D-EE77-696DC2C7573F}"/>
              </a:ext>
            </a:extLst>
          </p:cNvPr>
          <p:cNvSpPr/>
          <p:nvPr/>
        </p:nvSpPr>
        <p:spPr>
          <a:xfrm>
            <a:off x="4792939" y="5799293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Check overflow protection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EC7646B-394C-A39D-9E7F-A64111F412D9}"/>
              </a:ext>
            </a:extLst>
          </p:cNvPr>
          <p:cNvSpPr/>
          <p:nvPr/>
        </p:nvSpPr>
        <p:spPr>
          <a:xfrm>
            <a:off x="4792938" y="6137502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</a:rPr>
              <a:t>Measure ENOB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</a:rPr>
              <a:t>(optional)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F2DF9A-F122-32F8-D1A8-D92ECB0262DD}"/>
              </a:ext>
            </a:extLst>
          </p:cNvPr>
          <p:cNvSpPr/>
          <p:nvPr/>
        </p:nvSpPr>
        <p:spPr>
          <a:xfrm>
            <a:off x="4792935" y="4433925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Measure ring oscillator frequency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230D30-7316-E0F6-F379-E09B3CFA5B6F}"/>
              </a:ext>
            </a:extLst>
          </p:cNvPr>
          <p:cNvSpPr/>
          <p:nvPr/>
        </p:nvSpPr>
        <p:spPr>
          <a:xfrm>
            <a:off x="4819443" y="6466888"/>
            <a:ext cx="4951755" cy="311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Crosstalk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(optional, performance to be evaluated)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C5F001CB-D0E0-5A9C-EBA8-12184D6EF682}"/>
              </a:ext>
            </a:extLst>
          </p:cNvPr>
          <p:cNvSpPr/>
          <p:nvPr/>
        </p:nvSpPr>
        <p:spPr>
          <a:xfrm rot="10800000">
            <a:off x="9907970" y="3173896"/>
            <a:ext cx="432486" cy="3507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2B45B8-8E45-9602-E0FE-0B1BC07E5685}"/>
              </a:ext>
            </a:extLst>
          </p:cNvPr>
          <p:cNvSpPr txBox="1"/>
          <p:nvPr/>
        </p:nvSpPr>
        <p:spPr>
          <a:xfrm>
            <a:off x="10340456" y="4613311"/>
            <a:ext cx="176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doable on DAT </a:t>
            </a:r>
          </a:p>
        </p:txBody>
      </p:sp>
    </p:spTree>
    <p:extLst>
      <p:ext uri="{BB962C8B-B14F-4D97-AF65-F5344CB8AC3E}">
        <p14:creationId xmlns:p14="http://schemas.microsoft.com/office/powerpoint/2010/main" val="100775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388FD-EE81-D92D-998A-BC994AC0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&gt; 4,000 [?] samples</a:t>
            </a:r>
          </a:p>
          <a:p>
            <a:pPr marL="914400" lvl="1" indent="-457200"/>
            <a:r>
              <a:rPr lang="en-US"/>
              <a:t>Spy buffer only can store ~2000 samples per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Others?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FFDCF-C320-0DDE-891A-8ED9A6468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5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6C36-AB87-5CA5-8FD1-50E131E8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ENOB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3266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09D24-12FB-57C6-03E8-5798776D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A3973-4306-57C9-6213-6B103C7FB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6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3175E-3079-654B-67C5-09B2F2D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Firmware additions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687644-FDA7-2A54-5F53-43CE0841E671}"/>
              </a:ext>
            </a:extLst>
          </p:cNvPr>
          <p:cNvGrpSpPr/>
          <p:nvPr/>
        </p:nvGrpSpPr>
        <p:grpSpPr>
          <a:xfrm>
            <a:off x="2844528" y="143161"/>
            <a:ext cx="9025855" cy="6349714"/>
            <a:chOff x="2844528" y="143161"/>
            <a:chExt cx="9025855" cy="63497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6FC8DE-54A0-2C23-4C51-CB06F222D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528" y="975319"/>
              <a:ext cx="5301755" cy="5517556"/>
            </a:xfrm>
            <a:prstGeom prst="rect">
              <a:avLst/>
            </a:prstGeom>
            <a:noFill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0D6640-8BDD-0AE6-27CD-C48AE063A479}"/>
                </a:ext>
              </a:extLst>
            </p:cNvPr>
            <p:cNvSpPr/>
            <p:nvPr/>
          </p:nvSpPr>
          <p:spPr>
            <a:xfrm>
              <a:off x="6795615" y="869716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DAQ modified frame builders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x8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2323D0-AEA2-8DC5-E9C7-256D9582B6BC}"/>
                </a:ext>
              </a:extLst>
            </p:cNvPr>
            <p:cNvCxnSpPr/>
            <p:nvPr/>
          </p:nvCxnSpPr>
          <p:spPr>
            <a:xfrm>
              <a:off x="6130340" y="1346479"/>
              <a:ext cx="6652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FC9B85-DFFC-7755-FDAD-3F96ED583738}"/>
                </a:ext>
              </a:extLst>
            </p:cNvPr>
            <p:cNvSpPr/>
            <p:nvPr/>
          </p:nvSpPr>
          <p:spPr>
            <a:xfrm>
              <a:off x="8741232" y="143161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Accumulators</a:t>
              </a:r>
            </a:p>
            <a:p>
              <a:pPr algn="ctr"/>
              <a:r>
                <a:rPr lang="en-US" sz="1400">
                  <a:solidFill>
                    <a:schemeClr val="tx2"/>
                  </a:solidFill>
                </a:rPr>
                <a:t>x8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01A46A-C010-6CEF-4DDF-B181DD2A54D9}"/>
                </a:ext>
              </a:extLst>
            </p:cNvPr>
            <p:cNvSpPr/>
            <p:nvPr/>
          </p:nvSpPr>
          <p:spPr>
            <a:xfrm>
              <a:off x="8709610" y="1261287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Histogram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D414B7D-65C3-D155-24E5-F17CBF934C62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8270639" y="534733"/>
              <a:ext cx="470593" cy="726555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99DFB1F-0669-AFA1-BFE2-A697DDC49339}"/>
                </a:ext>
              </a:extLst>
            </p:cNvPr>
            <p:cNvCxnSpPr>
              <a:stCxn id="7" idx="3"/>
              <a:endCxn id="12" idx="1"/>
            </p:cNvCxnSpPr>
            <p:nvPr/>
          </p:nvCxnSpPr>
          <p:spPr>
            <a:xfrm>
              <a:off x="8270639" y="1261288"/>
              <a:ext cx="438971" cy="391571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8A16C11-1CC1-0EA0-DCBF-A7E9B834F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538" y="3124776"/>
              <a:ext cx="6945845" cy="502679"/>
            </a:xfrm>
            <a:prstGeom prst="bentConnector3">
              <a:avLst>
                <a:gd name="adj1" fmla="val 4381"/>
              </a:avLst>
            </a:prstGeom>
            <a:ln w="28575">
              <a:solidFill>
                <a:srgbClr val="57983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8FFAA0-DE4E-F0B1-95F9-802CCB936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8786" y="1672673"/>
              <a:ext cx="1731597" cy="0"/>
            </a:xfrm>
            <a:prstGeom prst="straightConnector1">
              <a:avLst/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A9A342B-1D4D-27CC-4D36-709945E13C1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6200000" flipV="1">
              <a:off x="9751761" y="999229"/>
              <a:ext cx="2583117" cy="1654126"/>
            </a:xfrm>
            <a:prstGeom prst="bentConnector2">
              <a:avLst/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88D139-D6E2-E3C0-B38D-9BC643B58459}"/>
                </a:ext>
              </a:extLst>
            </p:cNvPr>
            <p:cNvSpPr txBox="1"/>
            <p:nvPr/>
          </p:nvSpPr>
          <p:spPr>
            <a:xfrm>
              <a:off x="10362938" y="1659784"/>
              <a:ext cx="144340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/>
                <a:t>AXI BRAM controller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2B4DFF4-6599-128F-CAD6-53AA11297AD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67623" y="2379453"/>
              <a:ext cx="1464993" cy="118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E6C5-4D59-9E2E-BAA0-4E7C678C2642}"/>
                </a:ext>
              </a:extLst>
            </p:cNvPr>
            <p:cNvSpPr txBox="1"/>
            <p:nvPr/>
          </p:nvSpPr>
          <p:spPr>
            <a:xfrm rot="5400000">
              <a:off x="7605754" y="2450957"/>
              <a:ext cx="140775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/>
                <a:t>Live data peek reg.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86A51D-A1E4-50E1-C9F7-CBE4AF8AD7D4}"/>
                </a:ext>
              </a:extLst>
            </p:cNvPr>
            <p:cNvSpPr/>
            <p:nvPr/>
          </p:nvSpPr>
          <p:spPr>
            <a:xfrm>
              <a:off x="8709610" y="2248386"/>
              <a:ext cx="1475024" cy="7831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Single channel  buffer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4E23FBD-1D4F-FC0E-F949-1630DFF10A2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16200000" flipH="1">
              <a:off x="8107110" y="2037458"/>
              <a:ext cx="980174" cy="224826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7664CBE-105B-F921-86C4-AA8624BC58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98154" y="2077099"/>
              <a:ext cx="767707" cy="394744"/>
            </a:xfrm>
            <a:prstGeom prst="bentConnector3">
              <a:avLst>
                <a:gd name="adj1" fmla="val 99939"/>
              </a:avLst>
            </a:prstGeom>
            <a:ln w="28575">
              <a:solidFill>
                <a:srgbClr val="57983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7B8C339F-4007-556D-68F1-0041D922DCD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0184634" y="2639957"/>
              <a:ext cx="39474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7983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6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391004-2DC2-6CF4-2267-E07772C33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BBC5C-8B5B-9BCD-BD14-6D16449D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channel buffer firmware module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8E26FA-4CBC-1AAA-570C-F98DB51CD978}"/>
              </a:ext>
            </a:extLst>
          </p:cNvPr>
          <p:cNvGrpSpPr/>
          <p:nvPr/>
        </p:nvGrpSpPr>
        <p:grpSpPr>
          <a:xfrm>
            <a:off x="-2819352" y="1445248"/>
            <a:ext cx="14154102" cy="3136375"/>
            <a:chOff x="-2819352" y="1445248"/>
            <a:chExt cx="14154102" cy="31363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668D6-1B01-5B86-48BA-295768D8684A}"/>
                </a:ext>
              </a:extLst>
            </p:cNvPr>
            <p:cNvSpPr/>
            <p:nvPr/>
          </p:nvSpPr>
          <p:spPr>
            <a:xfrm>
              <a:off x="-2819352" y="1445248"/>
              <a:ext cx="5181600" cy="3136375"/>
            </a:xfrm>
            <a:prstGeom prst="rect">
              <a:avLst/>
            </a:prstGeom>
            <a:noFill/>
            <a:ln w="28575">
              <a:solidFill>
                <a:srgbClr val="03222F">
                  <a:alpha val="54118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968540-F9A7-EFE6-91D5-1CE79145D6E1}"/>
                </a:ext>
              </a:extLst>
            </p:cNvPr>
            <p:cNvGrpSpPr/>
            <p:nvPr/>
          </p:nvGrpSpPr>
          <p:grpSpPr>
            <a:xfrm>
              <a:off x="433136" y="1445248"/>
              <a:ext cx="10901614" cy="2558184"/>
              <a:chOff x="433136" y="1445248"/>
              <a:chExt cx="10901614" cy="2558184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FD5FACF1-0351-6780-8B01-1250F9CAD393}"/>
                  </a:ext>
                </a:extLst>
              </p:cNvPr>
              <p:cNvSpPr/>
              <p:nvPr/>
            </p:nvSpPr>
            <p:spPr>
              <a:xfrm>
                <a:off x="2362248" y="2615350"/>
                <a:ext cx="2059708" cy="800100"/>
              </a:xfrm>
              <a:prstGeom prst="rightArrow">
                <a:avLst/>
              </a:prstGeom>
              <a:solidFill>
                <a:srgbClr val="D947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deframed_data_aligned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FDA4D-D1EF-E1C8-5D79-6F9F07374631}"/>
                  </a:ext>
                </a:extLst>
              </p:cNvPr>
              <p:cNvSpPr/>
              <p:nvPr/>
            </p:nvSpPr>
            <p:spPr>
              <a:xfrm>
                <a:off x="4421956" y="2343887"/>
                <a:ext cx="2047875" cy="1343025"/>
              </a:xfrm>
              <a:prstGeom prst="rect">
                <a:avLst/>
              </a:prstGeom>
              <a:solidFill>
                <a:srgbClr val="6195E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>
                    <a:solidFill>
                      <a:schemeClr val="tx2"/>
                    </a:solidFill>
                  </a:rPr>
                </a:br>
                <a:r>
                  <a:rPr lang="en-US">
                    <a:solidFill>
                      <a:schemeClr val="tx2"/>
                    </a:solidFill>
                  </a:rPr>
                  <a:t>Single channel buffer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BCFBA6-4739-479C-0FD8-0B7D3271B8CC}"/>
                  </a:ext>
                </a:extLst>
              </p:cNvPr>
              <p:cNvSpPr txBox="1"/>
              <p:nvPr/>
            </p:nvSpPr>
            <p:spPr>
              <a:xfrm>
                <a:off x="4881314" y="2482325"/>
                <a:ext cx="12056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state machine</a:t>
                </a:r>
              </a:p>
            </p:txBody>
          </p:sp>
          <p:sp>
            <p:nvSpPr>
              <p:cNvPr id="10" name="Arrow: Curved Left 9">
                <a:extLst>
                  <a:ext uri="{FF2B5EF4-FFF2-40B4-BE49-F238E27FC236}">
                    <a16:creationId xmlns:a16="http://schemas.microsoft.com/office/drawing/2014/main" id="{8D464C7D-68CF-FE2A-71EB-78969439DDFE}"/>
                  </a:ext>
                </a:extLst>
              </p:cNvPr>
              <p:cNvSpPr/>
              <p:nvPr/>
            </p:nvSpPr>
            <p:spPr>
              <a:xfrm>
                <a:off x="5484139" y="2343887"/>
                <a:ext cx="456170" cy="593692"/>
              </a:xfrm>
              <a:prstGeom prst="curvedLeftArrow">
                <a:avLst>
                  <a:gd name="adj1" fmla="val 16289"/>
                  <a:gd name="adj2" fmla="val 45741"/>
                  <a:gd name="adj3" fmla="val 15233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2744B775-0358-73AA-E88D-BAF350A9C8CC}"/>
                  </a:ext>
                </a:extLst>
              </p:cNvPr>
              <p:cNvSpPr/>
              <p:nvPr/>
            </p:nvSpPr>
            <p:spPr>
              <a:xfrm>
                <a:off x="6469831" y="2615350"/>
                <a:ext cx="1752600" cy="800100"/>
              </a:xfrm>
              <a:prstGeom prst="righ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16-bit channel data</a:t>
                </a:r>
              </a:p>
            </p:txBody>
          </p:sp>
          <p:sp>
            <p:nvSpPr>
              <p:cNvPr id="12" name="Arrow: Bent 11">
                <a:extLst>
                  <a:ext uri="{FF2B5EF4-FFF2-40B4-BE49-F238E27FC236}">
                    <a16:creationId xmlns:a16="http://schemas.microsoft.com/office/drawing/2014/main" id="{40095295-017D-E51E-60D9-D734F553D2B6}"/>
                  </a:ext>
                </a:extLst>
              </p:cNvPr>
              <p:cNvSpPr/>
              <p:nvPr/>
            </p:nvSpPr>
            <p:spPr>
              <a:xfrm rot="10800000">
                <a:off x="6478223" y="3095953"/>
                <a:ext cx="4856526" cy="652806"/>
              </a:xfrm>
              <a:prstGeom prst="ben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A8D85-07FD-195B-0F90-99A35C54D8C0}"/>
                  </a:ext>
                </a:extLst>
              </p:cNvPr>
              <p:cNvSpPr txBox="1"/>
              <p:nvPr/>
            </p:nvSpPr>
            <p:spPr>
              <a:xfrm>
                <a:off x="7166333" y="3449434"/>
                <a:ext cx="25296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User controls: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>
                    <a:solidFill>
                      <a:schemeClr val="tx1"/>
                    </a:solidFill>
                  </a:rPr>
                  <a:t>Trigger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>
                    <a:solidFill>
                      <a:schemeClr val="tx1"/>
                    </a:solidFill>
                  </a:rPr>
                  <a:t>Channel to analyze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77B5EC4-4805-213B-A34C-CDAF25434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248" y="3619893"/>
                <a:ext cx="2059708" cy="0"/>
              </a:xfrm>
              <a:prstGeom prst="straightConnector1">
                <a:avLst/>
              </a:prstGeom>
              <a:ln w="28575">
                <a:solidFill>
                  <a:srgbClr val="D94747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92E22F-C238-5E02-417F-6894C642D8F9}"/>
                  </a:ext>
                </a:extLst>
              </p:cNvPr>
              <p:cNvSpPr txBox="1"/>
              <p:nvPr/>
            </p:nvSpPr>
            <p:spPr>
              <a:xfrm>
                <a:off x="3039307" y="3409586"/>
                <a:ext cx="8499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/>
                  <a:t>rq_state x 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3DAE0-01EC-2462-A697-64A806B98B62}"/>
                  </a:ext>
                </a:extLst>
              </p:cNvPr>
              <p:cNvSpPr txBox="1"/>
              <p:nvPr/>
            </p:nvSpPr>
            <p:spPr>
              <a:xfrm>
                <a:off x="2336006" y="3603322"/>
                <a:ext cx="220457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/>
                  <a:t>(indicates data is verified &amp; ready)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6D2214-3DCA-B8F9-2C89-48412E52C753}"/>
                  </a:ext>
                </a:extLst>
              </p:cNvPr>
              <p:cNvSpPr txBox="1"/>
              <p:nvPr/>
            </p:nvSpPr>
            <p:spPr>
              <a:xfrm>
                <a:off x="433136" y="1445248"/>
                <a:ext cx="1790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fbld_modified</a:t>
                </a:r>
              </a:p>
            </p:txBody>
          </p:sp>
          <p:sp>
            <p:nvSpPr>
              <p:cNvPr id="19" name="Arrow: Bent 18">
                <a:extLst>
                  <a:ext uri="{FF2B5EF4-FFF2-40B4-BE49-F238E27FC236}">
                    <a16:creationId xmlns:a16="http://schemas.microsoft.com/office/drawing/2014/main" id="{7B980E76-F216-801F-712A-2B384E9C832D}"/>
                  </a:ext>
                </a:extLst>
              </p:cNvPr>
              <p:cNvSpPr/>
              <p:nvPr/>
            </p:nvSpPr>
            <p:spPr>
              <a:xfrm rot="5400000">
                <a:off x="8655317" y="249586"/>
                <a:ext cx="502339" cy="4856527"/>
              </a:xfrm>
              <a:prstGeom prst="ben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29F9C5-FCEC-E292-EF2B-4C0BF12E1FE1}"/>
                  </a:ext>
                </a:extLst>
              </p:cNvPr>
              <p:cNvSpPr txBox="1"/>
              <p:nvPr/>
            </p:nvSpPr>
            <p:spPr>
              <a:xfrm>
                <a:off x="7166333" y="2366909"/>
                <a:ext cx="135137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Buffer full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F84F3B-EB96-1E09-BA40-579DDFA2DBC4}"/>
                  </a:ext>
                </a:extLst>
              </p:cNvPr>
              <p:cNvSpPr/>
              <p:nvPr/>
            </p:nvSpPr>
            <p:spPr>
              <a:xfrm>
                <a:off x="8198716" y="2695410"/>
                <a:ext cx="1631036" cy="638910"/>
              </a:xfrm>
              <a:prstGeom prst="rect">
                <a:avLst/>
              </a:prstGeom>
              <a:solidFill>
                <a:srgbClr val="57983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BRAM memory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2^13 32-bit regs.</a:t>
                </a:r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ABE45B46-A80C-558F-57A3-C897AA3C9068}"/>
                  </a:ext>
                </a:extLst>
              </p:cNvPr>
              <p:cNvSpPr/>
              <p:nvPr/>
            </p:nvSpPr>
            <p:spPr>
              <a:xfrm>
                <a:off x="9819873" y="2615350"/>
                <a:ext cx="924327" cy="800100"/>
              </a:xfrm>
              <a:prstGeom prst="righ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Channel data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B724CA-F005-2F05-281E-0FA9C6ABE46C}"/>
              </a:ext>
            </a:extLst>
          </p:cNvPr>
          <p:cNvSpPr txBox="1"/>
          <p:nvPr/>
        </p:nvSpPr>
        <p:spPr>
          <a:xfrm>
            <a:off x="10791825" y="2843209"/>
            <a:ext cx="118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AXI bus</a:t>
            </a:r>
          </a:p>
        </p:txBody>
      </p:sp>
    </p:spTree>
    <p:extLst>
      <p:ext uri="{BB962C8B-B14F-4D97-AF65-F5344CB8AC3E}">
        <p14:creationId xmlns:p14="http://schemas.microsoft.com/office/powerpoint/2010/main" val="8714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C4F94-BE38-DBCD-3F61-F7D7F324F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8</a:t>
            </a:fld>
            <a:endParaRPr lang="en-US" sz="1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84362-B525-383F-372E-729E1A73AD3B}"/>
              </a:ext>
            </a:extLst>
          </p:cNvPr>
          <p:cNvGrpSpPr/>
          <p:nvPr/>
        </p:nvGrpSpPr>
        <p:grpSpPr>
          <a:xfrm>
            <a:off x="-2352213" y="1395553"/>
            <a:ext cx="14154102" cy="3136375"/>
            <a:chOff x="-2819352" y="1445248"/>
            <a:chExt cx="14154102" cy="31363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7B2C5A-4637-87BD-0F4F-A82814C5DB68}"/>
                </a:ext>
              </a:extLst>
            </p:cNvPr>
            <p:cNvSpPr/>
            <p:nvPr/>
          </p:nvSpPr>
          <p:spPr>
            <a:xfrm>
              <a:off x="-2819352" y="1445248"/>
              <a:ext cx="5181600" cy="3136375"/>
            </a:xfrm>
            <a:prstGeom prst="rect">
              <a:avLst/>
            </a:prstGeom>
            <a:noFill/>
            <a:ln w="28575">
              <a:solidFill>
                <a:srgbClr val="03222F">
                  <a:alpha val="54118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CCD84A-DA21-5329-AF74-2DC89C91E4C8}"/>
                </a:ext>
              </a:extLst>
            </p:cNvPr>
            <p:cNvGrpSpPr/>
            <p:nvPr/>
          </p:nvGrpSpPr>
          <p:grpSpPr>
            <a:xfrm>
              <a:off x="433136" y="1445248"/>
              <a:ext cx="10901614" cy="2558184"/>
              <a:chOff x="433136" y="1445248"/>
              <a:chExt cx="10901614" cy="2558184"/>
            </a:xfrm>
          </p:grpSpPr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FF99A05F-9EAE-38C4-0CA7-9F37B3782A58}"/>
                  </a:ext>
                </a:extLst>
              </p:cNvPr>
              <p:cNvSpPr/>
              <p:nvPr/>
            </p:nvSpPr>
            <p:spPr>
              <a:xfrm>
                <a:off x="2362248" y="2615350"/>
                <a:ext cx="2059708" cy="800100"/>
              </a:xfrm>
              <a:prstGeom prst="rightArrow">
                <a:avLst/>
              </a:prstGeom>
              <a:solidFill>
                <a:srgbClr val="D947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deframed_data_aligned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EA3B44-EC98-32E5-211E-9D8CEFB3DF7A}"/>
                  </a:ext>
                </a:extLst>
              </p:cNvPr>
              <p:cNvSpPr/>
              <p:nvPr/>
            </p:nvSpPr>
            <p:spPr>
              <a:xfrm>
                <a:off x="4421956" y="2343887"/>
                <a:ext cx="2047875" cy="1343025"/>
              </a:xfrm>
              <a:prstGeom prst="rect">
                <a:avLst/>
              </a:prstGeom>
              <a:solidFill>
                <a:srgbClr val="6195E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>
                    <a:solidFill>
                      <a:schemeClr val="tx2"/>
                    </a:solidFill>
                  </a:rPr>
                </a:br>
                <a:r>
                  <a:rPr lang="en-US">
                    <a:solidFill>
                      <a:schemeClr val="tx2"/>
                    </a:solidFill>
                  </a:rPr>
                  <a:t>Single channel buffer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CDD894-84D1-8B0D-37CE-0BEB27B81DC3}"/>
                  </a:ext>
                </a:extLst>
              </p:cNvPr>
              <p:cNvSpPr txBox="1"/>
              <p:nvPr/>
            </p:nvSpPr>
            <p:spPr>
              <a:xfrm>
                <a:off x="4881314" y="2482325"/>
                <a:ext cx="12056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state machine</a:t>
                </a:r>
              </a:p>
            </p:txBody>
          </p:sp>
          <p:sp>
            <p:nvSpPr>
              <p:cNvPr id="25" name="Arrow: Curved Left 24">
                <a:extLst>
                  <a:ext uri="{FF2B5EF4-FFF2-40B4-BE49-F238E27FC236}">
                    <a16:creationId xmlns:a16="http://schemas.microsoft.com/office/drawing/2014/main" id="{119F4918-C820-0A5B-9170-F2D7DD4338CD}"/>
                  </a:ext>
                </a:extLst>
              </p:cNvPr>
              <p:cNvSpPr/>
              <p:nvPr/>
            </p:nvSpPr>
            <p:spPr>
              <a:xfrm>
                <a:off x="5484139" y="2343887"/>
                <a:ext cx="456170" cy="593692"/>
              </a:xfrm>
              <a:prstGeom prst="curvedLeftArrow">
                <a:avLst>
                  <a:gd name="adj1" fmla="val 16289"/>
                  <a:gd name="adj2" fmla="val 45741"/>
                  <a:gd name="adj3" fmla="val 15233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FCDE89D7-0FC4-749C-C683-4E7575119FA6}"/>
                  </a:ext>
                </a:extLst>
              </p:cNvPr>
              <p:cNvSpPr/>
              <p:nvPr/>
            </p:nvSpPr>
            <p:spPr>
              <a:xfrm>
                <a:off x="6469831" y="2615350"/>
                <a:ext cx="1752600" cy="800100"/>
              </a:xfrm>
              <a:prstGeom prst="righ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16-bit channel data</a:t>
                </a:r>
              </a:p>
            </p:txBody>
          </p:sp>
          <p:sp>
            <p:nvSpPr>
              <p:cNvPr id="27" name="Arrow: Bent 26">
                <a:extLst>
                  <a:ext uri="{FF2B5EF4-FFF2-40B4-BE49-F238E27FC236}">
                    <a16:creationId xmlns:a16="http://schemas.microsoft.com/office/drawing/2014/main" id="{95611D9B-7B1C-2963-3E12-7BD2DCE2A115}"/>
                  </a:ext>
                </a:extLst>
              </p:cNvPr>
              <p:cNvSpPr/>
              <p:nvPr/>
            </p:nvSpPr>
            <p:spPr>
              <a:xfrm rot="10800000">
                <a:off x="6478223" y="3095953"/>
                <a:ext cx="4856526" cy="652806"/>
              </a:xfrm>
              <a:prstGeom prst="ben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3C052F-80F7-37AF-64C0-CC418C2B3159}"/>
                  </a:ext>
                </a:extLst>
              </p:cNvPr>
              <p:cNvSpPr txBox="1"/>
              <p:nvPr/>
            </p:nvSpPr>
            <p:spPr>
              <a:xfrm>
                <a:off x="7166333" y="3449434"/>
                <a:ext cx="25296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User controls: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>
                    <a:solidFill>
                      <a:schemeClr val="tx1"/>
                    </a:solidFill>
                  </a:rPr>
                  <a:t>Trigger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>
                    <a:solidFill>
                      <a:schemeClr val="tx1"/>
                    </a:solidFill>
                  </a:rPr>
                  <a:t>Channel to analyze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06A488E-51F7-25DF-D096-9CEFD835C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248" y="3619893"/>
                <a:ext cx="2059708" cy="0"/>
              </a:xfrm>
              <a:prstGeom prst="straightConnector1">
                <a:avLst/>
              </a:prstGeom>
              <a:ln w="28575">
                <a:solidFill>
                  <a:srgbClr val="D94747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DB59FA-55E8-E367-276B-1E43B225CD7D}"/>
                  </a:ext>
                </a:extLst>
              </p:cNvPr>
              <p:cNvSpPr txBox="1"/>
              <p:nvPr/>
            </p:nvSpPr>
            <p:spPr>
              <a:xfrm>
                <a:off x="3039307" y="3409586"/>
                <a:ext cx="8499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/>
                  <a:t>rq_state x 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1119E9-CC6B-0A6F-5984-42F09D56D9AB}"/>
                  </a:ext>
                </a:extLst>
              </p:cNvPr>
              <p:cNvSpPr txBox="1"/>
              <p:nvPr/>
            </p:nvSpPr>
            <p:spPr>
              <a:xfrm>
                <a:off x="2336006" y="3603322"/>
                <a:ext cx="220457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/>
                  <a:t>(indicates data is verified &amp; ready)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E9E28-B88B-C9D1-F633-782909889B54}"/>
                  </a:ext>
                </a:extLst>
              </p:cNvPr>
              <p:cNvSpPr txBox="1"/>
              <p:nvPr/>
            </p:nvSpPr>
            <p:spPr>
              <a:xfrm>
                <a:off x="433136" y="1445248"/>
                <a:ext cx="1790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fbld_modified</a:t>
                </a:r>
              </a:p>
            </p:txBody>
          </p:sp>
          <p:sp>
            <p:nvSpPr>
              <p:cNvPr id="33" name="Arrow: Bent 32">
                <a:extLst>
                  <a:ext uri="{FF2B5EF4-FFF2-40B4-BE49-F238E27FC236}">
                    <a16:creationId xmlns:a16="http://schemas.microsoft.com/office/drawing/2014/main" id="{D3C3F289-B85A-BA41-0CF8-AB41D00AD204}"/>
                  </a:ext>
                </a:extLst>
              </p:cNvPr>
              <p:cNvSpPr/>
              <p:nvPr/>
            </p:nvSpPr>
            <p:spPr>
              <a:xfrm rot="5400000">
                <a:off x="8655317" y="249586"/>
                <a:ext cx="502339" cy="4856527"/>
              </a:xfrm>
              <a:prstGeom prst="ben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8D909F-55AD-35D0-7E4D-19658946A62A}"/>
                  </a:ext>
                </a:extLst>
              </p:cNvPr>
              <p:cNvSpPr txBox="1"/>
              <p:nvPr/>
            </p:nvSpPr>
            <p:spPr>
              <a:xfrm>
                <a:off x="7166333" y="2366909"/>
                <a:ext cx="135137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Buffer full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C84A0C-603B-7E49-FBC6-264FE7752ACD}"/>
                  </a:ext>
                </a:extLst>
              </p:cNvPr>
              <p:cNvSpPr/>
              <p:nvPr/>
            </p:nvSpPr>
            <p:spPr>
              <a:xfrm>
                <a:off x="8198716" y="2695410"/>
                <a:ext cx="1631036" cy="638910"/>
              </a:xfrm>
              <a:prstGeom prst="rect">
                <a:avLst/>
              </a:prstGeom>
              <a:solidFill>
                <a:srgbClr val="57983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BRAM memory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2^13 32-bit regs.</a:t>
                </a:r>
              </a:p>
            </p:txBody>
          </p: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145BCBD1-E09F-3C84-340F-5B52B52CC1FC}"/>
                  </a:ext>
                </a:extLst>
              </p:cNvPr>
              <p:cNvSpPr/>
              <p:nvPr/>
            </p:nvSpPr>
            <p:spPr>
              <a:xfrm>
                <a:off x="9819873" y="2615350"/>
                <a:ext cx="924327" cy="800100"/>
              </a:xfrm>
              <a:prstGeom prst="rightArrow">
                <a:avLst/>
              </a:prstGeom>
              <a:solidFill>
                <a:srgbClr val="5798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Channel data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B92D7F1-A6B4-6229-F042-DBA104C87C0C}"/>
              </a:ext>
            </a:extLst>
          </p:cNvPr>
          <p:cNvSpPr txBox="1"/>
          <p:nvPr/>
        </p:nvSpPr>
        <p:spPr>
          <a:xfrm>
            <a:off x="11216391" y="2776112"/>
            <a:ext cx="118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AXI bus</a:t>
            </a:r>
          </a:p>
        </p:txBody>
      </p:sp>
    </p:spTree>
    <p:extLst>
      <p:ext uri="{BB962C8B-B14F-4D97-AF65-F5344CB8AC3E}">
        <p14:creationId xmlns:p14="http://schemas.microsoft.com/office/powerpoint/2010/main" val="11787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A1FE8-44AF-02CC-6099-F17CE395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309567-600D-1CF4-73B4-2E02585B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Repurposing histogram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A57F9-6E58-75B0-CEAF-8986E922D140}"/>
              </a:ext>
            </a:extLst>
          </p:cNvPr>
          <p:cNvSpPr/>
          <p:nvPr/>
        </p:nvSpPr>
        <p:spPr>
          <a:xfrm>
            <a:off x="4023899" y="1147647"/>
            <a:ext cx="1475024" cy="783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Single channel  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52337-3204-1DB4-E747-9F6976A5143B}"/>
              </a:ext>
            </a:extLst>
          </p:cNvPr>
          <p:cNvSpPr/>
          <p:nvPr/>
        </p:nvSpPr>
        <p:spPr>
          <a:xfrm>
            <a:off x="7760870" y="1599667"/>
            <a:ext cx="2120315" cy="3260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Histogram</a:t>
            </a: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E317-7C79-BE84-0CC3-1161E11E434A}"/>
              </a:ext>
            </a:extLst>
          </p:cNvPr>
          <p:cNvSpPr/>
          <p:nvPr/>
        </p:nvSpPr>
        <p:spPr>
          <a:xfrm>
            <a:off x="7978852" y="3109545"/>
            <a:ext cx="1631036" cy="638910"/>
          </a:xfrm>
          <a:prstGeom prst="rect">
            <a:avLst/>
          </a:prstGeom>
          <a:solidFill>
            <a:srgbClr val="5798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BRAM memory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2^13 32-bit regs.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76A6D-AA6F-482F-96CA-F9754EB2EBB2}"/>
              </a:ext>
            </a:extLst>
          </p:cNvPr>
          <p:cNvSpPr/>
          <p:nvPr/>
        </p:nvSpPr>
        <p:spPr>
          <a:xfrm>
            <a:off x="-76200" y="2711729"/>
            <a:ext cx="1631036" cy="1819441"/>
          </a:xfrm>
          <a:prstGeom prst="rect">
            <a:avLst/>
          </a:prstGeom>
          <a:solidFill>
            <a:srgbClr val="5798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AXI bus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AF4CA-58F9-C4C8-FEFA-9C1BEFDBF366}"/>
              </a:ext>
            </a:extLst>
          </p:cNvPr>
          <p:cNvSpPr/>
          <p:nvPr/>
        </p:nvSpPr>
        <p:spPr>
          <a:xfrm>
            <a:off x="2039849" y="3229877"/>
            <a:ext cx="1631036" cy="783143"/>
          </a:xfrm>
          <a:prstGeom prst="rect">
            <a:avLst/>
          </a:prstGeom>
          <a:solidFill>
            <a:srgbClr val="5798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AXI BRAM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23A75-5AA9-FA26-2BA4-56C3770C6850}"/>
              </a:ext>
            </a:extLst>
          </p:cNvPr>
          <p:cNvSpPr/>
          <p:nvPr/>
        </p:nvSpPr>
        <p:spPr>
          <a:xfrm>
            <a:off x="4931335" y="2431121"/>
            <a:ext cx="1416481" cy="181944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Reg-controlled mux</a:t>
            </a: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  <a:p>
            <a:pPr algn="ctr"/>
            <a:endParaRPr lang="en-US" sz="140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B2EB26-CA1D-3463-84A0-907A8B86351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54836" y="3621449"/>
            <a:ext cx="485013" cy="1"/>
          </a:xfrm>
          <a:prstGeom prst="straightConnector1">
            <a:avLst/>
          </a:prstGeom>
          <a:ln w="28575">
            <a:solidFill>
              <a:srgbClr val="5798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33477-43E3-325A-F7AD-989EC08660B5}"/>
              </a:ext>
            </a:extLst>
          </p:cNvPr>
          <p:cNvCxnSpPr>
            <a:cxnSpLocks/>
          </p:cNvCxnSpPr>
          <p:nvPr/>
        </p:nvCxnSpPr>
        <p:spPr>
          <a:xfrm>
            <a:off x="3670885" y="3621448"/>
            <a:ext cx="1828038" cy="0"/>
          </a:xfrm>
          <a:prstGeom prst="straightConnector1">
            <a:avLst/>
          </a:prstGeom>
          <a:ln w="28575">
            <a:solidFill>
              <a:srgbClr val="5798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D73F99-D4F1-4D43-BCEF-4E1C1A5F85D0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425142" y="2267059"/>
            <a:ext cx="1410051" cy="737512"/>
          </a:xfrm>
          <a:prstGeom prst="bentConnector3">
            <a:avLst>
              <a:gd name="adj1" fmla="val 100663"/>
            </a:avLst>
          </a:prstGeom>
          <a:ln w="28575">
            <a:solidFill>
              <a:srgbClr val="5798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70F028-6C1F-3E47-18D4-A4A738F34A54}"/>
              </a:ext>
            </a:extLst>
          </p:cNvPr>
          <p:cNvCxnSpPr>
            <a:cxnSpLocks/>
          </p:cNvCxnSpPr>
          <p:nvPr/>
        </p:nvCxnSpPr>
        <p:spPr>
          <a:xfrm>
            <a:off x="5975859" y="3497623"/>
            <a:ext cx="2002993" cy="0"/>
          </a:xfrm>
          <a:prstGeom prst="straightConnector1">
            <a:avLst/>
          </a:prstGeom>
          <a:ln w="28575">
            <a:solidFill>
              <a:srgbClr val="5798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971A4D-5C09-BFCB-A5CC-81E9CE39DAA7}"/>
              </a:ext>
            </a:extLst>
          </p:cNvPr>
          <p:cNvSpPr txBox="1"/>
          <p:nvPr/>
        </p:nvSpPr>
        <p:spPr>
          <a:xfrm>
            <a:off x="5232515" y="3621448"/>
            <a:ext cx="367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0</a:t>
            </a:r>
            <a:endParaRPr 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AECD1-8540-5187-7197-4CB066711833}"/>
              </a:ext>
            </a:extLst>
          </p:cNvPr>
          <p:cNvSpPr txBox="1"/>
          <p:nvPr/>
        </p:nvSpPr>
        <p:spPr>
          <a:xfrm>
            <a:off x="5232515" y="3073559"/>
            <a:ext cx="367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1</a:t>
            </a:r>
            <a:endParaRPr lang="en-US" sz="11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BC5606-A1A3-855C-DCDA-DCABAF92C23E}"/>
              </a:ext>
            </a:extLst>
          </p:cNvPr>
          <p:cNvCxnSpPr>
            <a:cxnSpLocks/>
          </p:cNvCxnSpPr>
          <p:nvPr/>
        </p:nvCxnSpPr>
        <p:spPr>
          <a:xfrm flipH="1">
            <a:off x="5498923" y="3497622"/>
            <a:ext cx="493605" cy="86073"/>
          </a:xfrm>
          <a:prstGeom prst="line">
            <a:avLst/>
          </a:prstGeom>
          <a:ln w="28575">
            <a:solidFill>
              <a:srgbClr val="579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4E8D8-E085-67B3-760D-E7190DEA94A3}"/>
              </a:ext>
            </a:extLst>
          </p:cNvPr>
          <p:cNvCxnSpPr>
            <a:cxnSpLocks/>
          </p:cNvCxnSpPr>
          <p:nvPr/>
        </p:nvCxnSpPr>
        <p:spPr>
          <a:xfrm flipV="1">
            <a:off x="5600180" y="3621448"/>
            <a:ext cx="0" cy="909722"/>
          </a:xfrm>
          <a:prstGeom prst="straightConnector1">
            <a:avLst/>
          </a:prstGeom>
          <a:ln w="28575">
            <a:solidFill>
              <a:srgbClr val="03222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C01A8B-7C60-F3CC-AF99-9FA512A583D3}"/>
              </a:ext>
            </a:extLst>
          </p:cNvPr>
          <p:cNvSpPr txBox="1"/>
          <p:nvPr/>
        </p:nvSpPr>
        <p:spPr>
          <a:xfrm>
            <a:off x="4623004" y="4502109"/>
            <a:ext cx="1984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hist_buf_sel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BE538-B590-CDE1-A5C5-C64611A0B032}"/>
              </a:ext>
            </a:extLst>
          </p:cNvPr>
          <p:cNvSpPr txBox="1"/>
          <p:nvPr/>
        </p:nvSpPr>
        <p:spPr>
          <a:xfrm>
            <a:off x="6558144" y="3241044"/>
            <a:ext cx="9923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5798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R/W signals</a:t>
            </a:r>
          </a:p>
        </p:txBody>
      </p:sp>
    </p:spTree>
    <p:extLst>
      <p:ext uri="{BB962C8B-B14F-4D97-AF65-F5344CB8AC3E}">
        <p14:creationId xmlns:p14="http://schemas.microsoft.com/office/powerpoint/2010/main" val="316182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NL">
  <a:themeElements>
    <a:clrScheme name="BNL Color Palet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05C78"/>
      </a:accent1>
      <a:accent2>
        <a:srgbClr val="00ADDC"/>
      </a:accent2>
      <a:accent3>
        <a:srgbClr val="B2D33B"/>
      </a:accent3>
      <a:accent4>
        <a:srgbClr val="F68B1F"/>
      </a:accent4>
      <a:accent5>
        <a:srgbClr val="B72467"/>
      </a:accent5>
      <a:accent6>
        <a:srgbClr val="FFCD34"/>
      </a:accent6>
      <a:hlink>
        <a:srgbClr val="4881C3"/>
      </a:hlink>
      <a:folHlink>
        <a:srgbClr val="5149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_PPT_Template_2021_Widescreen_Compressed_060121" id="{12E83E08-87E0-F644-89EB-87DEB220AE0B}" vid="{EBE5DD67-AF26-1345-A97E-9F8C3AF25A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14557</TotalTime>
  <Words>1764</Words>
  <Application>Microsoft Office PowerPoint</Application>
  <PresentationFormat>Widescreen</PresentationFormat>
  <Paragraphs>342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BNL</vt:lpstr>
      <vt:lpstr>WIB Firmware Development for DAT ColdADC ENOB QC</vt:lpstr>
      <vt:lpstr>Outline</vt:lpstr>
      <vt:lpstr>ColdADC QC requirements</vt:lpstr>
      <vt:lpstr>ColdADC QC Procedure and Test Items based on DAT</vt:lpstr>
      <vt:lpstr>ENOB requirements</vt:lpstr>
      <vt:lpstr>Firmware additions</vt:lpstr>
      <vt:lpstr>Single channel buffer firmware module</vt:lpstr>
      <vt:lpstr>PowerPoint Presentation</vt:lpstr>
      <vt:lpstr>Repurposing histogram memory</vt:lpstr>
      <vt:lpstr>Results</vt:lpstr>
      <vt:lpstr>WIB registers used – config register bank</vt:lpstr>
      <vt:lpstr>WIB registers used – status register bank</vt:lpstr>
      <vt:lpstr>Resource utilization update</vt:lpstr>
      <vt:lpstr>To-do list</vt:lpstr>
      <vt:lpstr>Summary</vt:lpstr>
      <vt:lpstr>PowerPoint Presentation</vt:lpstr>
      <vt:lpstr>PowerPoint Presentation</vt:lpstr>
      <vt:lpstr>AXI memory mapping</vt:lpstr>
      <vt:lpstr>AXI memory mapping</vt:lpstr>
      <vt:lpstr>Histogram results</vt:lpstr>
      <vt:lpstr>Histogram results</vt:lpstr>
      <vt:lpstr>Spy buffer vs. histogram comparison</vt:lpstr>
      <vt:lpstr>Backup slide: Vivado firmware schematic</vt:lpstr>
      <vt:lpstr>PowerPoint Presentation</vt:lpstr>
      <vt:lpstr>Accumulator software (still in development) </vt:lpstr>
      <vt:lpstr>Histogram software (still in development) </vt:lpstr>
      <vt:lpstr>Faster spy buffer decoding using DUNEDAQ C++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Donohue, Jillian</dc:creator>
  <cp:lastModifiedBy>Donohue, Jillian</cp:lastModifiedBy>
  <cp:revision>13</cp:revision>
  <dcterms:created xsi:type="dcterms:W3CDTF">2022-09-01T19:06:11Z</dcterms:created>
  <dcterms:modified xsi:type="dcterms:W3CDTF">2024-01-25T22:20:23Z</dcterms:modified>
</cp:coreProperties>
</file>