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671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-12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EAAE-C040-0048-AF88-0AB77B1DD38C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120EB-88E0-3D48-9FFF-C220C3EA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Inadequate IDS</a:t>
            </a:r>
          </a:p>
          <a:p>
            <a:r>
              <a:rPr lang="en-US" dirty="0"/>
              <a:t>Unable to detect coordinated attacks</a:t>
            </a:r>
          </a:p>
          <a:p>
            <a:r>
              <a:rPr lang="en-US" dirty="0"/>
              <a:t>High false positive rate</a:t>
            </a:r>
          </a:p>
          <a:p>
            <a:endParaRPr lang="en-US" dirty="0"/>
          </a:p>
          <a:p>
            <a:r>
              <a:rPr lang="en-US" b="1" u="sng" dirty="0"/>
              <a:t>Graphs can offer </a:t>
            </a:r>
            <a:r>
              <a:rPr lang="en-US" b="1" u="sng" dirty="0" err="1"/>
              <a:t>benfits</a:t>
            </a:r>
            <a:r>
              <a:rPr lang="en-US" b="1" u="sng" dirty="0"/>
              <a:t>:</a:t>
            </a:r>
          </a:p>
          <a:p>
            <a:r>
              <a:rPr lang="en-US" b="0" u="none" dirty="0"/>
              <a:t>Model network traffic, attacker behavior, or defended system leads to better understanding</a:t>
            </a:r>
          </a:p>
          <a:p>
            <a:r>
              <a:rPr lang="en-US" b="0" u="none" dirty="0"/>
              <a:t>Leverage graph processing platforms to identify malicious traffic patterns</a:t>
            </a:r>
          </a:p>
          <a:p>
            <a:r>
              <a:rPr lang="en-US" b="0" u="none" dirty="0"/>
              <a:t>These graphs can reach sizes that make them difficult to analyze</a:t>
            </a:r>
          </a:p>
          <a:p>
            <a:endParaRPr lang="en-US" b="0" u="none" dirty="0"/>
          </a:p>
          <a:p>
            <a:r>
              <a:rPr lang="en-US" b="1" u="sng" dirty="0"/>
              <a:t>Need to measure performance of big data processing tools:</a:t>
            </a:r>
          </a:p>
          <a:p>
            <a:r>
              <a:rPr lang="en-US" b="0" u="none" dirty="0"/>
              <a:t>Graphs have begun to be adopted for the purpose of intrusion detection, but benchmarks have not been set yet.</a:t>
            </a:r>
          </a:p>
          <a:p>
            <a:r>
              <a:rPr lang="en-US" b="0" u="none" dirty="0"/>
              <a:t>Extreme importance in knowing how efficient these algorithms could be applied to cyber security problem</a:t>
            </a:r>
          </a:p>
          <a:p>
            <a:r>
              <a:rPr lang="en-US" b="0" u="none" dirty="0"/>
              <a:t>Difficult to make decision based because of the lack of knowledge in how these tools will operate in cyber security setting</a:t>
            </a:r>
          </a:p>
          <a:p>
            <a:endParaRPr lang="en-US" b="0" u="none" dirty="0"/>
          </a:p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20EB-88E0-3D48-9FFF-C220C3EABF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Synthetic Data Generation:</a:t>
            </a:r>
          </a:p>
          <a:p>
            <a:r>
              <a:rPr lang="en-US" b="0" u="none" dirty="0"/>
              <a:t>Lack of openly available data sources due to privacy concerns</a:t>
            </a:r>
          </a:p>
          <a:p>
            <a:r>
              <a:rPr lang="en-US" b="0" u="none" dirty="0"/>
              <a:t>Able to capture all of the aspects of a network trace</a:t>
            </a:r>
          </a:p>
          <a:p>
            <a:r>
              <a:rPr lang="en-US" b="0" u="none" dirty="0"/>
              <a:t>Graph generation models based on </a:t>
            </a:r>
            <a:r>
              <a:rPr lang="en-US" b="0" u="none" dirty="0" err="1"/>
              <a:t>Barbasi</a:t>
            </a:r>
            <a:r>
              <a:rPr lang="en-US" b="0" u="none" dirty="0"/>
              <a:t>-Albert and </a:t>
            </a:r>
            <a:r>
              <a:rPr lang="en-US" b="0" u="none" dirty="0" err="1"/>
              <a:t>Kronecker</a:t>
            </a:r>
            <a:r>
              <a:rPr lang="en-US" b="0" u="none" dirty="0"/>
              <a:t> algorithms. These will support property-graphs for </a:t>
            </a:r>
            <a:r>
              <a:rPr lang="en-US" b="0" u="none" dirty="0" err="1"/>
              <a:t>netflow</a:t>
            </a:r>
            <a:r>
              <a:rPr lang="en-US" b="0" u="none" dirty="0"/>
              <a:t> data representation. Grow an existing seed graph</a:t>
            </a:r>
          </a:p>
          <a:p>
            <a:endParaRPr lang="en-US" b="0" u="none" dirty="0"/>
          </a:p>
          <a:p>
            <a:r>
              <a:rPr lang="en-US" b="0" u="none" dirty="0" err="1"/>
              <a:t>Barbasi</a:t>
            </a:r>
            <a:r>
              <a:rPr lang="en-US" b="0" u="none" dirty="0"/>
              <a:t>-Albert: </a:t>
            </a:r>
          </a:p>
          <a:p>
            <a:r>
              <a:rPr lang="en-US" b="0" u="none" dirty="0"/>
              <a:t>Is iterative. Each iteration has two steps; growth and preferential attachment</a:t>
            </a:r>
          </a:p>
          <a:p>
            <a:r>
              <a:rPr lang="en-US" b="0" u="none" dirty="0"/>
              <a:t>In this paper, the generative algorithm keeps constant the amount of newly added vertices and the amount of edges in the graph</a:t>
            </a:r>
          </a:p>
          <a:p>
            <a:endParaRPr lang="en-US" b="0" u="none" dirty="0"/>
          </a:p>
          <a:p>
            <a:r>
              <a:rPr lang="en-US" b="0" u="none" dirty="0" err="1"/>
              <a:t>Kronecker</a:t>
            </a:r>
            <a:r>
              <a:rPr lang="en-US" b="0" u="none" dirty="0"/>
              <a:t>:</a:t>
            </a:r>
          </a:p>
          <a:p>
            <a:r>
              <a:rPr lang="en-US" b="0" u="none" dirty="0"/>
              <a:t>Stochastic </a:t>
            </a:r>
            <a:r>
              <a:rPr lang="en-US" b="0" u="none" dirty="0" err="1"/>
              <a:t>Kroenecker</a:t>
            </a:r>
            <a:r>
              <a:rPr lang="en-US" b="0" u="none" dirty="0"/>
              <a:t>: 2 steps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dirty="0" err="1"/>
              <a:t>Gereration</a:t>
            </a:r>
            <a:r>
              <a:rPr lang="en-US" b="0" u="none" dirty="0"/>
              <a:t> of the initiator matrix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dirty="0"/>
              <a:t>Generation of synthetic data by creating edges</a:t>
            </a:r>
          </a:p>
          <a:p>
            <a:r>
              <a:rPr lang="en-US" b="0" u="none" dirty="0"/>
              <a:t>Variant of stochastic </a:t>
            </a:r>
            <a:r>
              <a:rPr lang="en-US" b="0" u="none" dirty="0" err="1"/>
              <a:t>kroenecker</a:t>
            </a:r>
            <a:r>
              <a:rPr lang="en-US" b="0" u="none" dirty="0"/>
              <a:t> which adds to its features to support property-graphs</a:t>
            </a:r>
          </a:p>
          <a:p>
            <a:endParaRPr lang="en-US" b="0" u="none" dirty="0"/>
          </a:p>
          <a:p>
            <a:r>
              <a:rPr lang="en-US" b="1" u="sng" dirty="0"/>
              <a:t>Extensive Evaluation of Models:</a:t>
            </a:r>
          </a:p>
          <a:p>
            <a:r>
              <a:rPr lang="en-US" b="0" u="none" dirty="0"/>
              <a:t>Show the synthetically generated data exhibits high veracity</a:t>
            </a:r>
          </a:p>
          <a:p>
            <a:r>
              <a:rPr lang="en-US" b="0" u="none" dirty="0"/>
              <a:t>Show that this approach is able to generate big data in a timely manner (hour time-frame) when distributing the load on 60 compute nodes</a:t>
            </a:r>
          </a:p>
          <a:p>
            <a:r>
              <a:rPr lang="en-US" b="0" u="none" dirty="0"/>
              <a:t>Show linear scalability of proposed algorithms and execution platform scales linearly with the number of computer nodes used for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20EB-88E0-3D48-9FFF-C220C3EABF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8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Graph-Based synthetic data generators are valid for intrusion detection</a:t>
            </a:r>
          </a:p>
          <a:p>
            <a:r>
              <a:rPr lang="en-US" b="0" u="none" dirty="0"/>
              <a:t>Synthetic dataset is representative of real data that has been used as a seed</a:t>
            </a:r>
          </a:p>
          <a:p>
            <a:r>
              <a:rPr lang="en-US" b="0" u="none" dirty="0"/>
              <a:t>The generation of the graph was timely</a:t>
            </a:r>
          </a:p>
          <a:p>
            <a:r>
              <a:rPr lang="en-US" b="0" u="none" dirty="0"/>
              <a:t>Is flexible and scalable to cyber security needs</a:t>
            </a:r>
          </a:p>
          <a:p>
            <a:endParaRPr lang="en-US" b="0" u="none" dirty="0"/>
          </a:p>
          <a:p>
            <a:r>
              <a:rPr lang="en-US" b="1" u="sng" dirty="0" err="1"/>
              <a:t>Comparsion</a:t>
            </a:r>
            <a:r>
              <a:rPr lang="en-US" b="1" u="sng" dirty="0"/>
              <a:t> of Performance for benchmarking</a:t>
            </a:r>
          </a:p>
          <a:p>
            <a:r>
              <a:rPr lang="en-US" b="0" u="none" dirty="0"/>
              <a:t>These algorithms will do well and set a benchmark for future graph-based synthetic generation for intrusion detection systems</a:t>
            </a:r>
          </a:p>
          <a:p>
            <a:r>
              <a:rPr lang="en-US" b="0" u="none" dirty="0"/>
              <a:t>We will be able to see how these two algorithms compare to one another setting the precedent for more algorithms </a:t>
            </a:r>
            <a:r>
              <a:rPr lang="en-US" b="0" u="none" dirty="0" err="1"/>
              <a:t>comparisions</a:t>
            </a:r>
            <a:endParaRPr lang="en-US" b="0" u="none" dirty="0"/>
          </a:p>
          <a:p>
            <a:endParaRPr lang="en-US" b="0" u="none" dirty="0"/>
          </a:p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20EB-88E0-3D48-9FFF-C220C3EABF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89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Veracity:</a:t>
            </a:r>
          </a:p>
          <a:p>
            <a:r>
              <a:rPr lang="en-US" b="0" u="none" dirty="0"/>
              <a:t>Property-Graph Parallel </a:t>
            </a:r>
            <a:r>
              <a:rPr lang="en-US" b="0" u="none" dirty="0" err="1"/>
              <a:t>Barbasi</a:t>
            </a:r>
            <a:r>
              <a:rPr lang="en-US" b="0" u="none" dirty="0"/>
              <a:t>-Albert and Property-Graph Stochastic </a:t>
            </a:r>
            <a:r>
              <a:rPr lang="en-US" b="0" u="none" dirty="0" err="1"/>
              <a:t>Kroenecker</a:t>
            </a:r>
            <a:r>
              <a:rPr lang="en-US" b="0" u="none" dirty="0"/>
              <a:t> both scale linearly according to the size of the synthetic graph and the number of compute nodes.</a:t>
            </a:r>
          </a:p>
          <a:p>
            <a:r>
              <a:rPr lang="en-US" b="0" u="none" dirty="0"/>
              <a:t>Comparison of degree distribution shows that the synthetically generated graphs mimic the seed graph closely (Not overlapping due to normalization)</a:t>
            </a:r>
          </a:p>
          <a:p>
            <a:r>
              <a:rPr lang="en-US" b="0" u="none" dirty="0"/>
              <a:t>All five experiments on right graph show a linear veracity that decreases as the size of the graph grows. (Reflects the seed graph better as more data is generated). (PageRank veracity is very similar to Degree Veracity graph)</a:t>
            </a:r>
          </a:p>
          <a:p>
            <a:endParaRPr lang="en-US" b="0" u="none" dirty="0"/>
          </a:p>
          <a:p>
            <a:r>
              <a:rPr lang="en-US" b="1" u="sng" dirty="0"/>
              <a:t>Performance:</a:t>
            </a:r>
          </a:p>
          <a:p>
            <a:r>
              <a:rPr lang="en-US" b="0" u="none" dirty="0"/>
              <a:t>Scalability is shown for both platform and graphs</a:t>
            </a:r>
          </a:p>
          <a:p>
            <a:r>
              <a:rPr lang="en-US" b="0" u="none" dirty="0"/>
              <a:t>For graphs constant computational resources and varied graph size was used</a:t>
            </a:r>
          </a:p>
          <a:p>
            <a:r>
              <a:rPr lang="en-US" b="0" u="none" dirty="0"/>
              <a:t>For platforms constant graph size and varied computational resources were used.</a:t>
            </a:r>
          </a:p>
          <a:p>
            <a:endParaRPr lang="en-US" b="0" u="none" dirty="0"/>
          </a:p>
          <a:p>
            <a:r>
              <a:rPr lang="en-US" b="0" u="none" dirty="0"/>
              <a:t>12 Cores allowed maximum throughput for both algorithms</a:t>
            </a:r>
          </a:p>
          <a:p>
            <a:r>
              <a:rPr lang="en-US" b="0" u="none" dirty="0"/>
              <a:t>PGP </a:t>
            </a:r>
            <a:r>
              <a:rPr lang="en-US" b="0" u="none" dirty="0" err="1"/>
              <a:t>Barbasi</a:t>
            </a:r>
            <a:r>
              <a:rPr lang="en-US" b="0" u="none" dirty="0"/>
              <a:t>-Albert creates edges much quicker than PG Stochastic </a:t>
            </a:r>
            <a:r>
              <a:rPr lang="en-US" b="0" u="none" dirty="0" err="1"/>
              <a:t>Kroenecker</a:t>
            </a:r>
            <a:endParaRPr lang="en-US" b="0" u="none" dirty="0"/>
          </a:p>
          <a:p>
            <a:r>
              <a:rPr lang="en-US" b="0" u="none" dirty="0"/>
              <a:t>Graphs of fixed sized with increased compute nodes show scalability. Speedup is linear with respect to compute nodes.</a:t>
            </a:r>
          </a:p>
          <a:p>
            <a:r>
              <a:rPr lang="en-US" b="0" u="none" dirty="0"/>
              <a:t>BA performs better here being very close to ideal</a:t>
            </a:r>
          </a:p>
          <a:p>
            <a:endParaRPr lang="en-US" b="0" u="none" dirty="0"/>
          </a:p>
          <a:p>
            <a:endParaRPr lang="en-US" b="0" u="none" dirty="0"/>
          </a:p>
          <a:p>
            <a:endParaRPr lang="en-US" b="0" u="none" dirty="0"/>
          </a:p>
          <a:p>
            <a:endParaRPr lang="en-US" b="0" u="none" dirty="0"/>
          </a:p>
          <a:p>
            <a:endParaRPr lang="en-US" b="0" u="none" dirty="0"/>
          </a:p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120EB-88E0-3D48-9FFF-C220C3EABF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0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1E10-495A-7646-B634-0DBA178E4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562" y="1785593"/>
            <a:ext cx="8332842" cy="2421464"/>
          </a:xfrm>
        </p:spPr>
        <p:txBody>
          <a:bodyPr>
            <a:normAutofit fontScale="90000"/>
          </a:bodyPr>
          <a:lstStyle/>
          <a:p>
            <a:r>
              <a:rPr lang="en-US" dirty="0"/>
              <a:t>A Comparison of Graph-Based Synthetic Data Generators for Benchmarking Next-Generation Intrusion Detection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8F137-4F6B-F341-B4B3-F9D2160AA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678" y="4743084"/>
            <a:ext cx="7197726" cy="1405467"/>
          </a:xfrm>
        </p:spPr>
        <p:txBody>
          <a:bodyPr/>
          <a:lstStyle/>
          <a:p>
            <a:r>
              <a:rPr lang="en-US" dirty="0"/>
              <a:t>By: Jordan Donovan</a:t>
            </a:r>
          </a:p>
        </p:txBody>
      </p:sp>
    </p:spTree>
    <p:extLst>
      <p:ext uri="{BB962C8B-B14F-4D97-AF65-F5344CB8AC3E}">
        <p14:creationId xmlns:p14="http://schemas.microsoft.com/office/powerpoint/2010/main" val="388623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5EF4-049A-A346-A035-421D8487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8273-A591-3E46-BE38-9EEAC129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Inadequate intrusion detection systems</a:t>
            </a:r>
          </a:p>
          <a:p>
            <a:endParaRPr lang="en-US" sz="3200" dirty="0"/>
          </a:p>
          <a:p>
            <a:r>
              <a:rPr lang="en-US" sz="3200" dirty="0"/>
              <a:t>Graphs can offer benefits</a:t>
            </a:r>
          </a:p>
          <a:p>
            <a:endParaRPr lang="en-US" sz="3200" dirty="0"/>
          </a:p>
          <a:p>
            <a:r>
              <a:rPr lang="en-US" sz="3200" dirty="0"/>
              <a:t>Need to measure performance of processing tools</a:t>
            </a:r>
          </a:p>
        </p:txBody>
      </p:sp>
    </p:spTree>
    <p:extLst>
      <p:ext uri="{BB962C8B-B14F-4D97-AF65-F5344CB8AC3E}">
        <p14:creationId xmlns:p14="http://schemas.microsoft.com/office/powerpoint/2010/main" val="83598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1D17-9C50-5445-9E89-A273C5ED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5F5E-02D1-2840-9941-F491E81F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46778"/>
            <a:ext cx="4883726" cy="4660901"/>
          </a:xfrm>
        </p:spPr>
        <p:txBody>
          <a:bodyPr>
            <a:normAutofit/>
          </a:bodyPr>
          <a:lstStyle/>
          <a:p>
            <a:r>
              <a:rPr lang="en-US" sz="3200" dirty="0"/>
              <a:t>Synthetic data generation and graph generation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Extensive evaluation of models</a:t>
            </a:r>
          </a:p>
          <a:p>
            <a:endParaRPr lang="en-US" sz="3200" dirty="0"/>
          </a:p>
          <a:p>
            <a:r>
              <a:rPr lang="en-US" sz="3200" dirty="0"/>
              <a:t>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61335-BC77-214D-B916-E7B604C6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105" y="968003"/>
            <a:ext cx="4132309" cy="3568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1D5F3-D0EA-E846-B9E0-8FA99EC2C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82" y="4845288"/>
            <a:ext cx="5160154" cy="17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8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CCFA-365B-4E4E-9C28-29E5B01B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3498-5350-B042-91A3-759A93A8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Graph-based synthetic data generators are valid for intrusion detection</a:t>
            </a:r>
          </a:p>
          <a:p>
            <a:endParaRPr lang="en-US" sz="3200" dirty="0"/>
          </a:p>
          <a:p>
            <a:r>
              <a:rPr lang="en-US" sz="3200" dirty="0"/>
              <a:t>Comparison of performances for benchmarking</a:t>
            </a:r>
          </a:p>
        </p:txBody>
      </p:sp>
    </p:spTree>
    <p:extLst>
      <p:ext uri="{BB962C8B-B14F-4D97-AF65-F5344CB8AC3E}">
        <p14:creationId xmlns:p14="http://schemas.microsoft.com/office/powerpoint/2010/main" val="280487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A9A8-D246-0F42-8269-FE6A451B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3786-BE3C-F841-A625-8F71A0DA5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68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/>
              <a:t>Veracity</a:t>
            </a:r>
          </a:p>
          <a:p>
            <a:endParaRPr lang="en-US" sz="3200" dirty="0"/>
          </a:p>
          <a:p>
            <a:r>
              <a:rPr lang="en-US" sz="3200" dirty="0"/>
              <a:t>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42F74-1B6A-F140-B39A-07F9BA56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59" y="288966"/>
            <a:ext cx="4559300" cy="303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057FE-13E0-1D4E-8916-31889C5A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263" y="300842"/>
            <a:ext cx="4239923" cy="3023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FE68A8-C803-F841-9556-2274BDF59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095" y="3788228"/>
            <a:ext cx="4668414" cy="22991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07662B-8DBF-2344-B6B1-E8192907E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561" y="3538847"/>
            <a:ext cx="4230314" cy="28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71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1327</TotalTime>
  <Words>616</Words>
  <Application>Microsoft Macintosh PowerPoint</Application>
  <PresentationFormat>Widescreen</PresentationFormat>
  <Paragraphs>84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A Comparison of Graph-Based Synthetic Data Generators for Benchmarking Next-Generation Intrusion Detection Systems</vt:lpstr>
      <vt:lpstr>Motivation</vt:lpstr>
      <vt:lpstr>Contribution</vt:lpstr>
      <vt:lpstr>Proposal</vt:lpstr>
      <vt:lpstr>Results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Graph-Based Synthetic Data Generators for Benchmarking Next-Generation Intrusion Detection Systems</dc:title>
  <dc:creator>Jordan Donovan</dc:creator>
  <cp:lastModifiedBy>Jordan Donovan</cp:lastModifiedBy>
  <cp:revision>15</cp:revision>
  <dcterms:created xsi:type="dcterms:W3CDTF">2018-03-27T01:43:42Z</dcterms:created>
  <dcterms:modified xsi:type="dcterms:W3CDTF">2018-03-27T23:51:30Z</dcterms:modified>
</cp:coreProperties>
</file>