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7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1/31/18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1/31/18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1/31/18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1/31/18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1/31/18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1/31/18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6317" y="3024390"/>
            <a:ext cx="6477000" cy="1828800"/>
          </a:xfrm>
        </p:spPr>
        <p:txBody>
          <a:bodyPr>
            <a:noAutofit/>
          </a:bodyPr>
          <a:lstStyle/>
          <a:p>
            <a:r>
              <a:rPr lang="en-US" sz="5400" dirty="0" smtClean="0"/>
              <a:t>Automated insider threat detection system using user </a:t>
            </a:r>
            <a:r>
              <a:rPr lang="en-US" sz="5400" smtClean="0"/>
              <a:t>and role-</a:t>
            </a:r>
            <a:r>
              <a:rPr lang="en-US" sz="5400" dirty="0" smtClean="0"/>
              <a:t>based profile assessment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Jordan Donovan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770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Overview </a:t>
            </a:r>
            <a:r>
              <a:rPr lang="mr-IN" dirty="0" smtClean="0"/>
              <a:t>–</a:t>
            </a:r>
            <a:r>
              <a:rPr lang="en-US" dirty="0" smtClean="0"/>
              <a:t> Threat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93156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Map features for all previous days as well as current day</a:t>
            </a:r>
          </a:p>
          <a:p>
            <a:r>
              <a:rPr lang="en-US" dirty="0" smtClean="0"/>
              <a:t>Using PCA project features into lower-dimensional space</a:t>
            </a:r>
            <a:endParaRPr lang="en-US" dirty="0"/>
          </a:p>
          <a:p>
            <a:pPr lvl="1"/>
            <a:r>
              <a:rPr lang="en-US" dirty="0" smtClean="0"/>
              <a:t>Allow a weight for each feature</a:t>
            </a:r>
          </a:p>
          <a:p>
            <a:pPr lvl="1"/>
            <a:r>
              <a:rPr lang="en-US" dirty="0" smtClean="0"/>
              <a:t>Visualize all features into feature space</a:t>
            </a:r>
          </a:p>
          <a:p>
            <a:pPr lvl="1"/>
            <a:r>
              <a:rPr lang="en-US" dirty="0" smtClean="0"/>
              <a:t>Calculate difference in current feature set to visualized feature set </a:t>
            </a:r>
            <a:r>
              <a:rPr lang="mr-IN" dirty="0" smtClean="0"/>
              <a:t>–</a:t>
            </a:r>
            <a:r>
              <a:rPr lang="en-US" dirty="0" smtClean="0"/>
              <a:t> This is our anomaly score</a:t>
            </a:r>
          </a:p>
          <a:p>
            <a:pPr lvl="2"/>
            <a:r>
              <a:rPr lang="en-US" dirty="0" smtClean="0"/>
              <a:t>This is performed for each anomaly metric</a:t>
            </a:r>
          </a:p>
          <a:p>
            <a:pPr lvl="1"/>
            <a:r>
              <a:rPr lang="en-US" dirty="0" smtClean="0"/>
              <a:t>Anomaly metrics considered</a:t>
            </a:r>
          </a:p>
          <a:p>
            <a:pPr lvl="2"/>
            <a:r>
              <a:rPr lang="en-US" dirty="0" err="1"/>
              <a:t>Login_anomaly</a:t>
            </a:r>
            <a:r>
              <a:rPr lang="en-US" dirty="0"/>
              <a:t>, </a:t>
            </a:r>
            <a:r>
              <a:rPr lang="en-US" dirty="0" err="1"/>
              <a:t>Login_duration_anomaly</a:t>
            </a:r>
            <a:r>
              <a:rPr lang="en-US" dirty="0"/>
              <a:t>, </a:t>
            </a:r>
            <a:r>
              <a:rPr lang="en-US" dirty="0" err="1" smtClean="0"/>
              <a:t>Logoff_anomaly</a:t>
            </a:r>
            <a:r>
              <a:rPr lang="en-US" dirty="0"/>
              <a:t>, </a:t>
            </a:r>
            <a:r>
              <a:rPr lang="en-US" dirty="0" err="1"/>
              <a:t>USB_inserstion_anomaly</a:t>
            </a:r>
            <a:r>
              <a:rPr lang="en-US" dirty="0"/>
              <a:t>, </a:t>
            </a:r>
            <a:r>
              <a:rPr lang="en-US" dirty="0" err="1"/>
              <a:t>USB_duration_anomaly</a:t>
            </a:r>
            <a:r>
              <a:rPr lang="en-US" dirty="0" smtClean="0"/>
              <a:t>, </a:t>
            </a:r>
            <a:r>
              <a:rPr lang="en-US" dirty="0" err="1" smtClean="0"/>
              <a:t>Email_anomaly</a:t>
            </a:r>
            <a:r>
              <a:rPr lang="en-US" dirty="0"/>
              <a:t>, </a:t>
            </a:r>
            <a:r>
              <a:rPr lang="en-US" dirty="0" err="1"/>
              <a:t>Web_anomaly</a:t>
            </a:r>
            <a:r>
              <a:rPr lang="en-US" dirty="0"/>
              <a:t>, </a:t>
            </a:r>
            <a:r>
              <a:rPr lang="en-US" dirty="0" err="1"/>
              <a:t>File_anomaly</a:t>
            </a:r>
            <a:r>
              <a:rPr lang="en-US" dirty="0"/>
              <a:t>, </a:t>
            </a:r>
            <a:r>
              <a:rPr lang="en-US" dirty="0" err="1"/>
              <a:t>This_anomaly</a:t>
            </a:r>
            <a:r>
              <a:rPr lang="en-US" dirty="0" smtClean="0"/>
              <a:t>, </a:t>
            </a:r>
            <a:r>
              <a:rPr lang="en-US" dirty="0" err="1" smtClean="0"/>
              <a:t>Any_anomaly</a:t>
            </a:r>
            <a:r>
              <a:rPr lang="en-US" dirty="0"/>
              <a:t>, </a:t>
            </a:r>
            <a:r>
              <a:rPr lang="en-US" dirty="0" err="1"/>
              <a:t>New_anomaly</a:t>
            </a:r>
            <a:r>
              <a:rPr lang="en-US" dirty="0"/>
              <a:t>, </a:t>
            </a:r>
            <a:r>
              <a:rPr lang="en-US" dirty="0" err="1"/>
              <a:t>Hourly_anomaly</a:t>
            </a:r>
            <a:r>
              <a:rPr lang="en-US" dirty="0"/>
              <a:t>, </a:t>
            </a:r>
            <a:r>
              <a:rPr lang="en-US" dirty="0" err="1" smtClean="0"/>
              <a:t>Number_anomaly</a:t>
            </a:r>
            <a:r>
              <a:rPr lang="en-US" dirty="0"/>
              <a:t>, </a:t>
            </a:r>
            <a:r>
              <a:rPr lang="en-US" dirty="0" err="1"/>
              <a:t>User_anomaly</a:t>
            </a:r>
            <a:r>
              <a:rPr lang="en-US" dirty="0"/>
              <a:t>, </a:t>
            </a:r>
            <a:r>
              <a:rPr lang="en-US" dirty="0" err="1"/>
              <a:t>Role_anomaly</a:t>
            </a:r>
            <a:r>
              <a:rPr lang="en-US" dirty="0"/>
              <a:t>, and </a:t>
            </a:r>
            <a:r>
              <a:rPr lang="en-US" dirty="0" err="1"/>
              <a:t>Total_anomaly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This allows for us to discover the user posing the threat and also the attack vectors they are acting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4285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Overview </a:t>
            </a:r>
            <a:r>
              <a:rPr lang="mr-IN" dirty="0" smtClean="0"/>
              <a:t>–</a:t>
            </a:r>
            <a:r>
              <a:rPr lang="en-US" dirty="0" smtClean="0"/>
              <a:t> Classification of Threat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two standard deviations as norm</a:t>
            </a:r>
          </a:p>
          <a:p>
            <a:r>
              <a:rPr lang="en-US" dirty="0" smtClean="0"/>
              <a:t>Compute </a:t>
            </a:r>
            <a:r>
              <a:rPr lang="en-US" dirty="0" err="1" smtClean="0"/>
              <a:t>Mahalanobis</a:t>
            </a:r>
            <a:r>
              <a:rPr lang="en-US" dirty="0" smtClean="0"/>
              <a:t> Distance to assess observed distance of user from the rest of the distribution</a:t>
            </a:r>
          </a:p>
          <a:p>
            <a:r>
              <a:rPr lang="en-US" dirty="0" smtClean="0"/>
              <a:t>Covariance distance of a user’s anomaly scores and each day assess signed differences between </a:t>
            </a:r>
            <a:r>
              <a:rPr lang="en-US" dirty="0" err="1" smtClean="0"/>
              <a:t>covariances</a:t>
            </a:r>
            <a:endParaRPr lang="en-US" dirty="0" smtClean="0"/>
          </a:p>
          <a:p>
            <a:r>
              <a:rPr lang="en-US" dirty="0" smtClean="0"/>
              <a:t>Other methods can also be used to flag a user’s behavior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01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for all employees for 365 days is generated and attack data is inserted into roles after the first 15 days</a:t>
            </a:r>
          </a:p>
          <a:p>
            <a:r>
              <a:rPr lang="en-US" dirty="0" smtClean="0"/>
              <a:t>Activities for employees correspond to previous previously observed attacks</a:t>
            </a:r>
          </a:p>
          <a:p>
            <a:r>
              <a:rPr lang="en-US" dirty="0" smtClean="0"/>
              <a:t>Normal activity was auto-generated and attack data was manually inserted</a:t>
            </a:r>
          </a:p>
          <a:p>
            <a:pPr lvl="1"/>
            <a:r>
              <a:rPr lang="en-US" dirty="0" smtClean="0"/>
              <a:t>Auto-generated data was not all the same but within a boundary</a:t>
            </a:r>
          </a:p>
          <a:p>
            <a:pPr lvl="1"/>
            <a:r>
              <a:rPr lang="en-US" dirty="0" smtClean="0"/>
              <a:t>An entire attack scenario was written and malicious activity inserted into the logs</a:t>
            </a:r>
          </a:p>
          <a:p>
            <a:pPr lvl="1"/>
            <a:r>
              <a:rPr lang="en-US" dirty="0" smtClean="0"/>
              <a:t>Malicious data inserted related to employee’s behavior but not their role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45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 -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Level-2 and Level-3 alerts are defined</a:t>
            </a:r>
          </a:p>
          <a:p>
            <a:r>
              <a:rPr lang="en-US" dirty="0" smtClean="0"/>
              <a:t>Best results from scenario 3</a:t>
            </a:r>
          </a:p>
          <a:p>
            <a:pPr lvl="1"/>
            <a:r>
              <a:rPr lang="en-US" dirty="0" smtClean="0"/>
              <a:t>4200 daily assessments</a:t>
            </a:r>
          </a:p>
          <a:p>
            <a:pPr lvl="1"/>
            <a:r>
              <a:rPr lang="en-US" dirty="0" smtClean="0"/>
              <a:t>24 flagged as anomalies</a:t>
            </a:r>
          </a:p>
          <a:p>
            <a:pPr lvl="1"/>
            <a:r>
              <a:rPr lang="en-US" dirty="0" smtClean="0"/>
              <a:t>All ten days of malicious activity are present in 24 flagged anomaly days</a:t>
            </a:r>
          </a:p>
          <a:p>
            <a:pPr lvl="1"/>
            <a:r>
              <a:rPr lang="en-US" dirty="0" smtClean="0"/>
              <a:t>42% precision and 100% recall</a:t>
            </a:r>
          </a:p>
          <a:p>
            <a:pPr lvl="1"/>
            <a:r>
              <a:rPr lang="en-US" dirty="0" smtClean="0"/>
              <a:t>Serves to filter out much activity that is not anomalous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560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logs and input are created</a:t>
            </a:r>
          </a:p>
          <a:p>
            <a:r>
              <a:rPr lang="en-US" dirty="0" smtClean="0"/>
              <a:t>Profiles are generate for each user and role</a:t>
            </a:r>
          </a:p>
          <a:p>
            <a:r>
              <a:rPr lang="en-US" dirty="0" smtClean="0"/>
              <a:t>Features are extracted from profiles</a:t>
            </a:r>
          </a:p>
          <a:p>
            <a:r>
              <a:rPr lang="en-US" dirty="0" smtClean="0"/>
              <a:t>Threats are assessed</a:t>
            </a:r>
          </a:p>
          <a:p>
            <a:r>
              <a:rPr lang="en-US" dirty="0" smtClean="0"/>
              <a:t>Threats are classified</a:t>
            </a:r>
          </a:p>
          <a:p>
            <a:r>
              <a:rPr lang="en-US" dirty="0" smtClean="0"/>
              <a:t>This experiment had 100% detection (42% precision)</a:t>
            </a:r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Work with several models</a:t>
            </a:r>
          </a:p>
          <a:p>
            <a:pPr lvl="1"/>
            <a:r>
              <a:rPr lang="en-US" dirty="0" smtClean="0"/>
              <a:t>Experimenting with real-world data</a:t>
            </a:r>
          </a:p>
          <a:p>
            <a:pPr lvl="1"/>
            <a:r>
              <a:rPr lang="en-US" dirty="0" smtClean="0"/>
              <a:t>Decomposition to different levels of dimensionality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5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Insider threats </a:t>
            </a:r>
            <a:r>
              <a:rPr lang="en-US" dirty="0" smtClean="0"/>
              <a:t>are</a:t>
            </a:r>
            <a:r>
              <a:rPr lang="en-US" dirty="0" smtClean="0"/>
              <a:t> </a:t>
            </a:r>
            <a:r>
              <a:rPr lang="en-US" dirty="0" smtClean="0"/>
              <a:t>a growing problem wherein individuals within an organization pose a threat to the operation of the business.</a:t>
            </a:r>
          </a:p>
          <a:p>
            <a:r>
              <a:rPr lang="en-US" dirty="0" smtClean="0"/>
              <a:t>Three main types:</a:t>
            </a:r>
          </a:p>
          <a:p>
            <a:pPr lvl="1"/>
            <a:r>
              <a:rPr lang="en-US" dirty="0" smtClean="0"/>
              <a:t>Technology sabotage</a:t>
            </a:r>
          </a:p>
          <a:p>
            <a:pPr lvl="1"/>
            <a:r>
              <a:rPr lang="en-US" dirty="0" smtClean="0"/>
              <a:t>Theft of intellectual property</a:t>
            </a:r>
            <a:endParaRPr lang="en-US" dirty="0"/>
          </a:p>
          <a:p>
            <a:pPr lvl="1"/>
            <a:r>
              <a:rPr lang="en-US" dirty="0" smtClean="0"/>
              <a:t>Data fraud</a:t>
            </a:r>
          </a:p>
          <a:p>
            <a:r>
              <a:rPr lang="en-US" dirty="0" smtClean="0"/>
              <a:t>Much of the organizations data and activities are supported by technological means</a:t>
            </a:r>
          </a:p>
          <a:p>
            <a:pPr lvl="1"/>
            <a:r>
              <a:rPr lang="en-US" dirty="0" smtClean="0"/>
              <a:t>This activity and data can be captured and analyzed</a:t>
            </a:r>
            <a:endParaRPr lang="en-US" dirty="0"/>
          </a:p>
          <a:p>
            <a:pPr lvl="1"/>
            <a:r>
              <a:rPr lang="en-US" dirty="0" smtClean="0"/>
              <a:t>Anomalies can be found by observing daily activities and calculating anomaly assessment scores for these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67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9904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Variety of different models to detect or prevent insider threats</a:t>
            </a:r>
          </a:p>
          <a:p>
            <a:pPr lvl="1"/>
            <a:r>
              <a:rPr lang="en-US" dirty="0" smtClean="0"/>
              <a:t>Psychological and </a:t>
            </a:r>
            <a:r>
              <a:rPr lang="en-US" smtClean="0"/>
              <a:t>behavioral </a:t>
            </a:r>
            <a:r>
              <a:rPr lang="en-US" smtClean="0"/>
              <a:t>characteristics</a:t>
            </a:r>
            <a:endParaRPr lang="en-US" dirty="0" smtClean="0"/>
          </a:p>
          <a:p>
            <a:pPr lvl="1"/>
            <a:r>
              <a:rPr lang="en-US" dirty="0" smtClean="0"/>
              <a:t>Policy violations</a:t>
            </a:r>
          </a:p>
          <a:p>
            <a:pPr lvl="1"/>
            <a:r>
              <a:rPr lang="en-US" dirty="0" smtClean="0"/>
              <a:t>Hierarchical and threshold secret sharing</a:t>
            </a:r>
          </a:p>
          <a:p>
            <a:r>
              <a:rPr lang="en-US" dirty="0" smtClean="0"/>
              <a:t>Methods of detection</a:t>
            </a:r>
          </a:p>
          <a:p>
            <a:pPr lvl="1"/>
            <a:r>
              <a:rPr lang="en-US" dirty="0" smtClean="0"/>
              <a:t>Honeypots</a:t>
            </a:r>
          </a:p>
          <a:p>
            <a:pPr lvl="1"/>
            <a:r>
              <a:rPr lang="en-US" dirty="0" smtClean="0"/>
              <a:t>Profiles of user behavior</a:t>
            </a:r>
          </a:p>
          <a:p>
            <a:pPr lvl="1"/>
            <a:r>
              <a:rPr lang="en-US" dirty="0" smtClean="0"/>
              <a:t>Server log data</a:t>
            </a:r>
          </a:p>
          <a:p>
            <a:pPr lvl="1"/>
            <a:r>
              <a:rPr lang="en-US" dirty="0" smtClean="0"/>
              <a:t>Violation of need-to-know policies</a:t>
            </a:r>
          </a:p>
          <a:p>
            <a:pPr lvl="1"/>
            <a:r>
              <a:rPr lang="en-US" dirty="0" smtClean="0"/>
              <a:t>Social graphs</a:t>
            </a:r>
          </a:p>
          <a:p>
            <a:r>
              <a:rPr lang="en-US" dirty="0" smtClean="0"/>
              <a:t>Use of real-world data to detect similarities in user profiles to insider threats of the past</a:t>
            </a:r>
          </a:p>
        </p:txBody>
      </p:sp>
    </p:spTree>
    <p:extLst>
      <p:ext uri="{BB962C8B-B14F-4D97-AF65-F5344CB8AC3E}">
        <p14:creationId xmlns:p14="http://schemas.microsoft.com/office/powerpoint/2010/main" val="340117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Score for each user representing the threat he/she currently poses</a:t>
            </a:r>
          </a:p>
          <a:p>
            <a:r>
              <a:rPr lang="en-US" dirty="0" smtClean="0"/>
              <a:t>Deal with multiple forms of threats</a:t>
            </a:r>
          </a:p>
          <a:p>
            <a:r>
              <a:rPr lang="en-US" dirty="0" smtClean="0"/>
              <a:t>Deal with unknown cases of insider threat (anomalous)</a:t>
            </a:r>
          </a:p>
          <a:p>
            <a:r>
              <a:rPr lang="en-US" dirty="0" smtClean="0"/>
              <a:t>Assess threat of individual based on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9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Key components</a:t>
            </a:r>
          </a:p>
          <a:p>
            <a:pPr lvl="1"/>
            <a:r>
              <a:rPr lang="en-US" dirty="0" smtClean="0"/>
              <a:t>Retrieval of records from organizational database</a:t>
            </a:r>
          </a:p>
          <a:p>
            <a:pPr lvl="1"/>
            <a:r>
              <a:rPr lang="en-US" dirty="0" smtClean="0"/>
              <a:t>User and role based profiling</a:t>
            </a:r>
          </a:p>
          <a:p>
            <a:pPr lvl="1"/>
            <a:r>
              <a:rPr lang="en-US" dirty="0" smtClean="0"/>
              <a:t>Profile feature extraction</a:t>
            </a:r>
          </a:p>
          <a:p>
            <a:pPr lvl="1"/>
            <a:r>
              <a:rPr lang="en-US" dirty="0" smtClean="0"/>
              <a:t>Anomaly assessment from features</a:t>
            </a:r>
          </a:p>
          <a:p>
            <a:pPr lvl="1"/>
            <a:r>
              <a:rPr lang="en-US" dirty="0" smtClean="0"/>
              <a:t>Classification of threat from anomaly scores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7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 Cont.</a:t>
            </a:r>
            <a:endParaRPr lang="en-US" dirty="0"/>
          </a:p>
        </p:txBody>
      </p:sp>
      <p:pic>
        <p:nvPicPr>
          <p:cNvPr id="6" name="Picture 5" descr="Screen Shot 2018-01-29 at 5.50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42" y="1123654"/>
            <a:ext cx="6528863" cy="573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20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 </a:t>
            </a:r>
            <a:r>
              <a:rPr lang="mr-IN" dirty="0" smtClean="0"/>
              <a:t>–</a:t>
            </a:r>
            <a:r>
              <a:rPr lang="en-US" dirty="0" smtClean="0"/>
              <a:t> Data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Logging of five type of activities</a:t>
            </a:r>
          </a:p>
          <a:p>
            <a:pPr lvl="1"/>
            <a:r>
              <a:rPr lang="en-US" dirty="0" smtClean="0"/>
              <a:t>Login, USB device, E-mail, Web, and File accessed</a:t>
            </a:r>
          </a:p>
          <a:p>
            <a:r>
              <a:rPr lang="en-US" dirty="0" smtClean="0"/>
              <a:t>Each of the activities contains information on</a:t>
            </a:r>
          </a:p>
          <a:p>
            <a:pPr lvl="1"/>
            <a:r>
              <a:rPr lang="en-US" dirty="0" smtClean="0"/>
              <a:t>Timestamp, User ID, Device ID, and Activity name</a:t>
            </a:r>
          </a:p>
          <a:p>
            <a:r>
              <a:rPr lang="en-US" dirty="0" smtClean="0"/>
              <a:t>Some activities also contain attributes</a:t>
            </a:r>
            <a:r>
              <a:rPr lang="en-US" dirty="0"/>
              <a:t> </a:t>
            </a:r>
            <a:r>
              <a:rPr lang="en-US" dirty="0" smtClean="0"/>
              <a:t>which also can trigger the Content Parser for the final property of the record</a:t>
            </a:r>
          </a:p>
          <a:p>
            <a:pPr lvl="1"/>
            <a:r>
              <a:rPr lang="en-US" dirty="0" smtClean="0"/>
              <a:t>Example: E-mail recipients, filename accessed, website accessed</a:t>
            </a:r>
          </a:p>
          <a:p>
            <a:pPr lvl="1"/>
            <a:r>
              <a:rPr lang="en-US" dirty="0" smtClean="0"/>
              <a:t>Linguistic Inquiry Word Count (LIWC) and bag-of-words can both be used to analyze textual data</a:t>
            </a:r>
          </a:p>
        </p:txBody>
      </p:sp>
    </p:spTree>
    <p:extLst>
      <p:ext uri="{BB962C8B-B14F-4D97-AF65-F5344CB8AC3E}">
        <p14:creationId xmlns:p14="http://schemas.microsoft.com/office/powerpoint/2010/main" val="483764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Overview </a:t>
            </a:r>
            <a:r>
              <a:rPr lang="mr-IN" dirty="0" smtClean="0"/>
              <a:t>–</a:t>
            </a:r>
            <a:r>
              <a:rPr lang="en-US" dirty="0" smtClean="0"/>
              <a:t> User and Role-Based 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134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Tree Structured Profile</a:t>
            </a:r>
          </a:p>
          <a:p>
            <a:pPr lvl="1"/>
            <a:r>
              <a:rPr lang="en-US" dirty="0" smtClean="0"/>
              <a:t>Based on user and role</a:t>
            </a:r>
          </a:p>
          <a:p>
            <a:pPr lvl="1"/>
            <a:r>
              <a:rPr lang="en-US" dirty="0" smtClean="0"/>
              <a:t>Describes different devices, activities, and attributes</a:t>
            </a:r>
          </a:p>
          <a:p>
            <a:pPr lvl="1"/>
            <a:r>
              <a:rPr lang="en-US" dirty="0" smtClean="0"/>
              <a:t>Three child nodes:</a:t>
            </a:r>
          </a:p>
          <a:p>
            <a:pPr lvl="2"/>
            <a:r>
              <a:rPr lang="en-US" dirty="0" smtClean="0"/>
              <a:t>Daily, Normal, and Suspicious (Attack)</a:t>
            </a:r>
          </a:p>
          <a:p>
            <a:pPr lvl="1"/>
            <a:r>
              <a:rPr lang="en-US" dirty="0" smtClean="0"/>
              <a:t>Three levels</a:t>
            </a:r>
          </a:p>
          <a:p>
            <a:pPr lvl="2"/>
            <a:r>
              <a:rPr lang="en-US" dirty="0" smtClean="0"/>
              <a:t>Devices -&gt; Activities Performed -&gt; Attributes (if applicable)</a:t>
            </a:r>
          </a:p>
          <a:p>
            <a:pPr lvl="1"/>
            <a:r>
              <a:rPr lang="en-US" dirty="0" smtClean="0"/>
              <a:t>Each node maintains a 24 bin histogram denoting usage for each hour of the day</a:t>
            </a:r>
          </a:p>
          <a:p>
            <a:pPr lvl="1"/>
            <a:r>
              <a:rPr lang="en-US" dirty="0" smtClean="0"/>
              <a:t>A rule-based approach to compare activities to company policy or previous attack patterns can be constructed</a:t>
            </a:r>
          </a:p>
          <a:p>
            <a:pPr lvl="2"/>
            <a:r>
              <a:rPr lang="en-US" dirty="0" smtClean="0"/>
              <a:t>If no flags up to this point, then we proceed with Feature Extraction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42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Overview </a:t>
            </a:r>
            <a:r>
              <a:rPr lang="mr-IN" dirty="0" smtClean="0"/>
              <a:t>–</a:t>
            </a:r>
            <a:r>
              <a:rPr lang="en-US" dirty="0" smtClean="0"/>
              <a:t> 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5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Series of features considering new observations for the user compared against their previous activity and the previous activity of his/her user role</a:t>
            </a:r>
          </a:p>
          <a:p>
            <a:r>
              <a:rPr lang="en-US" dirty="0" smtClean="0"/>
              <a:t>Series of features assessing hourly and daily usage counts</a:t>
            </a:r>
          </a:p>
          <a:p>
            <a:r>
              <a:rPr lang="en-US" dirty="0" smtClean="0"/>
              <a:t>Series of time-based features</a:t>
            </a:r>
          </a:p>
          <a:p>
            <a:pPr marL="685800" lvl="2" indent="0">
              <a:buNone/>
            </a:pPr>
            <a:r>
              <a:rPr lang="en-US" dirty="0" smtClean="0"/>
              <a:t>All of the above assess devices, activities, and features within</a:t>
            </a:r>
          </a:p>
          <a:p>
            <a:r>
              <a:rPr lang="en-US" dirty="0" smtClean="0"/>
              <a:t>Assessment of three key areas</a:t>
            </a:r>
          </a:p>
          <a:p>
            <a:pPr lvl="1"/>
            <a:r>
              <a:rPr lang="en-US" dirty="0" smtClean="0"/>
              <a:t>User’s daily observations</a:t>
            </a:r>
          </a:p>
          <a:p>
            <a:pPr lvl="1"/>
            <a:r>
              <a:rPr lang="en-US" dirty="0" smtClean="0"/>
              <a:t>Comparison of user’s daily activity compared to his/her previous activity</a:t>
            </a:r>
          </a:p>
          <a:p>
            <a:pPr lvl="1"/>
            <a:r>
              <a:rPr lang="en-US" dirty="0" smtClean="0"/>
              <a:t>Comparison of user’s daily activity and the activity of his/her role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73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118</TotalTime>
  <Words>863</Words>
  <Application>Microsoft Macintosh PowerPoint</Application>
  <PresentationFormat>On-screen Show (4:3)</PresentationFormat>
  <Paragraphs>105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Median</vt:lpstr>
      <vt:lpstr>Automated insider threat detection system using user and role-based profile assessment</vt:lpstr>
      <vt:lpstr>Introduction</vt:lpstr>
      <vt:lpstr>Related Work</vt:lpstr>
      <vt:lpstr>Requirements Analysis</vt:lpstr>
      <vt:lpstr>System Overview</vt:lpstr>
      <vt:lpstr>System Overview Cont.</vt:lpstr>
      <vt:lpstr>System Overview – Data Input</vt:lpstr>
      <vt:lpstr>System Overview – User and Role-Based Profiling</vt:lpstr>
      <vt:lpstr>System Overview – Feature Extraction</vt:lpstr>
      <vt:lpstr>System Overview – Threat Assessment</vt:lpstr>
      <vt:lpstr>System Overview – Classification of Threat</vt:lpstr>
      <vt:lpstr>Experimentation</vt:lpstr>
      <vt:lpstr>Experimentation - Results</vt:lpstr>
      <vt:lpstr>Conclusion and Future Work</vt:lpstr>
    </vt:vector>
  </TitlesOfParts>
  <Company>ERDC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insider threat detection system using user and rol-based profile assessment</dc:title>
  <dc:creator>Jordan Donovan</dc:creator>
  <cp:lastModifiedBy>Jordan Donovan</cp:lastModifiedBy>
  <cp:revision>19</cp:revision>
  <dcterms:created xsi:type="dcterms:W3CDTF">2018-01-29T23:14:27Z</dcterms:created>
  <dcterms:modified xsi:type="dcterms:W3CDTF">2018-01-31T21:42:55Z</dcterms:modified>
</cp:coreProperties>
</file>