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5138"/>
  </p:normalViewPr>
  <p:slideViewPr>
    <p:cSldViewPr snapToGrid="0" snapToObjects="1">
      <p:cViewPr varScale="1">
        <p:scale>
          <a:sx n="93" d="100"/>
          <a:sy n="93" d="100"/>
        </p:scale>
        <p:origin x="13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1C594-7283-3941-9C73-BC03468778E5}" type="datetimeFigureOut">
              <a:rPr lang="en-US" smtClean="0"/>
              <a:t>4/14/18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7B6B9-2103-2B42-A423-1CB2AABE9E75}" type="slidenum">
              <a:rPr lang="en-US" smtClean="0"/>
              <a:t>‹#›</a:t>
            </a:fld>
            <a:endParaRPr lang="en-US"/>
          </a:p>
        </p:txBody>
      </p:sp>
    </p:spTree>
    <p:extLst>
      <p:ext uri="{BB962C8B-B14F-4D97-AF65-F5344CB8AC3E}">
        <p14:creationId xmlns:p14="http://schemas.microsoft.com/office/powerpoint/2010/main" val="2132434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Logically centralized SDN control</a:t>
            </a:r>
          </a:p>
          <a:p>
            <a:pPr marL="171450" indent="-171450">
              <a:buFont typeface="Arial" panose="020B0604020202020204" pitchFamily="34" charset="0"/>
              <a:buChar char="•"/>
            </a:pPr>
            <a:r>
              <a:rPr lang="en-US" b="0" u="none" dirty="0" err="1"/>
              <a:t>Onix</a:t>
            </a:r>
            <a:r>
              <a:rPr lang="en-US" b="0" u="none" dirty="0"/>
              <a:t> and </a:t>
            </a:r>
            <a:r>
              <a:rPr lang="en-US" b="0" u="none" dirty="0" err="1"/>
              <a:t>SMaRtLight</a:t>
            </a:r>
            <a:r>
              <a:rPr lang="en-US" b="0" u="none" dirty="0"/>
              <a:t> (both use state replication for controller state redundancy)</a:t>
            </a:r>
          </a:p>
          <a:p>
            <a:pPr marL="628650" lvl="1" indent="-171450">
              <a:buFont typeface="Arial" panose="020B0604020202020204" pitchFamily="34" charset="0"/>
              <a:buChar char="•"/>
            </a:pPr>
            <a:r>
              <a:rPr lang="en-US" b="0" u="none" dirty="0" err="1"/>
              <a:t>Onix</a:t>
            </a:r>
            <a:r>
              <a:rPr lang="en-US" b="0" u="none" dirty="0"/>
              <a:t> is for large production networks and provides several tools</a:t>
            </a:r>
          </a:p>
          <a:p>
            <a:pPr marL="1085850" lvl="2" indent="-171450">
              <a:buFont typeface="Arial" panose="020B0604020202020204" pitchFamily="34" charset="0"/>
              <a:buChar char="•"/>
            </a:pPr>
            <a:r>
              <a:rPr lang="en-US" b="0" u="none" dirty="0"/>
              <a:t>Simple general-purpose API</a:t>
            </a:r>
          </a:p>
          <a:p>
            <a:pPr marL="1085850" lvl="2" indent="-171450">
              <a:buFont typeface="Arial" panose="020B0604020202020204" pitchFamily="34" charset="0"/>
              <a:buChar char="•"/>
            </a:pPr>
            <a:r>
              <a:rPr lang="en-US" b="0" u="none" dirty="0"/>
              <a:t>Central network information base abstraction</a:t>
            </a:r>
          </a:p>
          <a:p>
            <a:pPr marL="1085850" lvl="2" indent="-171450">
              <a:buFont typeface="Arial" panose="020B0604020202020204" pitchFamily="34" charset="0"/>
              <a:buChar char="•"/>
            </a:pPr>
            <a:r>
              <a:rPr lang="en-US" b="0" u="none" dirty="0"/>
              <a:t>Standard state distribution primitives for easing implementation of network applications</a:t>
            </a:r>
          </a:p>
          <a:p>
            <a:pPr marL="628650" lvl="1" indent="-171450">
              <a:buFont typeface="Arial" panose="020B0604020202020204" pitchFamily="34" charset="0"/>
              <a:buChar char="•"/>
            </a:pPr>
            <a:r>
              <a:rPr lang="en-US" b="0" u="none" dirty="0" err="1"/>
              <a:t>Onix</a:t>
            </a:r>
            <a:r>
              <a:rPr lang="en-US" b="0" u="none" dirty="0"/>
              <a:t> is beneficial in providing</a:t>
            </a:r>
          </a:p>
          <a:p>
            <a:pPr marL="1085850" lvl="2" indent="-171450">
              <a:buFont typeface="Arial" panose="020B0604020202020204" pitchFamily="34" charset="0"/>
              <a:buChar char="•"/>
            </a:pPr>
            <a:r>
              <a:rPr lang="en-US" b="0" u="none" dirty="0"/>
              <a:t>Programmatic framework for the flexible development of control applications with tradeoffs between performance and state consistency</a:t>
            </a:r>
          </a:p>
          <a:p>
            <a:pPr marL="628650" lvl="1" indent="-171450">
              <a:buFont typeface="Arial" panose="020B0604020202020204" pitchFamily="34" charset="0"/>
              <a:buChar char="•"/>
            </a:pPr>
            <a:r>
              <a:rPr lang="en-US" b="0" u="none" dirty="0" err="1"/>
              <a:t>SMaRtLight</a:t>
            </a:r>
            <a:r>
              <a:rPr lang="en-US" b="0" u="none" dirty="0"/>
              <a:t> is a fault-tolerant logically-centralized Master-Slave SDN controller platform where a single controller is in charge of all network decisions</a:t>
            </a:r>
          </a:p>
          <a:p>
            <a:pPr marL="1085850" lvl="2" indent="-171450">
              <a:buFont typeface="Arial" panose="020B0604020202020204" pitchFamily="34" charset="0"/>
              <a:buChar char="•"/>
            </a:pPr>
            <a:r>
              <a:rPr lang="en-US" b="0" u="none" dirty="0"/>
              <a:t>It contains replicas for this main controller for fault-tolerance that are kept consistent with a shared data store managed by an implementation of Replicated State Machine</a:t>
            </a:r>
          </a:p>
          <a:p>
            <a:pPr marL="1085850" lvl="2" indent="-171450">
              <a:buFont typeface="Arial" panose="020B0604020202020204" pitchFamily="34" charset="0"/>
              <a:buChar char="•"/>
            </a:pPr>
            <a:r>
              <a:rPr lang="en-US" b="0" u="none" dirty="0"/>
              <a:t>Is mostly used for small to medium-sized networks for fault-tolerance, consistency, and acceptable performance levels</a:t>
            </a:r>
          </a:p>
          <a:p>
            <a:pPr marL="171450" lvl="0" indent="-171450">
              <a:buFont typeface="Arial" panose="020B0604020202020204" pitchFamily="34" charset="0"/>
              <a:buChar char="•"/>
            </a:pPr>
            <a:endParaRPr lang="en-US" b="0" u="none" dirty="0"/>
          </a:p>
          <a:p>
            <a:pPr marL="171450" lvl="0" indent="-171450">
              <a:buFont typeface="Arial" panose="020B0604020202020204" pitchFamily="34" charset="0"/>
              <a:buChar char="•"/>
            </a:pPr>
            <a:r>
              <a:rPr lang="en-US" b="0" u="none" dirty="0" err="1"/>
              <a:t>Hyperflow</a:t>
            </a:r>
            <a:r>
              <a:rPr lang="en-US" b="0" u="none" dirty="0"/>
              <a:t> and </a:t>
            </a:r>
            <a:r>
              <a:rPr lang="en-US" b="0" u="none" dirty="0" err="1"/>
              <a:t>Ravana</a:t>
            </a:r>
            <a:r>
              <a:rPr lang="en-US" b="0" u="none" dirty="0"/>
              <a:t> (both use event replication for state redundancy)</a:t>
            </a:r>
          </a:p>
          <a:p>
            <a:pPr marL="628650" lvl="1" indent="-171450">
              <a:buFont typeface="Arial" panose="020B0604020202020204" pitchFamily="34" charset="0"/>
              <a:buChar char="•"/>
            </a:pPr>
            <a:r>
              <a:rPr lang="en-US" b="0" u="none" dirty="0" err="1"/>
              <a:t>Hyperflow</a:t>
            </a:r>
            <a:r>
              <a:rPr lang="en-US" b="0" u="none" dirty="0"/>
              <a:t> is an extension of NOX into a distributed event-based control plane. Each NOX-based controller manages a subset of </a:t>
            </a:r>
            <a:r>
              <a:rPr lang="en-US" b="0" u="none" dirty="0" err="1"/>
              <a:t>OpenFlow</a:t>
            </a:r>
            <a:r>
              <a:rPr lang="en-US" b="0" u="none" dirty="0"/>
              <a:t> network switches</a:t>
            </a:r>
          </a:p>
          <a:p>
            <a:pPr marL="1085850" lvl="2" indent="-171450">
              <a:buFont typeface="Arial" panose="020B0604020202020204" pitchFamily="34" charset="0"/>
              <a:buChar char="•"/>
            </a:pPr>
            <a:r>
              <a:rPr lang="en-US" b="0" u="none" dirty="0"/>
              <a:t>It uses an event-propagation publish/subscribe mechanism for maintaining the global-wide network view</a:t>
            </a:r>
          </a:p>
          <a:p>
            <a:pPr marL="1085850" lvl="2" indent="-171450">
              <a:buFont typeface="Arial" panose="020B0604020202020204" pitchFamily="34" charset="0"/>
              <a:buChar char="•"/>
            </a:pPr>
            <a:r>
              <a:rPr lang="en-US" b="0" u="none" dirty="0" err="1"/>
              <a:t>Hyperflow</a:t>
            </a:r>
            <a:r>
              <a:rPr lang="en-US" b="0" u="none" dirty="0"/>
              <a:t> requires minor modifications to applications, is eventually consistent, and favors availability</a:t>
            </a:r>
          </a:p>
          <a:p>
            <a:pPr marL="628650" lvl="1" indent="-171450">
              <a:buFont typeface="Arial" panose="020B0604020202020204" pitchFamily="34" charset="0"/>
              <a:buChar char="•"/>
            </a:pPr>
            <a:r>
              <a:rPr lang="en-US" b="0" u="none" dirty="0" err="1"/>
              <a:t>Ravana</a:t>
            </a:r>
            <a:r>
              <a:rPr lang="en-US" b="0" u="none" dirty="0"/>
              <a:t> is a fault-tolerant platform that not only ensures controller state but also switch state consistency</a:t>
            </a:r>
          </a:p>
          <a:p>
            <a:pPr marL="1085850" lvl="2" indent="-171450">
              <a:buFont typeface="Arial" panose="020B0604020202020204" pitchFamily="34" charset="0"/>
              <a:buChar char="•"/>
            </a:pPr>
            <a:r>
              <a:rPr lang="en-US" b="0" u="none" dirty="0"/>
              <a:t>Event-processing cycle is handled as a transaction that follows strict properties</a:t>
            </a:r>
          </a:p>
          <a:p>
            <a:pPr marL="1085850" lvl="2" indent="-171450">
              <a:buFont typeface="Arial" panose="020B0604020202020204" pitchFamily="34" charset="0"/>
              <a:buChar char="•"/>
            </a:pPr>
            <a:r>
              <a:rPr lang="en-US" b="0" u="none" dirty="0"/>
              <a:t>Follows Replicated State Machine approach but includes switch state consistency on top of it</a:t>
            </a:r>
          </a:p>
          <a:p>
            <a:pPr marL="1085850" lvl="2" indent="-171450">
              <a:buFont typeface="Arial" panose="020B0604020202020204" pitchFamily="34" charset="0"/>
              <a:buChar char="•"/>
            </a:pPr>
            <a:r>
              <a:rPr lang="en-US" b="0" u="none" dirty="0"/>
              <a:t>Performance suffers some due to the guarantee of correctness for a logically centralized controller</a:t>
            </a:r>
          </a:p>
          <a:p>
            <a:pPr marL="1085850" lvl="2" indent="-171450">
              <a:buFont typeface="Arial" panose="020B0604020202020204" pitchFamily="34" charset="0"/>
              <a:buChar char="•"/>
            </a:pPr>
            <a:r>
              <a:rPr lang="en-US" b="0" u="none" dirty="0"/>
              <a:t>If this correctness is relaxed significant performance improvements can be had</a:t>
            </a:r>
          </a:p>
          <a:p>
            <a:pPr marL="171450" lvl="0" indent="-171450">
              <a:buFont typeface="Arial" panose="020B0604020202020204" pitchFamily="34" charset="0"/>
              <a:buChar char="•"/>
            </a:pPr>
            <a:endParaRPr lang="en-US" b="0" u="none" dirty="0"/>
          </a:p>
          <a:p>
            <a:pPr marL="171450" lvl="0" indent="-171450">
              <a:buFont typeface="Arial" panose="020B0604020202020204" pitchFamily="34" charset="0"/>
              <a:buChar char="•"/>
            </a:pPr>
            <a:r>
              <a:rPr lang="en-US" b="0" u="none" dirty="0"/>
              <a:t>ONOS and </a:t>
            </a:r>
            <a:r>
              <a:rPr lang="en-US" b="0" u="none" dirty="0" err="1"/>
              <a:t>OpenDayLight</a:t>
            </a:r>
            <a:r>
              <a:rPr lang="en-US" b="0" u="none" dirty="0"/>
              <a:t> (both offer community-driven, open-source frameworks and provide full functionalities of Network Operating Systems)</a:t>
            </a:r>
          </a:p>
          <a:p>
            <a:pPr marL="628650" lvl="1" indent="-171450">
              <a:buFont typeface="Arial" panose="020B0604020202020204" pitchFamily="34" charset="0"/>
              <a:buChar char="•"/>
            </a:pPr>
            <a:r>
              <a:rPr lang="en-US" b="0" u="none" dirty="0"/>
              <a:t>ONOS is targeted toward scalability, high availability, and performance including high level Northbound abstraction (global network view and application intent framework), supporting multiple protocols, and offering state dissemination mechanisms similar to </a:t>
            </a:r>
            <a:r>
              <a:rPr lang="en-US" b="0" u="none" dirty="0" err="1"/>
              <a:t>Onix</a:t>
            </a:r>
            <a:r>
              <a:rPr lang="en-US" b="0" u="none" dirty="0"/>
              <a:t> and </a:t>
            </a:r>
            <a:r>
              <a:rPr lang="en-US" b="0" u="none" dirty="0" err="1"/>
              <a:t>Hyperflow</a:t>
            </a:r>
            <a:r>
              <a:rPr lang="en-US" b="0" u="none" dirty="0"/>
              <a:t> to achieve consistency.</a:t>
            </a:r>
          </a:p>
          <a:p>
            <a:pPr marL="1085850" lvl="2" indent="-171450">
              <a:buFont typeface="Arial" panose="020B0604020202020204" pitchFamily="34" charset="0"/>
              <a:buChar char="•"/>
            </a:pPr>
            <a:r>
              <a:rPr lang="en-US" b="0" u="none" dirty="0"/>
              <a:t>Offers </a:t>
            </a:r>
            <a:r>
              <a:rPr lang="en-US" b="0" u="none" dirty="0" err="1"/>
              <a:t>consistentMap</a:t>
            </a:r>
            <a:r>
              <a:rPr lang="en-US" b="0" u="none" dirty="0"/>
              <a:t> tool and eventually consistent map tool allowing different levels of consistency</a:t>
            </a:r>
          </a:p>
          <a:p>
            <a:pPr marL="1085850" lvl="2" indent="-171450">
              <a:buFont typeface="Arial" panose="020B0604020202020204" pitchFamily="34" charset="0"/>
              <a:buChar char="•"/>
            </a:pPr>
            <a:r>
              <a:rPr lang="en-US" b="0" u="none" dirty="0"/>
              <a:t>The eventually consistent method uses optimistic replication based on gossip-based anti-entropy protocol</a:t>
            </a:r>
          </a:p>
          <a:p>
            <a:pPr marL="1085850" lvl="2" indent="-171450">
              <a:buFont typeface="Arial" panose="020B0604020202020204" pitchFamily="34" charset="0"/>
              <a:buChar char="•"/>
            </a:pPr>
            <a:r>
              <a:rPr lang="en-US" b="0" u="none" dirty="0"/>
              <a:t>The strong consistency method uses RAFT (using an elected leader controller)</a:t>
            </a:r>
          </a:p>
          <a:p>
            <a:pPr marL="628650" lvl="1" indent="-171450">
              <a:buFont typeface="Arial" panose="020B0604020202020204" pitchFamily="34" charset="0"/>
              <a:buChar char="•"/>
            </a:pPr>
            <a:r>
              <a:rPr lang="en-US" b="0" u="none" dirty="0" err="1"/>
              <a:t>OpenDayLight</a:t>
            </a:r>
            <a:r>
              <a:rPr lang="en-US" b="0" u="none" dirty="0"/>
              <a:t> is a generic and general purpose framework made to accommodate a wide variety of applications and use cases in different domains</a:t>
            </a:r>
          </a:p>
          <a:p>
            <a:pPr marL="1085850" lvl="2" indent="-171450">
              <a:buFont typeface="Arial" panose="020B0604020202020204" pitchFamily="34" charset="0"/>
              <a:buChar char="•"/>
            </a:pPr>
            <a:r>
              <a:rPr lang="en-US" b="0" u="none" dirty="0"/>
              <a:t>Main focus was to accelerate integration of SDN into legacy network environments</a:t>
            </a:r>
          </a:p>
          <a:p>
            <a:pPr marL="1085850" lvl="2" indent="-171450">
              <a:buFont typeface="Arial" panose="020B0604020202020204" pitchFamily="34" charset="0"/>
              <a:buChar char="•"/>
            </a:pPr>
            <a:r>
              <a:rPr lang="en-US" b="0" u="none" dirty="0"/>
              <a:t>Latest releases of ODL offer distributed SDN controller architecture with strong consistency using RAFT</a:t>
            </a:r>
          </a:p>
          <a:p>
            <a:pPr marL="171450" lvl="0" indent="-171450">
              <a:buFont typeface="Arial" panose="020B0604020202020204" pitchFamily="34" charset="0"/>
              <a:buChar char="•"/>
            </a:pPr>
            <a:endParaRPr lang="en-US" b="0" u="none" dirty="0"/>
          </a:p>
          <a:p>
            <a:pPr marL="171450" lvl="0" indent="-171450">
              <a:buFont typeface="Arial" panose="020B0604020202020204" pitchFamily="34" charset="0"/>
              <a:buChar char="•"/>
            </a:pPr>
            <a:r>
              <a:rPr lang="en-US" b="0" u="none" dirty="0"/>
              <a:t>B4 and SWAN</a:t>
            </a:r>
          </a:p>
          <a:p>
            <a:pPr marL="628650" lvl="1" indent="-171450">
              <a:buFont typeface="Arial" panose="020B0604020202020204" pitchFamily="34" charset="0"/>
              <a:buChar char="•"/>
            </a:pPr>
            <a:r>
              <a:rPr lang="en-US" b="0" u="none" dirty="0"/>
              <a:t>Google’s B4 uses logical centralization to deploy traffic engineering (TE) as well as shortest-path routing for increase network efficiency and performance</a:t>
            </a:r>
          </a:p>
          <a:p>
            <a:pPr marL="1085850" lvl="2" indent="-171450">
              <a:buFont typeface="Arial" panose="020B0604020202020204" pitchFamily="34" charset="0"/>
              <a:buChar char="•"/>
            </a:pPr>
            <a:r>
              <a:rPr lang="en-US" b="0" u="none" dirty="0"/>
              <a:t>The main task of the TE server is to optimize bandwidth among competing applications</a:t>
            </a:r>
          </a:p>
          <a:p>
            <a:pPr marL="1085850" lvl="2" indent="-171450">
              <a:buFont typeface="Arial" panose="020B0604020202020204" pitchFamily="34" charset="0"/>
              <a:buChar char="•"/>
            </a:pPr>
            <a:r>
              <a:rPr lang="en-US" b="0" u="none" dirty="0"/>
              <a:t>Is is assumed that there is a specific consistency model used by the SDN gateway, but little information has been given on this</a:t>
            </a:r>
          </a:p>
          <a:p>
            <a:pPr marL="628650" lvl="1" indent="-171450">
              <a:buFont typeface="Arial" panose="020B0604020202020204" pitchFamily="34" charset="0"/>
              <a:buChar char="•"/>
            </a:pPr>
            <a:r>
              <a:rPr lang="en-US" b="0" u="none" dirty="0"/>
              <a:t>SWAN is Microsoft’s </a:t>
            </a:r>
            <a:r>
              <a:rPr lang="en-US" b="0" u="none" dirty="0" err="1"/>
              <a:t>intr</a:t>
            </a:r>
            <a:r>
              <a:rPr lang="en-US" b="0" u="none" dirty="0"/>
              <a:t>-domain software-driven WAN deployment that also uses TE in conjunction with logical centralization to improve efficiency, reliability, and fairness of their inter-DC WAN</a:t>
            </a:r>
          </a:p>
          <a:p>
            <a:pPr marL="1085850" lvl="2" indent="-171450">
              <a:buFont typeface="Arial" panose="020B0604020202020204" pitchFamily="34" charset="0"/>
              <a:buChar char="•"/>
            </a:pPr>
            <a:r>
              <a:rPr lang="en-US" b="0" u="none" dirty="0"/>
              <a:t>Not much information has been given on this, much like Google’s B4</a:t>
            </a:r>
          </a:p>
          <a:p>
            <a:pPr marL="171450" lvl="0" indent="-171450">
              <a:buFont typeface="Arial" panose="020B0604020202020204" pitchFamily="34" charset="0"/>
              <a:buChar char="•"/>
            </a:pPr>
            <a:endParaRPr lang="en-US" b="0" u="none" dirty="0"/>
          </a:p>
          <a:p>
            <a:pPr marL="0" lvl="0" indent="0">
              <a:buFont typeface="Arial" panose="020B0604020202020204" pitchFamily="34" charset="0"/>
              <a:buNone/>
            </a:pPr>
            <a:endParaRPr lang="en-US" b="0" u="none" dirty="0"/>
          </a:p>
          <a:p>
            <a:pPr marL="0" lvl="0" indent="0">
              <a:buFont typeface="Arial" panose="020B0604020202020204" pitchFamily="34" charset="0"/>
              <a:buNone/>
            </a:pPr>
            <a:r>
              <a:rPr lang="en-US" b="1" u="sng" dirty="0"/>
              <a:t>Logically Distributed SDN control </a:t>
            </a:r>
            <a:r>
              <a:rPr lang="en-US" b="0" u="none" dirty="0"/>
              <a:t>will help with controlling </a:t>
            </a:r>
            <a:r>
              <a:rPr lang="en-US" b="0" u="none" dirty="0" err="1"/>
              <a:t>heterogenous</a:t>
            </a:r>
            <a:r>
              <a:rPr lang="en-US" b="0" u="none" dirty="0"/>
              <a:t> networks involving multiple autonomous systems under different administrative authorities</a:t>
            </a:r>
            <a:endParaRPr lang="en-US" b="1" u="sng" dirty="0"/>
          </a:p>
          <a:p>
            <a:pPr marL="171450" lvl="0" indent="-171450">
              <a:buFont typeface="Arial" panose="020B0604020202020204" pitchFamily="34" charset="0"/>
              <a:buChar char="•"/>
            </a:pPr>
            <a:r>
              <a:rPr lang="en-US" b="0" u="none" strike="noStrike" dirty="0"/>
              <a:t>Disco and D-SDN</a:t>
            </a:r>
          </a:p>
          <a:p>
            <a:pPr marL="628650" lvl="1" indent="-171450">
              <a:buFont typeface="Arial" panose="020B0604020202020204" pitchFamily="34" charset="0"/>
              <a:buChar char="•"/>
            </a:pPr>
            <a:r>
              <a:rPr lang="en-US" b="0" u="none" strike="noStrike" dirty="0"/>
              <a:t>Disco operates in a multi-domain, </a:t>
            </a:r>
            <a:r>
              <a:rPr lang="en-US" b="0" u="none" strike="noStrike" dirty="0" err="1"/>
              <a:t>heterogenous</a:t>
            </a:r>
            <a:r>
              <a:rPr lang="en-US" b="0" u="none" strike="noStrike" dirty="0"/>
              <a:t> environments (specifically WAN and overlay networks)</a:t>
            </a:r>
          </a:p>
          <a:p>
            <a:pPr marL="1085850" lvl="2" indent="-171450">
              <a:buFont typeface="Arial" panose="020B0604020202020204" pitchFamily="34" charset="0"/>
              <a:buChar char="•"/>
            </a:pPr>
            <a:r>
              <a:rPr lang="en-US" b="0" u="none" strike="noStrike" dirty="0"/>
              <a:t>Biggest contribution is the separation between intra-domain and inter-domain features of the control plane</a:t>
            </a:r>
          </a:p>
          <a:p>
            <a:pPr marL="1543050" lvl="3" indent="-171450">
              <a:buFont typeface="Arial" panose="020B0604020202020204" pitchFamily="34" charset="0"/>
              <a:buChar char="•"/>
            </a:pPr>
            <a:r>
              <a:rPr lang="en-US" b="0" u="none" strike="noStrike" dirty="0"/>
              <a:t>Intra-domain modules involve the main functions of the controller</a:t>
            </a:r>
          </a:p>
          <a:p>
            <a:pPr marL="1543050" lvl="3" indent="-171450">
              <a:buFont typeface="Arial" panose="020B0604020202020204" pitchFamily="34" charset="0"/>
              <a:buChar char="•"/>
            </a:pPr>
            <a:r>
              <a:rPr lang="en-US" b="0" u="none" strike="noStrike" dirty="0"/>
              <a:t>Inter-domain modules involve message oriented communication between neighbor domain controllers</a:t>
            </a:r>
          </a:p>
          <a:p>
            <a:pPr marL="1085850" lvl="2" indent="-171450">
              <a:buFont typeface="Arial" panose="020B0604020202020204" pitchFamily="34" charset="0"/>
              <a:buChar char="•"/>
            </a:pPr>
            <a:r>
              <a:rPr lang="en-US" b="0" u="none" strike="noStrike" dirty="0"/>
              <a:t>Main advantage is to adapt it to large scales networks with different </a:t>
            </a:r>
            <a:r>
              <a:rPr lang="en-US" b="0" u="none" strike="noStrike" dirty="0" err="1"/>
              <a:t>ASes</a:t>
            </a:r>
            <a:r>
              <a:rPr lang="en-US" b="0" u="none" strike="noStrike" dirty="0"/>
              <a:t> such as the Internet</a:t>
            </a:r>
          </a:p>
          <a:p>
            <a:pPr marL="1085850" lvl="2" indent="-171450">
              <a:buFont typeface="Arial" panose="020B0604020202020204" pitchFamily="34" charset="0"/>
              <a:buChar char="•"/>
            </a:pPr>
            <a:r>
              <a:rPr lang="en-US" b="0" u="none" strike="noStrike" dirty="0"/>
              <a:t>There are some drawbacks to Disco</a:t>
            </a:r>
          </a:p>
          <a:p>
            <a:pPr marL="1543050" lvl="3" indent="-171450">
              <a:buFont typeface="Arial" panose="020B0604020202020204" pitchFamily="34" charset="0"/>
              <a:buChar char="•"/>
            </a:pPr>
            <a:r>
              <a:rPr lang="en-US" b="0" u="none" strike="noStrike" dirty="0"/>
              <a:t>Static non-evolving decomposition of the network into several independent entities</a:t>
            </a:r>
          </a:p>
          <a:p>
            <a:pPr marL="1543050" lvl="3" indent="-171450">
              <a:buFont typeface="Arial" panose="020B0604020202020204" pitchFamily="34" charset="0"/>
              <a:buChar char="•"/>
            </a:pPr>
            <a:r>
              <a:rPr lang="en-US" b="0" u="none" strike="noStrike" dirty="0"/>
              <a:t>Network performance optimization leads to local optima instead of global optimum</a:t>
            </a:r>
          </a:p>
          <a:p>
            <a:pPr marL="1543050" lvl="3" indent="-171450">
              <a:buFont typeface="Arial" panose="020B0604020202020204" pitchFamily="34" charset="0"/>
              <a:buChar char="•"/>
            </a:pPr>
            <a:r>
              <a:rPr lang="en-US" b="0" u="none" strike="noStrike" dirty="0"/>
              <a:t>In Disco one controller is in charge of one domain but </a:t>
            </a:r>
            <a:r>
              <a:rPr lang="en-US" b="0" u="none" strike="noStrike" dirty="0" err="1"/>
              <a:t>ASes</a:t>
            </a:r>
            <a:r>
              <a:rPr lang="en-US" b="0" u="none" strike="noStrike" dirty="0"/>
              <a:t> may be too large for one controller</a:t>
            </a:r>
          </a:p>
          <a:p>
            <a:pPr marL="1543050" lvl="3" indent="-171450">
              <a:buFont typeface="Arial" panose="020B0604020202020204" pitchFamily="34" charset="0"/>
              <a:buChar char="•"/>
            </a:pPr>
            <a:r>
              <a:rPr lang="en-US" b="0" u="none" strike="noStrike" dirty="0"/>
              <a:t>Disco does not provide appropriate reliability strategies given its geographically distributed architecture</a:t>
            </a:r>
          </a:p>
          <a:p>
            <a:pPr marL="628650" lvl="1" indent="-171450">
              <a:buFont typeface="Arial" panose="020B0604020202020204" pitchFamily="34" charset="0"/>
              <a:buChar char="•"/>
            </a:pPr>
            <a:r>
              <a:rPr lang="en-US" b="0" u="none" strike="noStrike" dirty="0"/>
              <a:t>D-SDN is similar </a:t>
            </a:r>
          </a:p>
          <a:p>
            <a:pPr marL="1085850" lvl="2" indent="-171450">
              <a:buFont typeface="Arial" panose="020B0604020202020204" pitchFamily="34" charset="0"/>
              <a:buChar char="•"/>
            </a:pPr>
            <a:r>
              <a:rPr lang="en-US" b="0" u="none" strike="noStrike" dirty="0"/>
              <a:t>uses main controllers and secondary controllers where the secondary serve as backup to the main. This addresses Disco’s reliability shortfalls</a:t>
            </a:r>
          </a:p>
          <a:p>
            <a:pPr marL="1085850" lvl="2" indent="-171450">
              <a:buFont typeface="Arial" panose="020B0604020202020204" pitchFamily="34" charset="0"/>
              <a:buChar char="•"/>
            </a:pPr>
            <a:r>
              <a:rPr lang="en-US" b="0" u="none" strike="noStrike" dirty="0"/>
              <a:t>Enhanced security and fault protection compared with Disco</a:t>
            </a:r>
          </a:p>
          <a:p>
            <a:pPr marL="1085850" lvl="2" indent="-171450">
              <a:buFont typeface="Arial" panose="020B0604020202020204" pitchFamily="34" charset="0"/>
              <a:buChar char="•"/>
            </a:pPr>
            <a:endParaRPr lang="en-US" b="0" u="none" strike="noStrike" dirty="0"/>
          </a:p>
          <a:p>
            <a:pPr marL="171450" lvl="0" indent="-171450">
              <a:buFont typeface="Arial" panose="020B0604020202020204" pitchFamily="34" charset="0"/>
              <a:buChar char="•"/>
            </a:pPr>
            <a:r>
              <a:rPr lang="en-US" b="0" u="none" strike="noStrike" dirty="0"/>
              <a:t>SDX-based controllers involve deploying SDN at internet exchange points (IXP’s) which gives rise to Software Defined Exchanges (SDX’s)</a:t>
            </a:r>
          </a:p>
          <a:p>
            <a:pPr marL="628650" lvl="1" indent="-171450">
              <a:buFont typeface="Arial" panose="020B0604020202020204" pitchFamily="34" charset="0"/>
              <a:buChar char="•"/>
            </a:pPr>
            <a:r>
              <a:rPr lang="en-US" b="0" u="none" strike="noStrike" dirty="0"/>
              <a:t>Connects participants of different domains via a shared software-based platform</a:t>
            </a:r>
          </a:p>
          <a:p>
            <a:pPr marL="628650" lvl="1" indent="-171450">
              <a:buFont typeface="Arial" panose="020B0604020202020204" pitchFamily="34" charset="0"/>
              <a:buChar char="•"/>
            </a:pPr>
            <a:r>
              <a:rPr lang="en-US" b="0" u="none" strike="noStrike" dirty="0"/>
              <a:t>Usually aimed at bringing innovation to traditional peering as well as easing the implementation of customized peering policies and enhancing the control over inter-domain traffic management</a:t>
            </a:r>
          </a:p>
          <a:p>
            <a:pPr marL="628650" lvl="1" indent="-171450">
              <a:buFont typeface="Arial" panose="020B0604020202020204" pitchFamily="34" charset="0"/>
              <a:buChar char="•"/>
            </a:pPr>
            <a:r>
              <a:rPr lang="en-US" b="0" u="none" strike="noStrike" dirty="0"/>
              <a:t>Consists of a smart SDX controller handling both the policy compiler and the router server</a:t>
            </a:r>
          </a:p>
          <a:p>
            <a:pPr marL="628650" lvl="1" indent="-171450">
              <a:buFont typeface="Arial" panose="020B0604020202020204" pitchFamily="34" charset="0"/>
              <a:buChar char="•"/>
            </a:pPr>
            <a:r>
              <a:rPr lang="en-US" b="0" u="none" strike="noStrike" dirty="0"/>
              <a:t>Suffers from, same as Disco, localized optima instead of global optimum, but some work has been done to centralize the routing control plane</a:t>
            </a:r>
          </a:p>
          <a:p>
            <a:pPr marL="628650" lvl="1" indent="-171450">
              <a:buFont typeface="Arial" panose="020B0604020202020204" pitchFamily="34" charset="0"/>
              <a:buChar char="•"/>
            </a:pPr>
            <a:r>
              <a:rPr lang="en-US" b="0" u="none" strike="noStrike" dirty="0"/>
              <a:t>They also face reliability and security concerns. There may be more vulnerabilities and resiliency such as backups should be </a:t>
            </a:r>
            <a:r>
              <a:rPr lang="en-US" b="0" u="none" strike="noStrike" dirty="0" err="1"/>
              <a:t>addresse</a:t>
            </a:r>
            <a:endParaRPr lang="en-US" b="0" u="none" strike="noStrike" dirty="0"/>
          </a:p>
          <a:p>
            <a:pPr marL="628650" lvl="1" indent="-171450">
              <a:buFont typeface="Arial" panose="020B0604020202020204" pitchFamily="34" charset="0"/>
              <a:buChar char="•"/>
            </a:pPr>
            <a:endParaRPr lang="en-US" b="0" u="none" dirty="0"/>
          </a:p>
          <a:p>
            <a:pPr marL="1085850" lvl="2" indent="-171450">
              <a:buFont typeface="Arial" panose="020B0604020202020204" pitchFamily="34" charset="0"/>
              <a:buChar char="•"/>
            </a:pPr>
            <a:endParaRPr lang="en-US" b="0" u="none" dirty="0"/>
          </a:p>
          <a:p>
            <a:pPr marL="628650" lvl="1" indent="-171450">
              <a:buFont typeface="Arial" panose="020B0604020202020204" pitchFamily="34" charset="0"/>
              <a:buChar char="•"/>
            </a:pPr>
            <a:endParaRPr lang="en-US" b="0" u="none" dirty="0"/>
          </a:p>
          <a:p>
            <a:pPr marL="1085850" lvl="2" indent="-171450">
              <a:buFont typeface="Arial" panose="020B0604020202020204" pitchFamily="34" charset="0"/>
              <a:buChar char="•"/>
            </a:pPr>
            <a:endParaRPr lang="en-US" b="0" u="none" dirty="0"/>
          </a:p>
        </p:txBody>
      </p:sp>
      <p:sp>
        <p:nvSpPr>
          <p:cNvPr id="4" name="Slide Number Placeholder 3"/>
          <p:cNvSpPr>
            <a:spLocks noGrp="1"/>
          </p:cNvSpPr>
          <p:nvPr>
            <p:ph type="sldNum" sz="quarter" idx="10"/>
          </p:nvPr>
        </p:nvSpPr>
        <p:spPr/>
        <p:txBody>
          <a:bodyPr/>
          <a:lstStyle/>
          <a:p>
            <a:fld id="{4547B6B9-2103-2B42-A423-1CB2AABE9E75}" type="slidenum">
              <a:rPr lang="en-US" smtClean="0"/>
              <a:t>2</a:t>
            </a:fld>
            <a:endParaRPr lang="en-US"/>
          </a:p>
        </p:txBody>
      </p:sp>
    </p:spTree>
    <p:extLst>
      <p:ext uri="{BB962C8B-B14F-4D97-AF65-F5344CB8AC3E}">
        <p14:creationId xmlns:p14="http://schemas.microsoft.com/office/powerpoint/2010/main" val="2514544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Scalability</a:t>
            </a:r>
            <a:endParaRPr lang="en-US" b="0" u="none" dirty="0"/>
          </a:p>
          <a:p>
            <a:pPr marL="171450" indent="-171450">
              <a:buFont typeface="Arial" panose="020B0604020202020204" pitchFamily="34" charset="0"/>
              <a:buChar char="•"/>
            </a:pPr>
            <a:r>
              <a:rPr lang="en-US" b="0" u="none" dirty="0"/>
              <a:t>Problems</a:t>
            </a:r>
          </a:p>
          <a:p>
            <a:pPr marL="628650" lvl="1" indent="-171450">
              <a:buFont typeface="Arial" panose="020B0604020202020204" pitchFamily="34" charset="0"/>
              <a:buChar char="•"/>
            </a:pPr>
            <a:r>
              <a:rPr lang="en-US" b="0" u="none" dirty="0"/>
              <a:t>These concerns stem from decoupling of control and data planes as well as the the centralization of control logic in a software-based controller</a:t>
            </a:r>
          </a:p>
          <a:p>
            <a:pPr marL="628650" lvl="1" indent="-171450">
              <a:buFont typeface="Arial" panose="020B0604020202020204" pitchFamily="34" charset="0"/>
              <a:buChar char="•"/>
            </a:pPr>
            <a:r>
              <a:rPr lang="en-US" b="0" u="none" dirty="0"/>
              <a:t>As a network grows in size the centralized SDN controller becomes overloaded</a:t>
            </a:r>
          </a:p>
          <a:p>
            <a:pPr marL="628650" lvl="1" indent="-171450">
              <a:buFont typeface="Arial" panose="020B0604020202020204" pitchFamily="34" charset="0"/>
              <a:buChar char="•"/>
            </a:pPr>
            <a:r>
              <a:rPr lang="en-US" b="0" u="none" dirty="0"/>
              <a:t>As the network scales upwards communication delays between SDN controller and network switches may become high</a:t>
            </a:r>
          </a:p>
          <a:p>
            <a:pPr marL="171450" indent="-171450">
              <a:buFont typeface="Arial" panose="020B0604020202020204" pitchFamily="34" charset="0"/>
              <a:buChar char="•"/>
            </a:pPr>
            <a:r>
              <a:rPr lang="en-US" b="0" u="none" dirty="0"/>
              <a:t>Solutions</a:t>
            </a:r>
          </a:p>
          <a:p>
            <a:pPr marL="628650" lvl="1" indent="-171450">
              <a:buFont typeface="Arial" panose="020B0604020202020204" pitchFamily="34" charset="0"/>
              <a:buChar char="•"/>
            </a:pPr>
            <a:r>
              <a:rPr lang="en-US" b="0" u="none" dirty="0"/>
              <a:t>Extend responsibilities of control layer (takes modifications to </a:t>
            </a:r>
            <a:r>
              <a:rPr lang="en-US" b="0" u="none" dirty="0" err="1"/>
              <a:t>OpenFlow</a:t>
            </a:r>
            <a:r>
              <a:rPr lang="en-US" b="0" u="none" dirty="0"/>
              <a:t> switches)</a:t>
            </a:r>
          </a:p>
          <a:p>
            <a:pPr marL="628650" lvl="1" indent="-171450">
              <a:buFont typeface="Arial" panose="020B0604020202020204" pitchFamily="34" charset="0"/>
              <a:buChar char="•"/>
            </a:pPr>
            <a:r>
              <a:rPr lang="en-US" b="0" u="none" dirty="0"/>
              <a:t>Model control plane to mitigate scalability limitations (by a physically distributed control model, hierarchical control plane recommended)</a:t>
            </a:r>
          </a:p>
          <a:p>
            <a:pPr marL="628650" lvl="1" indent="-171450">
              <a:buFont typeface="Arial" panose="020B0604020202020204" pitchFamily="34" charset="0"/>
              <a:buChar char="•"/>
            </a:pPr>
            <a:r>
              <a:rPr lang="en-US" b="0" u="none" dirty="0"/>
              <a:t>Consistency needs to be considered as strong consistency could introduce new scalability issues</a:t>
            </a:r>
          </a:p>
          <a:p>
            <a:pPr marL="628650" lvl="1" indent="-171450">
              <a:buFont typeface="Arial" panose="020B0604020202020204" pitchFamily="34" charset="0"/>
              <a:buChar char="•"/>
            </a:pPr>
            <a:endParaRPr lang="en-US" b="0" u="none" dirty="0"/>
          </a:p>
          <a:p>
            <a:pPr marL="0" lvl="0" indent="0">
              <a:buFont typeface="Arial" panose="020B0604020202020204" pitchFamily="34" charset="0"/>
              <a:buNone/>
            </a:pPr>
            <a:r>
              <a:rPr lang="en-US" b="1" u="sng" dirty="0"/>
              <a:t>Reliability</a:t>
            </a:r>
          </a:p>
          <a:p>
            <a:pPr marL="171450" lvl="0" indent="-171450">
              <a:buFont typeface="Arial" panose="020B0604020202020204" pitchFamily="34" charset="0"/>
              <a:buChar char="•"/>
            </a:pPr>
            <a:r>
              <a:rPr lang="en-US" b="0" u="none" dirty="0"/>
              <a:t>Problems</a:t>
            </a:r>
          </a:p>
          <a:p>
            <a:pPr marL="628650" lvl="1" indent="-171450">
              <a:buFont typeface="Arial" panose="020B0604020202020204" pitchFamily="34" charset="0"/>
              <a:buChar char="•"/>
            </a:pPr>
            <a:r>
              <a:rPr lang="en-US" b="0" u="none" dirty="0"/>
              <a:t>Decoupling of control and data planes</a:t>
            </a:r>
          </a:p>
          <a:p>
            <a:pPr marL="628650" lvl="1" indent="-171450">
              <a:buFont typeface="Arial" panose="020B0604020202020204" pitchFamily="34" charset="0"/>
              <a:buChar char="•"/>
            </a:pPr>
            <a:r>
              <a:rPr lang="en-US" b="0" u="none" dirty="0"/>
              <a:t>In a centralized control plane, failure of the central controller could collapse network</a:t>
            </a:r>
          </a:p>
          <a:p>
            <a:pPr marL="171450" lvl="0" indent="-171450">
              <a:buFont typeface="Arial" panose="020B0604020202020204" pitchFamily="34" charset="0"/>
              <a:buChar char="•"/>
            </a:pPr>
            <a:r>
              <a:rPr lang="en-US" b="0" u="none" dirty="0"/>
              <a:t>Solutions</a:t>
            </a:r>
          </a:p>
          <a:p>
            <a:pPr marL="628650" lvl="1" indent="-171450">
              <a:buFont typeface="Arial" panose="020B0604020202020204" pitchFamily="34" charset="0"/>
              <a:buChar char="•"/>
            </a:pPr>
            <a:r>
              <a:rPr lang="en-US" b="0" u="none" dirty="0"/>
              <a:t>Logically centralized but physically distributed architecture alleviates issue</a:t>
            </a:r>
          </a:p>
          <a:p>
            <a:pPr marL="628650" lvl="1" indent="-171450">
              <a:buFont typeface="Arial" panose="020B0604020202020204" pitchFamily="34" charset="0"/>
              <a:buChar char="•"/>
            </a:pPr>
            <a:r>
              <a:rPr lang="en-US" b="0" u="none" dirty="0"/>
              <a:t>Control state redundancy and controller failover must be considered</a:t>
            </a:r>
          </a:p>
          <a:p>
            <a:pPr marL="628650" lvl="1" indent="-171450">
              <a:buFont typeface="Arial" panose="020B0604020202020204" pitchFamily="34" charset="0"/>
              <a:buChar char="•"/>
            </a:pPr>
            <a:r>
              <a:rPr lang="en-US" b="0" u="none" dirty="0"/>
              <a:t>Control state redundancy</a:t>
            </a:r>
          </a:p>
          <a:p>
            <a:pPr marL="1085850" lvl="2" indent="-171450">
              <a:buFont typeface="Arial" panose="020B0604020202020204" pitchFamily="34" charset="0"/>
              <a:buChar char="•"/>
            </a:pPr>
            <a:r>
              <a:rPr lang="en-US" b="0" u="none" dirty="0"/>
              <a:t>State Machine Replication orders the events and updates the network concurrently, thus several machines contain a replica of the control state</a:t>
            </a:r>
          </a:p>
          <a:p>
            <a:pPr marL="1085850" lvl="2" indent="-171450">
              <a:buFont typeface="Arial" panose="020B0604020202020204" pitchFamily="34" charset="0"/>
              <a:buChar char="•"/>
            </a:pPr>
            <a:r>
              <a:rPr lang="en-US" b="0" u="none" dirty="0"/>
              <a:t>Another option is primary and backup controllers the primary is updated, and the backups are updated periodically</a:t>
            </a:r>
          </a:p>
          <a:p>
            <a:pPr marL="628650" lvl="1" indent="-171450">
              <a:buFont typeface="Arial" panose="020B0604020202020204" pitchFamily="34" charset="0"/>
              <a:buChar char="•"/>
            </a:pPr>
            <a:r>
              <a:rPr lang="en-US" b="0" u="none" dirty="0"/>
              <a:t>Fault Tolerance</a:t>
            </a:r>
          </a:p>
          <a:p>
            <a:pPr marL="1085850" lvl="2" indent="-171450">
              <a:buFont typeface="Arial" panose="020B0604020202020204" pitchFamily="34" charset="0"/>
              <a:buChar char="•"/>
            </a:pPr>
            <a:r>
              <a:rPr lang="en-US" b="0" u="none" dirty="0"/>
              <a:t>Master – slave (primary and backup)</a:t>
            </a:r>
          </a:p>
          <a:p>
            <a:pPr marL="1085850" lvl="2" indent="-171450">
              <a:buFont typeface="Arial" panose="020B0604020202020204" pitchFamily="34" charset="0"/>
              <a:buChar char="•"/>
            </a:pPr>
            <a:r>
              <a:rPr lang="en-US" b="0" u="none" dirty="0"/>
              <a:t>Distributed where each is updated concurrently</a:t>
            </a:r>
          </a:p>
          <a:p>
            <a:pPr marL="171450" lvl="0" indent="-171450">
              <a:buFont typeface="Arial" panose="020B0604020202020204" pitchFamily="34" charset="0"/>
              <a:buChar char="•"/>
            </a:pPr>
            <a:endParaRPr lang="en-US" b="0" u="none" dirty="0"/>
          </a:p>
          <a:p>
            <a:pPr marL="0" lvl="0" indent="0">
              <a:buFont typeface="Arial" panose="020B0604020202020204" pitchFamily="34" charset="0"/>
              <a:buNone/>
            </a:pPr>
            <a:r>
              <a:rPr lang="en-US" b="1" u="sng" dirty="0"/>
              <a:t>Consistency</a:t>
            </a:r>
          </a:p>
          <a:p>
            <a:pPr marL="171450" lvl="0" indent="-171450">
              <a:buFont typeface="Arial" panose="020B0604020202020204" pitchFamily="34" charset="0"/>
              <a:buChar char="•"/>
            </a:pPr>
            <a:r>
              <a:rPr lang="en-US" b="0" u="none" dirty="0"/>
              <a:t>Distributed SDN controller platforms are affected most by this issue</a:t>
            </a:r>
          </a:p>
          <a:p>
            <a:pPr marL="171450" lvl="0" indent="-171450">
              <a:buFont typeface="Arial" panose="020B0604020202020204" pitchFamily="34" charset="0"/>
              <a:buChar char="•"/>
            </a:pPr>
            <a:r>
              <a:rPr lang="en-US" b="0" u="none" dirty="0"/>
              <a:t>CAP theorem claims it is generally impossible to simultaneously achieve consistency, high availability, and partition tolerance</a:t>
            </a:r>
          </a:p>
          <a:p>
            <a:pPr marL="171450" lvl="0" indent="-171450">
              <a:buFont typeface="Arial" panose="020B0604020202020204" pitchFamily="34" charset="0"/>
              <a:buChar char="•"/>
            </a:pPr>
            <a:r>
              <a:rPr lang="en-US" b="0" u="none" dirty="0"/>
              <a:t>Strong consistency in distributed SDN controllers results in latencies and overhead in the form of data access which can affect network availability and scalability</a:t>
            </a:r>
          </a:p>
          <a:p>
            <a:pPr marL="171450" lvl="0" indent="-171450">
              <a:buFont typeface="Arial" panose="020B0604020202020204" pitchFamily="34" charset="0"/>
              <a:buChar char="•"/>
            </a:pPr>
            <a:r>
              <a:rPr lang="en-US" b="0" u="none" dirty="0"/>
              <a:t>Eventual or weak consistency allows higher network availability but could cause inconsistent or incorrect application behavior</a:t>
            </a:r>
          </a:p>
          <a:p>
            <a:pPr marL="171450" lvl="0" indent="-171450">
              <a:buFont typeface="Arial" panose="020B0604020202020204" pitchFamily="34" charset="0"/>
              <a:buChar char="•"/>
            </a:pPr>
            <a:r>
              <a:rPr lang="en-US" b="0" u="none" dirty="0"/>
              <a:t>Overall, achieving consistency involves a tradeoff between policy enforcement and network performance</a:t>
            </a:r>
          </a:p>
          <a:p>
            <a:pPr marL="171450" lvl="0" indent="-171450">
              <a:buFont typeface="Arial" panose="020B0604020202020204" pitchFamily="34" charset="0"/>
              <a:buChar char="•"/>
            </a:pPr>
            <a:r>
              <a:rPr lang="en-US" b="0" u="none" dirty="0"/>
              <a:t>This article suggests a hybrid approach to these tradeoffs using dynamic consistency model selection</a:t>
            </a:r>
          </a:p>
          <a:p>
            <a:pPr marL="171450" lvl="0" indent="-171450">
              <a:buFont typeface="Arial" panose="020B0604020202020204" pitchFamily="34" charset="0"/>
              <a:buChar char="•"/>
            </a:pPr>
            <a:endParaRPr lang="en-US" b="0" u="none" dirty="0"/>
          </a:p>
          <a:p>
            <a:pPr marL="0" lvl="0" indent="0">
              <a:buFont typeface="Arial" panose="020B0604020202020204" pitchFamily="34" charset="0"/>
              <a:buNone/>
            </a:pPr>
            <a:r>
              <a:rPr lang="en-US" b="1" u="sng" dirty="0"/>
              <a:t>Interoperability</a:t>
            </a:r>
          </a:p>
          <a:p>
            <a:pPr marL="171450" lvl="0" indent="-171450">
              <a:buFont typeface="Arial" panose="020B0604020202020204" pitchFamily="34" charset="0"/>
              <a:buChar char="•"/>
            </a:pPr>
            <a:r>
              <a:rPr lang="en-US" b="0" u="none" dirty="0"/>
              <a:t>This applies to not only with legacy systems but also with disparate distributed SDN controllers</a:t>
            </a:r>
          </a:p>
          <a:p>
            <a:pPr marL="171450" lvl="0" indent="-171450">
              <a:buFont typeface="Arial" panose="020B0604020202020204" pitchFamily="34" charset="0"/>
              <a:buChar char="•"/>
            </a:pPr>
            <a:r>
              <a:rPr lang="en-US" b="0" u="none" dirty="0"/>
              <a:t>There is a lack of open standards for inter-controller communications</a:t>
            </a:r>
          </a:p>
          <a:p>
            <a:pPr marL="171450" lvl="0" indent="-171450">
              <a:buFont typeface="Arial" panose="020B0604020202020204" pitchFamily="34" charset="0"/>
              <a:buChar char="•"/>
            </a:pPr>
            <a:r>
              <a:rPr lang="en-US" b="0" u="none" dirty="0"/>
              <a:t>There are several barriers for the development of these standards</a:t>
            </a:r>
          </a:p>
          <a:p>
            <a:pPr marL="171450" lvl="0" indent="-171450">
              <a:buFont typeface="Arial" panose="020B0604020202020204" pitchFamily="34" charset="0"/>
              <a:buChar char="•"/>
            </a:pPr>
            <a:endParaRPr lang="en-US" b="0" u="none" dirty="0"/>
          </a:p>
          <a:p>
            <a:pPr marL="0" lvl="0" indent="0">
              <a:buFont typeface="Arial" panose="020B0604020202020204" pitchFamily="34" charset="0"/>
              <a:buNone/>
            </a:pPr>
            <a:r>
              <a:rPr lang="en-US" b="1" u="sng" dirty="0"/>
              <a:t>Monitoring</a:t>
            </a:r>
          </a:p>
          <a:p>
            <a:pPr marL="171450" lvl="0" indent="-171450">
              <a:buFont typeface="Arial" panose="020B0604020202020204" pitchFamily="34" charset="0"/>
              <a:buChar char="•"/>
            </a:pPr>
            <a:r>
              <a:rPr lang="en-US" b="0" u="none" dirty="0"/>
              <a:t>Network monitoring is needed to develop control and management applications in distributed SDN-based networks</a:t>
            </a:r>
          </a:p>
          <a:p>
            <a:pPr marL="171450" lvl="0" indent="-171450">
              <a:buFont typeface="Arial" panose="020B0604020202020204" pitchFamily="34" charset="0"/>
              <a:buChar char="•"/>
            </a:pPr>
            <a:r>
              <a:rPr lang="en-US" b="0" u="none" dirty="0"/>
              <a:t>There are trade-offs between network monitoring and data accuracy</a:t>
            </a:r>
          </a:p>
          <a:p>
            <a:pPr marL="171450" lvl="0" indent="-171450">
              <a:buFont typeface="Arial" panose="020B0604020202020204" pitchFamily="34" charset="0"/>
              <a:buChar char="•"/>
            </a:pPr>
            <a:endParaRPr lang="en-US" b="0" u="none" dirty="0"/>
          </a:p>
          <a:p>
            <a:pPr marL="0" lvl="0" indent="0">
              <a:buFont typeface="Arial" panose="020B0604020202020204" pitchFamily="34" charset="0"/>
              <a:buNone/>
            </a:pPr>
            <a:r>
              <a:rPr lang="en-US" b="1" u="sng" dirty="0"/>
              <a:t>Security</a:t>
            </a:r>
          </a:p>
          <a:p>
            <a:pPr marL="171450" lvl="0" indent="-171450">
              <a:buFont typeface="Arial" panose="020B0604020202020204" pitchFamily="34" charset="0"/>
              <a:buChar char="•"/>
            </a:pPr>
            <a:r>
              <a:rPr lang="en-US" b="0" u="none" dirty="0"/>
              <a:t>Having distributed SDN control leads to some security improvements and some new security concerns</a:t>
            </a:r>
          </a:p>
          <a:p>
            <a:pPr marL="628650" lvl="1" indent="-171450">
              <a:buFont typeface="Arial" panose="020B0604020202020204" pitchFamily="34" charset="0"/>
              <a:buChar char="•"/>
            </a:pPr>
            <a:endParaRPr lang="en-US" b="0" u="none" dirty="0"/>
          </a:p>
          <a:p>
            <a:pPr marL="628650" lvl="1" indent="-171450">
              <a:buFont typeface="Arial" panose="020B0604020202020204" pitchFamily="34" charset="0"/>
              <a:buChar char="•"/>
            </a:pPr>
            <a:endParaRPr lang="en-US" b="0" u="none" dirty="0"/>
          </a:p>
          <a:p>
            <a:pPr marL="628650" lvl="1" indent="-171450">
              <a:buFont typeface="Arial" panose="020B0604020202020204" pitchFamily="34" charset="0"/>
              <a:buChar char="•"/>
            </a:pPr>
            <a:endParaRPr lang="en-US" b="0" u="none" dirty="0"/>
          </a:p>
          <a:p>
            <a:pPr marL="628650" lvl="1" indent="-171450">
              <a:buFont typeface="Arial" panose="020B0604020202020204" pitchFamily="34" charset="0"/>
              <a:buChar char="•"/>
            </a:pPr>
            <a:endParaRPr lang="en-US" b="0" u="none" dirty="0"/>
          </a:p>
        </p:txBody>
      </p:sp>
      <p:sp>
        <p:nvSpPr>
          <p:cNvPr id="4" name="Slide Number Placeholder 3"/>
          <p:cNvSpPr>
            <a:spLocks noGrp="1"/>
          </p:cNvSpPr>
          <p:nvPr>
            <p:ph type="sldNum" sz="quarter" idx="10"/>
          </p:nvPr>
        </p:nvSpPr>
        <p:spPr/>
        <p:txBody>
          <a:bodyPr/>
          <a:lstStyle/>
          <a:p>
            <a:fld id="{4547B6B9-2103-2B42-A423-1CB2AABE9E75}" type="slidenum">
              <a:rPr lang="en-US" smtClean="0"/>
              <a:t>3</a:t>
            </a:fld>
            <a:endParaRPr lang="en-US"/>
          </a:p>
        </p:txBody>
      </p:sp>
    </p:spTree>
    <p:extLst>
      <p:ext uri="{BB962C8B-B14F-4D97-AF65-F5344CB8AC3E}">
        <p14:creationId xmlns:p14="http://schemas.microsoft.com/office/powerpoint/2010/main" val="3129439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4/14/18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D869-0CD0-C944-9F8F-ADCE0E7E937C}"/>
              </a:ext>
            </a:extLst>
          </p:cNvPr>
          <p:cNvSpPr>
            <a:spLocks noGrp="1"/>
          </p:cNvSpPr>
          <p:nvPr>
            <p:ph type="ctrTitle"/>
          </p:nvPr>
        </p:nvSpPr>
        <p:spPr/>
        <p:txBody>
          <a:bodyPr>
            <a:normAutofit fontScale="90000"/>
          </a:bodyPr>
          <a:lstStyle/>
          <a:p>
            <a:r>
              <a:rPr lang="en-US" dirty="0"/>
              <a:t>Distributed SDN Control: Survey, Taxonomy, and Challenges: Section 4-6	</a:t>
            </a:r>
          </a:p>
        </p:txBody>
      </p:sp>
      <p:sp>
        <p:nvSpPr>
          <p:cNvPr id="3" name="Subtitle 2">
            <a:extLst>
              <a:ext uri="{FF2B5EF4-FFF2-40B4-BE49-F238E27FC236}">
                <a16:creationId xmlns:a16="http://schemas.microsoft.com/office/drawing/2014/main" id="{AC651BF4-115B-0044-A316-0F797D8AD490}"/>
              </a:ext>
            </a:extLst>
          </p:cNvPr>
          <p:cNvSpPr>
            <a:spLocks noGrp="1"/>
          </p:cNvSpPr>
          <p:nvPr>
            <p:ph type="subTitle" idx="1"/>
          </p:nvPr>
        </p:nvSpPr>
        <p:spPr/>
        <p:txBody>
          <a:bodyPr/>
          <a:lstStyle/>
          <a:p>
            <a:r>
              <a:rPr lang="en-US" dirty="0"/>
              <a:t>By: Jordan Donovan</a:t>
            </a:r>
          </a:p>
        </p:txBody>
      </p:sp>
    </p:spTree>
    <p:extLst>
      <p:ext uri="{BB962C8B-B14F-4D97-AF65-F5344CB8AC3E}">
        <p14:creationId xmlns:p14="http://schemas.microsoft.com/office/powerpoint/2010/main" val="294185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1D5F-EC3E-6A46-9AB3-C95BE7B0C979}"/>
              </a:ext>
            </a:extLst>
          </p:cNvPr>
          <p:cNvSpPr>
            <a:spLocks noGrp="1"/>
          </p:cNvSpPr>
          <p:nvPr>
            <p:ph type="title"/>
          </p:nvPr>
        </p:nvSpPr>
        <p:spPr>
          <a:xfrm>
            <a:off x="367142" y="609600"/>
            <a:ext cx="5036126" cy="1456267"/>
          </a:xfrm>
        </p:spPr>
        <p:txBody>
          <a:bodyPr>
            <a:noAutofit/>
          </a:bodyPr>
          <a:lstStyle/>
          <a:p>
            <a:r>
              <a:rPr lang="en-US" dirty="0"/>
              <a:t>Logical Classification of Distributed SDN Control Plane Architecture</a:t>
            </a:r>
          </a:p>
        </p:txBody>
      </p:sp>
      <p:sp>
        <p:nvSpPr>
          <p:cNvPr id="3" name="Content Placeholder 2">
            <a:extLst>
              <a:ext uri="{FF2B5EF4-FFF2-40B4-BE49-F238E27FC236}">
                <a16:creationId xmlns:a16="http://schemas.microsoft.com/office/drawing/2014/main" id="{EA225A6A-1EAC-134D-8E1E-BA511C0E787C}"/>
              </a:ext>
            </a:extLst>
          </p:cNvPr>
          <p:cNvSpPr>
            <a:spLocks noGrp="1"/>
          </p:cNvSpPr>
          <p:nvPr>
            <p:ph idx="1"/>
          </p:nvPr>
        </p:nvSpPr>
        <p:spPr>
          <a:xfrm>
            <a:off x="477980" y="2882407"/>
            <a:ext cx="10131425" cy="3649133"/>
          </a:xfrm>
        </p:spPr>
        <p:txBody>
          <a:bodyPr>
            <a:noAutofit/>
          </a:bodyPr>
          <a:lstStyle/>
          <a:p>
            <a:r>
              <a:rPr lang="en-US" sz="2400" dirty="0"/>
              <a:t>Logically centralized SDN control</a:t>
            </a:r>
          </a:p>
          <a:p>
            <a:pPr lvl="1"/>
            <a:r>
              <a:rPr lang="en-US" sz="2400" dirty="0" err="1"/>
              <a:t>Onix</a:t>
            </a:r>
            <a:r>
              <a:rPr lang="en-US" sz="2400" dirty="0"/>
              <a:t> and </a:t>
            </a:r>
            <a:r>
              <a:rPr lang="en-US" sz="2400" dirty="0" err="1"/>
              <a:t>SMaRtLight</a:t>
            </a:r>
            <a:endParaRPr lang="en-US" sz="2400" dirty="0"/>
          </a:p>
          <a:p>
            <a:pPr lvl="1"/>
            <a:r>
              <a:rPr lang="en-US" sz="2400" dirty="0" err="1"/>
              <a:t>Hyperflow</a:t>
            </a:r>
            <a:r>
              <a:rPr lang="en-US" sz="2400" dirty="0"/>
              <a:t> and </a:t>
            </a:r>
            <a:r>
              <a:rPr lang="en-US" sz="2400" dirty="0" err="1"/>
              <a:t>Ravana</a:t>
            </a:r>
            <a:endParaRPr lang="en-US" sz="2400" dirty="0"/>
          </a:p>
          <a:p>
            <a:pPr lvl="1"/>
            <a:r>
              <a:rPr lang="en-US" sz="2400" dirty="0"/>
              <a:t>ONOS and </a:t>
            </a:r>
            <a:r>
              <a:rPr lang="en-US" sz="2400" dirty="0" err="1"/>
              <a:t>OpenDayLight</a:t>
            </a:r>
            <a:endParaRPr lang="en-US" sz="2400" dirty="0"/>
          </a:p>
          <a:p>
            <a:pPr lvl="1"/>
            <a:r>
              <a:rPr lang="en-US" sz="2400" dirty="0"/>
              <a:t>B4 and SWAN</a:t>
            </a:r>
          </a:p>
          <a:p>
            <a:r>
              <a:rPr lang="en-US" sz="2400" dirty="0"/>
              <a:t>Logically distributed SDN control</a:t>
            </a:r>
          </a:p>
          <a:p>
            <a:pPr lvl="1"/>
            <a:r>
              <a:rPr lang="en-US" sz="2400" dirty="0"/>
              <a:t>DISCO and D-SDN</a:t>
            </a:r>
          </a:p>
          <a:p>
            <a:pPr lvl="1"/>
            <a:r>
              <a:rPr lang="en-US" sz="2400" dirty="0"/>
              <a:t>SDX-Based Controllers</a:t>
            </a:r>
          </a:p>
        </p:txBody>
      </p:sp>
      <p:pic>
        <p:nvPicPr>
          <p:cNvPr id="6" name="Picture 5">
            <a:extLst>
              <a:ext uri="{FF2B5EF4-FFF2-40B4-BE49-F238E27FC236}">
                <a16:creationId xmlns:a16="http://schemas.microsoft.com/office/drawing/2014/main" id="{CDE7CB40-A2C6-184D-A7CE-2160E78112E3}"/>
              </a:ext>
            </a:extLst>
          </p:cNvPr>
          <p:cNvPicPr>
            <a:picLocks noChangeAspect="1"/>
          </p:cNvPicPr>
          <p:nvPr/>
        </p:nvPicPr>
        <p:blipFill>
          <a:blip r:embed="rId3"/>
          <a:stretch>
            <a:fillRect/>
          </a:stretch>
        </p:blipFill>
        <p:spPr>
          <a:xfrm>
            <a:off x="5131313" y="534061"/>
            <a:ext cx="7060687" cy="5957455"/>
          </a:xfrm>
          <a:prstGeom prst="rect">
            <a:avLst/>
          </a:prstGeom>
        </p:spPr>
      </p:pic>
    </p:spTree>
    <p:extLst>
      <p:ext uri="{BB962C8B-B14F-4D97-AF65-F5344CB8AC3E}">
        <p14:creationId xmlns:p14="http://schemas.microsoft.com/office/powerpoint/2010/main" val="330917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78CB-9E3C-6446-82CA-1A0C426F206A}"/>
              </a:ext>
            </a:extLst>
          </p:cNvPr>
          <p:cNvSpPr>
            <a:spLocks noGrp="1"/>
          </p:cNvSpPr>
          <p:nvPr>
            <p:ph type="title"/>
          </p:nvPr>
        </p:nvSpPr>
        <p:spPr>
          <a:xfrm>
            <a:off x="443345" y="401782"/>
            <a:ext cx="5013253" cy="1911927"/>
          </a:xfrm>
        </p:spPr>
        <p:txBody>
          <a:bodyPr/>
          <a:lstStyle/>
          <a:p>
            <a:r>
              <a:rPr lang="en-US" dirty="0"/>
              <a:t>Summary and Future Perspectives</a:t>
            </a:r>
          </a:p>
        </p:txBody>
      </p:sp>
      <p:sp>
        <p:nvSpPr>
          <p:cNvPr id="3" name="Content Placeholder 2">
            <a:extLst>
              <a:ext uri="{FF2B5EF4-FFF2-40B4-BE49-F238E27FC236}">
                <a16:creationId xmlns:a16="http://schemas.microsoft.com/office/drawing/2014/main" id="{D2D3479C-E771-774A-8132-C40373843B80}"/>
              </a:ext>
            </a:extLst>
          </p:cNvPr>
          <p:cNvSpPr>
            <a:spLocks noGrp="1"/>
          </p:cNvSpPr>
          <p:nvPr>
            <p:ph idx="1"/>
          </p:nvPr>
        </p:nvSpPr>
        <p:spPr/>
        <p:txBody>
          <a:bodyPr>
            <a:normAutofit/>
          </a:bodyPr>
          <a:lstStyle/>
          <a:p>
            <a:r>
              <a:rPr lang="en-US" sz="2400" dirty="0"/>
              <a:t>Scalability</a:t>
            </a:r>
          </a:p>
          <a:p>
            <a:r>
              <a:rPr lang="en-US" sz="2400" dirty="0"/>
              <a:t>Reliability</a:t>
            </a:r>
          </a:p>
          <a:p>
            <a:r>
              <a:rPr lang="en-US" sz="2400" dirty="0"/>
              <a:t>Consistency</a:t>
            </a:r>
          </a:p>
          <a:p>
            <a:r>
              <a:rPr lang="en-US" sz="2400" dirty="0"/>
              <a:t>Interoperability</a:t>
            </a:r>
          </a:p>
          <a:p>
            <a:r>
              <a:rPr lang="en-US" sz="2400" dirty="0"/>
              <a:t>Monitoring</a:t>
            </a:r>
          </a:p>
          <a:p>
            <a:r>
              <a:rPr lang="en-US" sz="2400" dirty="0"/>
              <a:t>Security</a:t>
            </a:r>
          </a:p>
          <a:p>
            <a:r>
              <a:rPr lang="en-US" sz="2400" dirty="0"/>
              <a:t>Other challenges</a:t>
            </a:r>
          </a:p>
        </p:txBody>
      </p:sp>
      <p:pic>
        <p:nvPicPr>
          <p:cNvPr id="4" name="Content Placeholder 4">
            <a:extLst>
              <a:ext uri="{FF2B5EF4-FFF2-40B4-BE49-F238E27FC236}">
                <a16:creationId xmlns:a16="http://schemas.microsoft.com/office/drawing/2014/main" id="{3439E54D-857F-D145-9BE3-C8BE54BA98BE}"/>
              </a:ext>
            </a:extLst>
          </p:cNvPr>
          <p:cNvPicPr>
            <a:picLocks noChangeAspect="1"/>
          </p:cNvPicPr>
          <p:nvPr/>
        </p:nvPicPr>
        <p:blipFill>
          <a:blip r:embed="rId3"/>
          <a:stretch>
            <a:fillRect/>
          </a:stretch>
        </p:blipFill>
        <p:spPr>
          <a:xfrm>
            <a:off x="5456598" y="138545"/>
            <a:ext cx="6569147" cy="6569147"/>
          </a:xfrm>
          <a:prstGeom prst="rect">
            <a:avLst/>
          </a:prstGeom>
        </p:spPr>
      </p:pic>
    </p:spTree>
    <p:extLst>
      <p:ext uri="{BB962C8B-B14F-4D97-AF65-F5344CB8AC3E}">
        <p14:creationId xmlns:p14="http://schemas.microsoft.com/office/powerpoint/2010/main" val="2169323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6E65-DA1E-3245-9375-C6E1A733BBB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ACD4EB-4551-8D4B-AEA6-93A8A6BBBD1E}"/>
              </a:ext>
            </a:extLst>
          </p:cNvPr>
          <p:cNvSpPr>
            <a:spLocks noGrp="1"/>
          </p:cNvSpPr>
          <p:nvPr>
            <p:ph idx="1"/>
          </p:nvPr>
        </p:nvSpPr>
        <p:spPr>
          <a:xfrm>
            <a:off x="685801" y="2142067"/>
            <a:ext cx="10131425" cy="3953933"/>
          </a:xfrm>
        </p:spPr>
        <p:txBody>
          <a:bodyPr>
            <a:normAutofit/>
          </a:bodyPr>
          <a:lstStyle/>
          <a:p>
            <a:r>
              <a:rPr lang="en-US" dirty="0"/>
              <a:t>Increase in SDN built on promises  on the separation of concerns between network control logic and forwarding devices as well as the logical centralization of network intelligence</a:t>
            </a:r>
          </a:p>
          <a:p>
            <a:r>
              <a:rPr lang="en-US" dirty="0"/>
              <a:t>Physically centralized control architectures raised scalability and reliability concerns</a:t>
            </a:r>
          </a:p>
          <a:p>
            <a:r>
              <a:rPr lang="en-US" dirty="0"/>
              <a:t>This article looked at the existing SDN controller platforms</a:t>
            </a:r>
          </a:p>
          <a:p>
            <a:r>
              <a:rPr lang="en-US" dirty="0"/>
              <a:t>Scalability, reliability, consistency and interoperability are among the key competing challenges</a:t>
            </a:r>
          </a:p>
          <a:p>
            <a:r>
              <a:rPr lang="en-US" dirty="0"/>
              <a:t>This article suggests using the proposed SDN controller platforms and aggregating, merging, and learning from them to come to a common standard</a:t>
            </a:r>
          </a:p>
          <a:p>
            <a:r>
              <a:rPr lang="en-US" dirty="0"/>
              <a:t>Lastly, they propose more research and splitting of problem into two sub-areas</a:t>
            </a:r>
          </a:p>
          <a:p>
            <a:pPr lvl="1"/>
            <a:r>
              <a:rPr lang="en-US" dirty="0"/>
              <a:t>Controller placement</a:t>
            </a:r>
          </a:p>
          <a:p>
            <a:pPr lvl="1"/>
            <a:r>
              <a:rPr lang="en-US" dirty="0"/>
              <a:t>Knowledge sharing</a:t>
            </a:r>
          </a:p>
        </p:txBody>
      </p:sp>
    </p:spTree>
    <p:extLst>
      <p:ext uri="{BB962C8B-B14F-4D97-AF65-F5344CB8AC3E}">
        <p14:creationId xmlns:p14="http://schemas.microsoft.com/office/powerpoint/2010/main" val="3868294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1423</TotalTime>
  <Words>1340</Words>
  <Application>Microsoft Macintosh PowerPoint</Application>
  <PresentationFormat>Widescreen</PresentationFormat>
  <Paragraphs>138</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Distributed SDN Control: Survey, Taxonomy, and Challenges: Section 4-6 </vt:lpstr>
      <vt:lpstr>Logical Classification of Distributed SDN Control Plane Architecture</vt:lpstr>
      <vt:lpstr>Summary and Future Perspectives</vt:lpstr>
      <vt:lpstr>Conclusion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SDN Control: Survey, Taxonomy, and Challenges: Section 4-6 </dc:title>
  <dc:creator>Jordan Donovan</dc:creator>
  <cp:lastModifiedBy>Jordan Donovan</cp:lastModifiedBy>
  <cp:revision>26</cp:revision>
  <dcterms:created xsi:type="dcterms:W3CDTF">2018-04-15T01:05:49Z</dcterms:created>
  <dcterms:modified xsi:type="dcterms:W3CDTF">2018-04-16T00:49:22Z</dcterms:modified>
</cp:coreProperties>
</file>