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15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4AAE9-7FBF-6646-9AD2-6C7D33618FD1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547AD-E8A4-3B4A-8EDA-685B36A6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action-value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Continually Estimate q</a:t>
            </a:r>
            <a:r>
              <a:rPr lang="el-GR" dirty="0"/>
              <a:t>π</a:t>
            </a:r>
            <a:r>
              <a:rPr lang="en-US" dirty="0"/>
              <a:t> for the current behavior policy </a:t>
            </a:r>
            <a:r>
              <a:rPr lang="el-GR" dirty="0"/>
              <a:t>π</a:t>
            </a:r>
            <a:r>
              <a:rPr lang="en-US" dirty="0"/>
              <a:t> and for all states s and actions 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q</a:t>
            </a:r>
            <a:r>
              <a:rPr lang="el-GR" dirty="0"/>
              <a:t>π(</a:t>
            </a:r>
            <a:r>
              <a:rPr lang="en-US" dirty="0"/>
              <a:t>s, a) value of taking action a in state s under policy </a:t>
            </a:r>
            <a:r>
              <a:rPr lang="el-GR" dirty="0"/>
              <a:t>π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Instead of state-value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Theorems for assuring state values converge also apply to corresponding action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Sarsa’s</a:t>
            </a:r>
            <a:r>
              <a:rPr lang="en-US" dirty="0"/>
              <a:t> convergence properties depend on the policies’ dependence on 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Convergence is guaranteed as long as all state-action pairs are visited an infinite number of times and the policy converges in the limit to the greedy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Note: Q, </a:t>
            </a:r>
            <a:r>
              <a:rPr lang="en-US" dirty="0" err="1"/>
              <a:t>Qt</a:t>
            </a:r>
            <a:r>
              <a:rPr lang="en-US" dirty="0"/>
              <a:t> array estimates of action-value function q</a:t>
            </a:r>
            <a:r>
              <a:rPr lang="el-GR" dirty="0"/>
              <a:t>π </a:t>
            </a:r>
            <a:r>
              <a:rPr lang="en-US" dirty="0"/>
              <a:t>or q∗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547AD-E8A4-3B4A-8EDA-685B36A61A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Monte Carlo methods cannot be used easily since they update at the end of an episode, and termination is not guaranteed for all policies.</a:t>
            </a:r>
          </a:p>
          <a:p>
            <a:r>
              <a:rPr lang="en-US" dirty="0"/>
              <a:t>If a policy was found that made the agent stay in the same state / place, then the episode would never end.</a:t>
            </a:r>
          </a:p>
          <a:p>
            <a:endParaRPr lang="en-US" dirty="0"/>
          </a:p>
          <a:p>
            <a:r>
              <a:rPr lang="en-US" dirty="0"/>
              <a:t>Step-by-step learning methods such as </a:t>
            </a:r>
            <a:r>
              <a:rPr lang="en-US" dirty="0" err="1"/>
              <a:t>Sarsa</a:t>
            </a:r>
            <a:r>
              <a:rPr lang="en-US" dirty="0"/>
              <a:t> allow for the policies to be updated during an episode and do not have this problem.</a:t>
            </a:r>
          </a:p>
          <a:p>
            <a:endParaRPr lang="en-US" dirty="0"/>
          </a:p>
          <a:p>
            <a:r>
              <a:rPr lang="en-US" dirty="0"/>
              <a:t>Note: Q, </a:t>
            </a:r>
            <a:r>
              <a:rPr lang="en-US" dirty="0" err="1"/>
              <a:t>Qt</a:t>
            </a:r>
            <a:r>
              <a:rPr lang="en-US" dirty="0"/>
              <a:t> array estimates of action-value function q</a:t>
            </a:r>
            <a:r>
              <a:rPr lang="el-GR" dirty="0"/>
              <a:t>π </a:t>
            </a:r>
            <a:r>
              <a:rPr lang="en-US" dirty="0"/>
              <a:t>or q∗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547AD-E8A4-3B4A-8EDA-685B36A61A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7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Learned action-value function directly approximates q* independent of policy being followed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q∗(s, a) value of taking action a in state s under the optimal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policy still determines which state-action pairs are visited and updated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that is required for convergence is that all pairs continue to be updated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Note: Q, </a:t>
            </a:r>
            <a:r>
              <a:rPr lang="en-US" dirty="0" err="1"/>
              <a:t>Qt</a:t>
            </a:r>
            <a:r>
              <a:rPr lang="en-US" dirty="0"/>
              <a:t> array estimates of action-value function q</a:t>
            </a:r>
            <a:r>
              <a:rPr lang="el-GR" dirty="0"/>
              <a:t>π </a:t>
            </a:r>
            <a:r>
              <a:rPr lang="en-US" dirty="0"/>
              <a:t>or q∗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547AD-E8A4-3B4A-8EDA-685B36A61A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Q-learning occasionally falls off of cliff due to action selection</a:t>
            </a:r>
          </a:p>
          <a:p>
            <a:r>
              <a:rPr lang="en-US" dirty="0"/>
              <a:t>If epsilon was gradually reduced, both would asymptotically converge to optimal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547AD-E8A4-3B4A-8EDA-685B36A61A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Deterministically</a:t>
            </a:r>
            <a:r>
              <a:rPr lang="en-US" dirty="0"/>
              <a:t> moves in the same direction as </a:t>
            </a:r>
            <a:r>
              <a:rPr lang="en-US" dirty="0" err="1"/>
              <a:t>Sarsa</a:t>
            </a:r>
            <a:endParaRPr lang="en-US" dirty="0"/>
          </a:p>
          <a:p>
            <a:r>
              <a:rPr lang="en-US" dirty="0"/>
              <a:t>More complex than </a:t>
            </a:r>
            <a:r>
              <a:rPr lang="en-US" dirty="0" err="1"/>
              <a:t>Sarsa</a:t>
            </a:r>
            <a:r>
              <a:rPr lang="en-US" dirty="0"/>
              <a:t>, but it removes the variance of the random selection At+1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State transitions are all deterministic, thus alpha does not matter asymptotically for Expected </a:t>
            </a:r>
            <a:r>
              <a:rPr lang="en-US" sz="1200" dirty="0" err="1"/>
              <a:t>Sarsa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Expected </a:t>
            </a:r>
            <a:r>
              <a:rPr lang="en-US" sz="1200" dirty="0" err="1"/>
              <a:t>Sarsa</a:t>
            </a:r>
            <a:r>
              <a:rPr lang="en-US" sz="1200" dirty="0"/>
              <a:t> can be on- or off-policy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547AD-E8A4-3B4A-8EDA-685B36A61A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Afterstates</a:t>
            </a:r>
            <a:r>
              <a:rPr lang="en-US" dirty="0"/>
              <a:t> are advantageous when we know initial part of environment’s dynamics but not necessarily the full dynamics</a:t>
            </a:r>
          </a:p>
          <a:p>
            <a:r>
              <a:rPr lang="en-US" dirty="0" err="1"/>
              <a:t>Exmaple</a:t>
            </a:r>
            <a:r>
              <a:rPr lang="en-US" dirty="0"/>
              <a:t> tic tac toe game when we do not know opponents move until they have made it. Then we evaluate state and actions</a:t>
            </a:r>
          </a:p>
          <a:p>
            <a:r>
              <a:rPr lang="en-US" dirty="0"/>
              <a:t>In the example typical action-value function would have to assess both pairs whereas an </a:t>
            </a:r>
            <a:r>
              <a:rPr lang="en-US" dirty="0" err="1"/>
              <a:t>afterstate</a:t>
            </a:r>
            <a:r>
              <a:rPr lang="en-US" dirty="0"/>
              <a:t>-value function would automatically assess both at the same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547AD-E8A4-3B4A-8EDA-685B36A61A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6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4330-70CB-4141-A4FF-B07B80599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440" y="1817122"/>
            <a:ext cx="7197726" cy="2421464"/>
          </a:xfrm>
        </p:spPr>
        <p:txBody>
          <a:bodyPr/>
          <a:lstStyle/>
          <a:p>
            <a:pPr algn="ctr"/>
            <a:r>
              <a:rPr lang="en-US" dirty="0"/>
              <a:t>Chapter 6 Part 2 </a:t>
            </a:r>
            <a:br>
              <a:rPr lang="en-US" dirty="0"/>
            </a:br>
            <a:r>
              <a:rPr lang="en-US" sz="4000" dirty="0"/>
              <a:t>6.4 - 6.9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1BF5F-D166-6E42-AE8F-BABBEDCA0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440" y="4543386"/>
            <a:ext cx="7197726" cy="1405467"/>
          </a:xfrm>
        </p:spPr>
        <p:txBody>
          <a:bodyPr/>
          <a:lstStyle/>
          <a:p>
            <a:pPr algn="ctr"/>
            <a:r>
              <a:rPr lang="en-US" dirty="0"/>
              <a:t>By Jordan Donovan</a:t>
            </a:r>
          </a:p>
        </p:txBody>
      </p:sp>
    </p:spTree>
    <p:extLst>
      <p:ext uri="{BB962C8B-B14F-4D97-AF65-F5344CB8AC3E}">
        <p14:creationId xmlns:p14="http://schemas.microsoft.com/office/powerpoint/2010/main" val="275110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DEF1-1004-BD47-BA7D-B88CF248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: On-Policy TD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E9310-C92F-3749-A309-D45986CF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0" y="2142067"/>
            <a:ext cx="3260969" cy="3649133"/>
          </a:xfrm>
        </p:spPr>
        <p:txBody>
          <a:bodyPr>
            <a:normAutofit/>
          </a:bodyPr>
          <a:lstStyle/>
          <a:p>
            <a:r>
              <a:rPr lang="en-US" sz="2400" dirty="0"/>
              <a:t>Learn action-value function</a:t>
            </a:r>
          </a:p>
          <a:p>
            <a:r>
              <a:rPr lang="en-US" sz="2200" dirty="0"/>
              <a:t>Transition from state-action pair to the next involves quintuple: </a:t>
            </a:r>
            <a:br>
              <a:rPr lang="en-US" sz="2200" dirty="0"/>
            </a:br>
            <a:r>
              <a:rPr lang="en-US" sz="2200" dirty="0"/>
              <a:t>(St, At, Rt+1, St+1, At+1)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B34B0-23E8-E742-9CFD-D2AB91891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658" y="1900767"/>
            <a:ext cx="7734300" cy="48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35B05-32DF-7943-9BDC-EC1775978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0" y="2646973"/>
            <a:ext cx="83566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1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CF5B-3141-6349-8EF1-A3C585F2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8EE0-6DCD-6E49-9B11-DD4FE6209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018691" cy="3649133"/>
          </a:xfrm>
        </p:spPr>
        <p:txBody>
          <a:bodyPr>
            <a:normAutofit/>
          </a:bodyPr>
          <a:lstStyle/>
          <a:p>
            <a:r>
              <a:rPr lang="en-US" sz="2200" dirty="0"/>
              <a:t>Monte Carlo cannot be used easily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D9845-6DD5-404F-B23B-6F77B6CB2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61" y="1628783"/>
            <a:ext cx="6688992" cy="467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3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318C-363C-4348-ABB0-9FD0F695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Q-Learning: Off-Policy TD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94C3-AC97-BA4B-87A8-A47B58F6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2678722" cy="3649133"/>
          </a:xfrm>
        </p:spPr>
        <p:txBody>
          <a:bodyPr>
            <a:normAutofit/>
          </a:bodyPr>
          <a:lstStyle/>
          <a:p>
            <a:r>
              <a:rPr lang="en-US" sz="2200" dirty="0"/>
              <a:t>Learned action-value function directly approximates q*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1BD29-C189-574C-9690-4616CD7A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43" y="2228850"/>
            <a:ext cx="770890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9E551-F4EE-E542-8B64-D7AD6B296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869" y="2963333"/>
            <a:ext cx="8407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8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00D4-0A43-8E47-B170-052C86E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Q-Learning versus </a:t>
            </a:r>
            <a:r>
              <a:rPr lang="en-US" dirty="0" err="1"/>
              <a:t>Sarsa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46F8-3C3F-2A44-97A1-8E478D01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2467707" cy="3649133"/>
          </a:xfrm>
        </p:spPr>
        <p:txBody>
          <a:bodyPr>
            <a:normAutofit/>
          </a:bodyPr>
          <a:lstStyle/>
          <a:p>
            <a:r>
              <a:rPr lang="en-US" sz="2200" dirty="0"/>
              <a:t>Q-learning learns optimal policy along cliff’s edge</a:t>
            </a:r>
          </a:p>
          <a:p>
            <a:r>
              <a:rPr lang="en-US" sz="2200" dirty="0" err="1"/>
              <a:t>Sarsa</a:t>
            </a:r>
            <a:r>
              <a:rPr lang="en-US" sz="2200" dirty="0"/>
              <a:t> takes action selection into account and learns safer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EA5EA-F292-2C48-8C8D-9C29E6F9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181" y="1766806"/>
            <a:ext cx="4728312" cy="3264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0B82A3-B99C-F646-9726-F50ACC22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508" y="4093350"/>
            <a:ext cx="4953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0EA7-AEBD-7745-BA5B-DE4B33E1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</a:t>
            </a:r>
            <a:r>
              <a:rPr lang="en-US" dirty="0" err="1"/>
              <a:t>Sarsa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EA74B-0CB5-7C49-8E3F-7DA2319C5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2573214" cy="4381500"/>
          </a:xfrm>
        </p:spPr>
        <p:txBody>
          <a:bodyPr>
            <a:normAutofit/>
          </a:bodyPr>
          <a:lstStyle/>
          <a:p>
            <a:r>
              <a:rPr lang="en-US" sz="2200" dirty="0"/>
              <a:t>Q-learning algorithm except it takes into account how likely each action is under the current policy</a:t>
            </a:r>
          </a:p>
          <a:p>
            <a:r>
              <a:rPr lang="en-US" sz="2200" dirty="0"/>
              <a:t>Deterministic movement leads to improvement on </a:t>
            </a:r>
            <a:r>
              <a:rPr lang="en-US" sz="2200" dirty="0" err="1"/>
              <a:t>Sarsa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B7720-FAC4-EC41-9641-E6DC0797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538" y="609600"/>
            <a:ext cx="7874000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560B6-2459-244C-B418-7C2FB5D6C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328" y="2142067"/>
            <a:ext cx="72898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6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3001-28FB-FB47-B620-36219F21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Bias and Double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2FFA-88EF-1E48-BE74-96DEF5B5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6" y="1723291"/>
            <a:ext cx="4220306" cy="492369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All of the control algorithms discussed involve maximization in the construction of their target policies. </a:t>
            </a:r>
          </a:p>
          <a:p>
            <a:pPr lvl="1"/>
            <a:r>
              <a:rPr lang="en-US" sz="1900" dirty="0"/>
              <a:t>Maximum estimates can be greater than all true values – maximization bias</a:t>
            </a:r>
          </a:p>
          <a:p>
            <a:r>
              <a:rPr lang="en-US" sz="2200" dirty="0"/>
              <a:t>We can use two unbiased estimates</a:t>
            </a:r>
          </a:p>
          <a:p>
            <a:pPr lvl="1"/>
            <a:r>
              <a:rPr lang="en-US" sz="1900" dirty="0"/>
              <a:t>Use one estimate to maximizing action, and the other to provide estimate of its value; then reverse for two unbiased estimates.</a:t>
            </a:r>
          </a:p>
          <a:p>
            <a:pPr lvl="1"/>
            <a:r>
              <a:rPr lang="en-US" sz="1900" dirty="0"/>
              <a:t>It then updates one of the estimates based on a coin flip.</a:t>
            </a:r>
          </a:p>
          <a:p>
            <a:pPr lvl="1"/>
            <a:r>
              <a:rPr lang="en-US" sz="1900" dirty="0"/>
              <a:t>An average can be used for the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C3615-7C2A-D14B-A511-517A4AAD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31" y="2508738"/>
            <a:ext cx="7381915" cy="393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1344-7BF8-AA45-A4DA-5984A104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Games, </a:t>
            </a:r>
            <a:r>
              <a:rPr lang="en-US" dirty="0" err="1"/>
              <a:t>Afterstates</a:t>
            </a:r>
            <a:r>
              <a:rPr lang="en-US" dirty="0"/>
              <a:t>, and other Special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DF8C-55B7-A843-AECC-4D6AA115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2983522" cy="4540087"/>
          </a:xfrm>
        </p:spPr>
        <p:txBody>
          <a:bodyPr>
            <a:normAutofit lnSpcReduction="10000"/>
          </a:bodyPr>
          <a:lstStyle/>
          <a:p>
            <a:r>
              <a:rPr lang="en-US" sz="2200" dirty="0" err="1"/>
              <a:t>Afterstates</a:t>
            </a:r>
            <a:r>
              <a:rPr lang="en-US" sz="2200" dirty="0"/>
              <a:t> involve evaluation of state and actions after some unknowing change in environment</a:t>
            </a:r>
          </a:p>
          <a:p>
            <a:r>
              <a:rPr lang="en-US" sz="2200" dirty="0" err="1"/>
              <a:t>Afterstates</a:t>
            </a:r>
            <a:r>
              <a:rPr lang="en-US" sz="2200" dirty="0"/>
              <a:t> apply to several problems</a:t>
            </a:r>
          </a:p>
          <a:p>
            <a:r>
              <a:rPr lang="en-US" sz="2200" dirty="0"/>
              <a:t>Other specialized problems can be considered with generalized policy iteration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00470-F6AE-A04C-8A4B-DBD478655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2101850"/>
            <a:ext cx="6252796" cy="392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47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115</TotalTime>
  <Words>620</Words>
  <Application>Microsoft Macintosh PowerPoint</Application>
  <PresentationFormat>Widescreen</PresentationFormat>
  <Paragraphs>63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Chapter 6 Part 2  6.4 - 6.9</vt:lpstr>
      <vt:lpstr>Sarsa: On-Policy TD Control</vt:lpstr>
      <vt:lpstr>SARSA Example</vt:lpstr>
      <vt:lpstr>Q-Learning: Off-Policy TD Control</vt:lpstr>
      <vt:lpstr>Example of Q-Learning versus Sarsa</vt:lpstr>
      <vt:lpstr>Expected Sarsa </vt:lpstr>
      <vt:lpstr>Maximum Bias and Double Learning</vt:lpstr>
      <vt:lpstr>Games, Afterstates, and other Special Cases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Part 2  6.4 - 6.9</dc:title>
  <dc:creator>Jordan Donovan</dc:creator>
  <cp:lastModifiedBy>Jordan Donovan</cp:lastModifiedBy>
  <cp:revision>17</cp:revision>
  <dcterms:created xsi:type="dcterms:W3CDTF">2018-04-11T01:02:27Z</dcterms:created>
  <dcterms:modified xsi:type="dcterms:W3CDTF">2018-04-11T02:57:43Z</dcterms:modified>
</cp:coreProperties>
</file>