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1/30/18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1/30/18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111" y="1157112"/>
            <a:ext cx="7154333" cy="3457222"/>
          </a:xfrm>
        </p:spPr>
        <p:txBody>
          <a:bodyPr>
            <a:noAutofit/>
          </a:bodyPr>
          <a:lstStyle/>
          <a:p>
            <a:r>
              <a:rPr lang="en-US" sz="4800" dirty="0"/>
              <a:t>Towards Autonomic Security Management of Healthcare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Jordan Donovan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8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02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Healthcare has seen an uptick in technology use</a:t>
            </a:r>
          </a:p>
          <a:p>
            <a:r>
              <a:rPr lang="en-US" dirty="0" smtClean="0"/>
              <a:t>Healthcare Information Systems (HIS) are lagging in cyber security defense</a:t>
            </a:r>
          </a:p>
          <a:p>
            <a:r>
              <a:rPr lang="en-US" dirty="0" smtClean="0"/>
              <a:t>Attackers are focusing on HIS because of this and the valuable information it holds</a:t>
            </a:r>
          </a:p>
          <a:p>
            <a:r>
              <a:rPr lang="en-US" dirty="0" smtClean="0"/>
              <a:t>Barriers for cyber security in HIS</a:t>
            </a:r>
          </a:p>
          <a:p>
            <a:pPr lvl="1"/>
            <a:r>
              <a:rPr lang="en-US" dirty="0" smtClean="0"/>
              <a:t>Lack of financial and professional resources</a:t>
            </a:r>
          </a:p>
          <a:p>
            <a:pPr lvl="1"/>
            <a:r>
              <a:rPr lang="en-US" dirty="0" smtClean="0"/>
              <a:t>Large amount of emerging and new threats</a:t>
            </a:r>
          </a:p>
          <a:p>
            <a:pPr lvl="1"/>
            <a:r>
              <a:rPr lang="en-US" dirty="0" smtClean="0"/>
              <a:t>The complex nature of network infrastructure</a:t>
            </a:r>
          </a:p>
          <a:p>
            <a:r>
              <a:rPr lang="en-US" dirty="0" smtClean="0"/>
              <a:t>Autonomic Computing (AC) technology can be used to supplement the System Administrator’s responsibility to protect the HIS</a:t>
            </a:r>
          </a:p>
          <a:p>
            <a:r>
              <a:rPr lang="en-US" dirty="0" smtClean="0"/>
              <a:t>This paper suggests an autonomic security management framework (ASMF) approach to self-protecting the 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8112" y="1600200"/>
            <a:ext cx="2511778" cy="52516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Contains Financial Information Systems (FIS) and Clinical Information Systems (CIS)</a:t>
            </a:r>
          </a:p>
          <a:p>
            <a:r>
              <a:rPr lang="en-US" dirty="0" smtClean="0"/>
              <a:t>3 tier architecture (web, application, and data tiers)</a:t>
            </a:r>
          </a:p>
          <a:p>
            <a:r>
              <a:rPr lang="en-US" dirty="0" smtClean="0"/>
              <a:t>Notice the Communication Standards</a:t>
            </a:r>
          </a:p>
        </p:txBody>
      </p:sp>
      <p:pic>
        <p:nvPicPr>
          <p:cNvPr id="4" name="Picture 3" descr="Screen Shot 2018-01-30 at 5.3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06" y="1564919"/>
            <a:ext cx="6400800" cy="52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Messaging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Health Level Seven (HL7) is a non-profit organization providing a comprehensive framework and developing standards for the communication of electronic health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HL7 v2.5.1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amed </a:t>
            </a:r>
            <a:r>
              <a:rPr lang="en-US" dirty="0"/>
              <a:t>best standard for admission, discharge, and transfer. It is very highly adopted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8-01-30 at 5.5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89" y="4924774"/>
            <a:ext cx="7159204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0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Challenges in Healthcare 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146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Scanning Attacks</a:t>
            </a:r>
          </a:p>
          <a:p>
            <a:pPr lvl="1"/>
            <a:r>
              <a:rPr lang="en-US" dirty="0" smtClean="0"/>
              <a:t>Attackers scan devices to gather network information, then launch an attack</a:t>
            </a:r>
          </a:p>
          <a:p>
            <a:pPr lvl="1"/>
            <a:r>
              <a:rPr lang="en-US" dirty="0" smtClean="0"/>
              <a:t>Mitigation of these attacks includes closing ports not commonly used and updating protection rules to drop malicious requests to HL7 ports</a:t>
            </a:r>
          </a:p>
          <a:p>
            <a:r>
              <a:rPr lang="en-US" dirty="0" smtClean="0"/>
              <a:t>Spoofing Attacks</a:t>
            </a:r>
          </a:p>
          <a:p>
            <a:pPr lvl="1"/>
            <a:r>
              <a:rPr lang="en-US" dirty="0" smtClean="0"/>
              <a:t>Attackers pretend to be legitimate users</a:t>
            </a:r>
          </a:p>
          <a:p>
            <a:pPr lvl="1"/>
            <a:r>
              <a:rPr lang="en-US" dirty="0" smtClean="0"/>
              <a:t>Mitigation: frequently change credentials and detect duplication</a:t>
            </a:r>
          </a:p>
          <a:p>
            <a:r>
              <a:rPr lang="en-US" dirty="0" smtClean="0"/>
              <a:t>Injection Attacks</a:t>
            </a:r>
          </a:p>
          <a:p>
            <a:pPr lvl="1"/>
            <a:r>
              <a:rPr lang="en-US" dirty="0" smtClean="0"/>
              <a:t>Attackers exploit vulnerabilities to gain access or attack system</a:t>
            </a:r>
          </a:p>
          <a:p>
            <a:pPr lvl="1"/>
            <a:r>
              <a:rPr lang="en-US" dirty="0" smtClean="0"/>
              <a:t>Mitigation: message encryption, sender authentication, avoid SQL from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6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Challenges in Healthcare Information Systems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884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Broken Authentication and Session Management</a:t>
            </a:r>
          </a:p>
          <a:p>
            <a:pPr lvl="1"/>
            <a:r>
              <a:rPr lang="en-US" dirty="0" smtClean="0"/>
              <a:t>Exploit authentication vulnerabilities to assume user’s identities</a:t>
            </a:r>
          </a:p>
          <a:p>
            <a:pPr lvl="1"/>
            <a:r>
              <a:rPr lang="en-US" dirty="0" smtClean="0"/>
              <a:t>Mitigation: Strictly limit account access attempts and add IP address to detection rules for future filtering of malicious requests</a:t>
            </a:r>
          </a:p>
          <a:p>
            <a:r>
              <a:rPr lang="en-US" dirty="0" smtClean="0"/>
              <a:t>Denial of Service Attacks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Attackers attempt to exhaust system and/or network resources</a:t>
            </a:r>
          </a:p>
          <a:p>
            <a:pPr lvl="1"/>
            <a:r>
              <a:rPr lang="en-US" dirty="0" smtClean="0"/>
              <a:t>Mitigation: Hide systems from users, redirect flooding messages to honeypots, update detection and protection rules</a:t>
            </a:r>
          </a:p>
        </p:txBody>
      </p:sp>
    </p:spTree>
    <p:extLst>
      <p:ext uri="{BB962C8B-B14F-4D97-AF65-F5344CB8AC3E}">
        <p14:creationId xmlns:p14="http://schemas.microsoft.com/office/powerpoint/2010/main" val="228462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a Self-Protection Healthcare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4557889" cy="53904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REDR framework</a:t>
            </a:r>
          </a:p>
          <a:p>
            <a:pPr lvl="1"/>
            <a:r>
              <a:rPr lang="en-US" dirty="0" smtClean="0"/>
              <a:t>Risk Assessment</a:t>
            </a:r>
          </a:p>
          <a:p>
            <a:pPr lvl="2"/>
            <a:r>
              <a:rPr lang="en-US" dirty="0" smtClean="0"/>
              <a:t>Analyze and characterize HIS performance; Establish normal region</a:t>
            </a:r>
          </a:p>
          <a:p>
            <a:pPr lvl="2"/>
            <a:r>
              <a:rPr lang="en-US" dirty="0" smtClean="0"/>
              <a:t>Identify threats and vulnerabilities from output</a:t>
            </a:r>
          </a:p>
          <a:p>
            <a:pPr lvl="2"/>
            <a:r>
              <a:rPr lang="en-US" dirty="0" smtClean="0"/>
              <a:t>Select security controls</a:t>
            </a:r>
          </a:p>
          <a:p>
            <a:pPr lvl="2"/>
            <a:r>
              <a:rPr lang="en-US" dirty="0" smtClean="0"/>
              <a:t>Implement security controls</a:t>
            </a:r>
          </a:p>
          <a:p>
            <a:pPr lvl="2"/>
            <a:r>
              <a:rPr lang="en-US" dirty="0" smtClean="0"/>
              <a:t>Assess the success of controls and report</a:t>
            </a:r>
          </a:p>
          <a:p>
            <a:pPr lvl="1"/>
            <a:r>
              <a:rPr lang="en-US" dirty="0" smtClean="0"/>
              <a:t>Intrusion Estimation</a:t>
            </a:r>
          </a:p>
          <a:p>
            <a:pPr lvl="2"/>
            <a:r>
              <a:rPr lang="en-US" dirty="0" smtClean="0"/>
              <a:t>Continuously monitor features and compare to normal region</a:t>
            </a:r>
          </a:p>
          <a:p>
            <a:pPr lvl="1"/>
            <a:r>
              <a:rPr lang="en-US" dirty="0" smtClean="0"/>
              <a:t>Intrusion Detection</a:t>
            </a:r>
          </a:p>
          <a:p>
            <a:pPr lvl="2"/>
            <a:r>
              <a:rPr lang="en-US" dirty="0" smtClean="0"/>
              <a:t>Detection of known and unknown attacks</a:t>
            </a:r>
          </a:p>
          <a:p>
            <a:pPr lvl="1"/>
            <a:r>
              <a:rPr lang="en-US" dirty="0" smtClean="0"/>
              <a:t>Intrusion Response</a:t>
            </a:r>
          </a:p>
          <a:p>
            <a:pPr lvl="2"/>
            <a:r>
              <a:rPr lang="en-US" dirty="0" smtClean="0"/>
              <a:t>Mitigate attacks and restore system to normal behavior</a:t>
            </a:r>
            <a:endParaRPr lang="en-US" dirty="0"/>
          </a:p>
        </p:txBody>
      </p:sp>
      <p:pic>
        <p:nvPicPr>
          <p:cNvPr id="4" name="Picture 3" descr="Screen Shot 2018-01-30 at 6.12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15" y="1580445"/>
            <a:ext cx="4729730" cy="2669823"/>
          </a:xfrm>
          <a:prstGeom prst="rect">
            <a:avLst/>
          </a:prstGeom>
        </p:spPr>
      </p:pic>
      <p:pic>
        <p:nvPicPr>
          <p:cNvPr id="5" name="Picture 4" descr="Screen Shot 2018-01-30 at 6.13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8" y="4496168"/>
            <a:ext cx="4716157" cy="219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8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REDR Modules to Secure Healthcare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3999" y="1600201"/>
            <a:ext cx="8777111" cy="24920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Firewall filtering</a:t>
            </a:r>
          </a:p>
          <a:p>
            <a:r>
              <a:rPr lang="en-US" dirty="0" smtClean="0"/>
              <a:t>Requests are then monitored by Intrusion Estimation Module (IEM)</a:t>
            </a:r>
          </a:p>
          <a:p>
            <a:r>
              <a:rPr lang="en-US" dirty="0" smtClean="0"/>
              <a:t>If attacks pass IEM, Intrusion Detection Module (IDM) will detect them and update detection rules in IDM</a:t>
            </a:r>
          </a:p>
          <a:p>
            <a:r>
              <a:rPr lang="en-US" dirty="0" smtClean="0"/>
              <a:t>Intrusion Response Module (IRM) is then activated to respond to the attack</a:t>
            </a:r>
          </a:p>
          <a:p>
            <a:r>
              <a:rPr lang="en-US" dirty="0" smtClean="0"/>
              <a:t>Internal Firewall for internal illegitimate requests</a:t>
            </a:r>
            <a:endParaRPr lang="en-US" dirty="0"/>
          </a:p>
        </p:txBody>
      </p:sp>
      <p:pic>
        <p:nvPicPr>
          <p:cNvPr id="4" name="Picture 3" descr="Screen Shot 2018-01-30 at 6.29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710306"/>
            <a:ext cx="7755463" cy="31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8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884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Large amount of cyber attacks to vulnerable HIS</a:t>
            </a:r>
          </a:p>
          <a:p>
            <a:r>
              <a:rPr lang="en-US" dirty="0" smtClean="0"/>
              <a:t>AC technology can help immensely by:</a:t>
            </a:r>
          </a:p>
          <a:p>
            <a:pPr lvl="1"/>
            <a:r>
              <a:rPr lang="en-US" dirty="0" smtClean="0"/>
              <a:t>Integrates real-time monitoring and management solutions</a:t>
            </a:r>
          </a:p>
          <a:p>
            <a:pPr lvl="1"/>
            <a:r>
              <a:rPr lang="en-US" dirty="0" smtClean="0"/>
              <a:t>Proactively assess system risks</a:t>
            </a:r>
          </a:p>
          <a:p>
            <a:pPr lvl="1"/>
            <a:r>
              <a:rPr lang="en-US" dirty="0" smtClean="0"/>
              <a:t>Reports early warning signs</a:t>
            </a:r>
          </a:p>
          <a:p>
            <a:pPr lvl="1"/>
            <a:r>
              <a:rPr lang="en-US" dirty="0" smtClean="0"/>
              <a:t>Prevent known attacks</a:t>
            </a:r>
          </a:p>
          <a:p>
            <a:pPr lvl="1"/>
            <a:r>
              <a:rPr lang="en-US" dirty="0" smtClean="0"/>
              <a:t>Learn new attacks and protect from them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Establish HIS </a:t>
            </a:r>
            <a:r>
              <a:rPr lang="en-US" dirty="0" err="1" smtClean="0"/>
              <a:t>testbed</a:t>
            </a:r>
            <a:r>
              <a:rPr lang="en-US" dirty="0" smtClean="0"/>
              <a:t> and assess risks</a:t>
            </a:r>
          </a:p>
          <a:p>
            <a:pPr lvl="1"/>
            <a:r>
              <a:rPr lang="en-US" dirty="0" smtClean="0"/>
              <a:t>Baseline control implementation</a:t>
            </a:r>
          </a:p>
          <a:p>
            <a:pPr lvl="1"/>
            <a:r>
              <a:rPr lang="en-US" dirty="0" smtClean="0"/>
              <a:t>Exploit five vulnerabilities examined in paper</a:t>
            </a:r>
          </a:p>
          <a:p>
            <a:pPr lvl="1"/>
            <a:r>
              <a:rPr lang="en-US" dirty="0" smtClean="0"/>
              <a:t>REDR ASMF designed and implemented to protect 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35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86</TotalTime>
  <Words>543</Words>
  <Application>Microsoft Macintosh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Towards Autonomic Security Management of Healthcare Information Systems</vt:lpstr>
      <vt:lpstr>Introduction</vt:lpstr>
      <vt:lpstr>Healthcare Information System</vt:lpstr>
      <vt:lpstr>HL7 Messaging Standard</vt:lpstr>
      <vt:lpstr>Security Challenges in Healthcare Information Systems</vt:lpstr>
      <vt:lpstr>Security Challenges in Healthcare Information Systems Continued</vt:lpstr>
      <vt:lpstr>Designing a Self-Protection Healthcare Information System</vt:lpstr>
      <vt:lpstr>Applying REDR Modules to Secure Healthcare Information System</vt:lpstr>
      <vt:lpstr>Conclusion and Future Work</vt:lpstr>
    </vt:vector>
  </TitlesOfParts>
  <Company>ERDC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Autonomic Security Management of Healthcare Information Systems</dc:title>
  <dc:creator>Jordan Donovan</dc:creator>
  <cp:lastModifiedBy>Jordan Donovan</cp:lastModifiedBy>
  <cp:revision>10</cp:revision>
  <dcterms:created xsi:type="dcterms:W3CDTF">2018-01-30T23:12:28Z</dcterms:created>
  <dcterms:modified xsi:type="dcterms:W3CDTF">2018-01-31T00:38:48Z</dcterms:modified>
</cp:coreProperties>
</file>