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6" r:id="rId3"/>
    <p:sldId id="257" r:id="rId4"/>
    <p:sldId id="277" r:id="rId5"/>
    <p:sldId id="275" r:id="rId6"/>
    <p:sldId id="274" r:id="rId7"/>
    <p:sldId id="269" r:id="rId8"/>
    <p:sldId id="258" r:id="rId9"/>
    <p:sldId id="259" r:id="rId10"/>
    <p:sldId id="279" r:id="rId11"/>
    <p:sldId id="295" r:id="rId12"/>
    <p:sldId id="278" r:id="rId13"/>
    <p:sldId id="260" r:id="rId14"/>
    <p:sldId id="261" r:id="rId15"/>
    <p:sldId id="280" r:id="rId16"/>
    <p:sldId id="298" r:id="rId17"/>
    <p:sldId id="262" r:id="rId18"/>
    <p:sldId id="281" r:id="rId19"/>
    <p:sldId id="263" r:id="rId20"/>
    <p:sldId id="286" r:id="rId21"/>
    <p:sldId id="285" r:id="rId22"/>
    <p:sldId id="284" r:id="rId23"/>
    <p:sldId id="264" r:id="rId24"/>
    <p:sldId id="282" r:id="rId25"/>
    <p:sldId id="288" r:id="rId26"/>
    <p:sldId id="268" r:id="rId27"/>
    <p:sldId id="273" r:id="rId28"/>
    <p:sldId id="289" r:id="rId29"/>
    <p:sldId id="291" r:id="rId30"/>
    <p:sldId id="270" r:id="rId31"/>
    <p:sldId id="292" r:id="rId32"/>
    <p:sldId id="297" r:id="rId33"/>
    <p:sldId id="293" r:id="rId34"/>
    <p:sldId id="300" r:id="rId35"/>
    <p:sldId id="272" r:id="rId36"/>
    <p:sldId id="296"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00"/>
    <a:srgbClr val="00FFF8"/>
    <a:srgbClr val="00FF00"/>
    <a:srgbClr val="7400FF"/>
    <a:srgbClr val="0005FF"/>
    <a:srgbClr val="FAC9A9"/>
    <a:srgbClr val="FF0097"/>
    <a:srgbClr val="CFFF00"/>
    <a:srgbClr val="81FF95"/>
    <a:srgbClr val="FFD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64"/>
    <p:restoredTop sz="83713"/>
  </p:normalViewPr>
  <p:slideViewPr>
    <p:cSldViewPr snapToGrid="0" snapToObjects="1">
      <p:cViewPr varScale="1">
        <p:scale>
          <a:sx n="86" d="100"/>
          <a:sy n="86" d="100"/>
        </p:scale>
        <p:origin x="480"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0278-032E-9143-A67F-47312BD0CE18}" type="datetimeFigureOut">
              <a:rPr lang="en-US" smtClean="0"/>
              <a:t>3/5/18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F82B-BB0A-8C49-A08B-E481B52BD597}" type="slidenum">
              <a:rPr lang="en-US" smtClean="0"/>
              <a:t>‹#›</a:t>
            </a:fld>
            <a:endParaRPr lang="en-US"/>
          </a:p>
        </p:txBody>
      </p:sp>
    </p:spTree>
    <p:extLst>
      <p:ext uri="{BB962C8B-B14F-4D97-AF65-F5344CB8AC3E}">
        <p14:creationId xmlns:p14="http://schemas.microsoft.com/office/powerpoint/2010/main" val="248979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resource manager – </a:t>
            </a:r>
          </a:p>
          <a:p>
            <a:endParaRPr lang="en-US" dirty="0"/>
          </a:p>
          <a:p>
            <a:r>
              <a:rPr lang="en-US" dirty="0"/>
              <a:t>Resource providers - </a:t>
            </a:r>
          </a:p>
          <a:p>
            <a:endParaRPr lang="en-US" dirty="0"/>
          </a:p>
          <a:p>
            <a:r>
              <a:rPr lang="en-US" dirty="0"/>
              <a:t>Management </a:t>
            </a:r>
            <a:r>
              <a:rPr lang="en-US" dirty="0" err="1"/>
              <a:t>api</a:t>
            </a:r>
            <a:r>
              <a:rPr lang="en-US" dirty="0"/>
              <a:t> - </a:t>
            </a:r>
          </a:p>
          <a:p>
            <a:endParaRPr lang="en-US" dirty="0"/>
          </a:p>
          <a:p>
            <a:r>
              <a:rPr lang="en-US" dirty="0"/>
              <a:t>Resource groups – logical groupings of resources in azure </a:t>
            </a:r>
          </a:p>
        </p:txBody>
      </p:sp>
      <p:sp>
        <p:nvSpPr>
          <p:cNvPr id="4" name="Slide Number Placeholder 3"/>
          <p:cNvSpPr>
            <a:spLocks noGrp="1"/>
          </p:cNvSpPr>
          <p:nvPr>
            <p:ph type="sldNum" sz="quarter" idx="10"/>
          </p:nvPr>
        </p:nvSpPr>
        <p:spPr/>
        <p:txBody>
          <a:bodyPr/>
          <a:lstStyle/>
          <a:p>
            <a:fld id="{66B1F82B-BB0A-8C49-A08B-E481B52BD597}" type="slidenum">
              <a:rPr lang="en-US" smtClean="0"/>
              <a:t>3</a:t>
            </a:fld>
            <a:endParaRPr lang="en-US"/>
          </a:p>
        </p:txBody>
      </p:sp>
    </p:spTree>
    <p:extLst>
      <p:ext uri="{BB962C8B-B14F-4D97-AF65-F5344CB8AC3E}">
        <p14:creationId xmlns:p14="http://schemas.microsoft.com/office/powerpoint/2010/main" val="314895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Varibles</a:t>
            </a:r>
            <a:r>
              <a:rPr lang="en-US" dirty="0"/>
              <a:t> are evaluated at the deployment time. </a:t>
            </a:r>
          </a:p>
          <a:p>
            <a:endParaRPr lang="en-US" dirty="0"/>
          </a:p>
          <a:p>
            <a:r>
              <a:rPr lang="en-US" dirty="0"/>
              <a:t>Referenced through the template using variables function</a:t>
            </a:r>
          </a:p>
          <a:p>
            <a:endParaRPr lang="en-US" dirty="0"/>
          </a:p>
          <a:p>
            <a:r>
              <a:rPr lang="en-US" dirty="0"/>
              <a:t>We use this to ensure naming is consistent </a:t>
            </a:r>
            <a:r>
              <a:rPr lang="en-US" dirty="0" err="1"/>
              <a:t>throught</a:t>
            </a:r>
            <a:r>
              <a:rPr lang="en-US" dirty="0"/>
              <a:t> the template. And if it needs to change we just change it one spot.</a:t>
            </a:r>
          </a:p>
        </p:txBody>
      </p:sp>
      <p:sp>
        <p:nvSpPr>
          <p:cNvPr id="4" name="Slide Number Placeholder 3"/>
          <p:cNvSpPr>
            <a:spLocks noGrp="1"/>
          </p:cNvSpPr>
          <p:nvPr>
            <p:ph type="sldNum" sz="quarter" idx="10"/>
          </p:nvPr>
        </p:nvSpPr>
        <p:spPr/>
        <p:txBody>
          <a:bodyPr/>
          <a:lstStyle/>
          <a:p>
            <a:fld id="{66B1F82B-BB0A-8C49-A08B-E481B52BD597}" type="slidenum">
              <a:rPr lang="en-US" smtClean="0"/>
              <a:t>13</a:t>
            </a:fld>
            <a:endParaRPr lang="en-US"/>
          </a:p>
        </p:txBody>
      </p:sp>
    </p:spTree>
    <p:extLst>
      <p:ext uri="{BB962C8B-B14F-4D97-AF65-F5344CB8AC3E}">
        <p14:creationId xmlns:p14="http://schemas.microsoft.com/office/powerpoint/2010/main" val="234144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 the name of the resource</a:t>
            </a:r>
          </a:p>
          <a:p>
            <a:endParaRPr lang="en-US" dirty="0"/>
          </a:p>
          <a:p>
            <a:r>
              <a:rPr lang="en-US" dirty="0"/>
              <a:t>Type – the Resource type. Which Provider will be called to do the deployment</a:t>
            </a:r>
          </a:p>
          <a:p>
            <a:endParaRPr lang="en-US" dirty="0"/>
          </a:p>
          <a:p>
            <a:r>
              <a:rPr lang="en-US" dirty="0"/>
              <a:t>Location – the Data center where you want the resource provisioned </a:t>
            </a:r>
          </a:p>
          <a:p>
            <a:endParaRPr lang="en-US" dirty="0"/>
          </a:p>
          <a:p>
            <a:r>
              <a:rPr lang="en-US" dirty="0" err="1"/>
              <a:t>Api</a:t>
            </a:r>
            <a:r>
              <a:rPr lang="en-US" dirty="0"/>
              <a:t> version – the version of the management </a:t>
            </a:r>
            <a:r>
              <a:rPr lang="en-US" dirty="0" err="1"/>
              <a:t>Api</a:t>
            </a:r>
            <a:r>
              <a:rPr lang="en-US" dirty="0"/>
              <a:t> needed to provision the resource</a:t>
            </a:r>
          </a:p>
          <a:p>
            <a:endParaRPr lang="en-US" dirty="0"/>
          </a:p>
          <a:p>
            <a:r>
              <a:rPr lang="en-US" dirty="0"/>
              <a:t>Properties – </a:t>
            </a:r>
            <a:r>
              <a:rPr lang="en-US" dirty="0" err="1"/>
              <a:t>Specfic</a:t>
            </a:r>
            <a:r>
              <a:rPr lang="en-US" dirty="0"/>
              <a:t> configuration values for the resource</a:t>
            </a:r>
          </a:p>
        </p:txBody>
      </p:sp>
      <p:sp>
        <p:nvSpPr>
          <p:cNvPr id="4" name="Slide Number Placeholder 3"/>
          <p:cNvSpPr>
            <a:spLocks noGrp="1"/>
          </p:cNvSpPr>
          <p:nvPr>
            <p:ph type="sldNum" sz="quarter" idx="10"/>
          </p:nvPr>
        </p:nvSpPr>
        <p:spPr/>
        <p:txBody>
          <a:bodyPr/>
          <a:lstStyle/>
          <a:p>
            <a:fld id="{66B1F82B-BB0A-8C49-A08B-E481B52BD597}" type="slidenum">
              <a:rPr lang="en-US" smtClean="0"/>
              <a:t>14</a:t>
            </a:fld>
            <a:endParaRPr lang="en-US"/>
          </a:p>
        </p:txBody>
      </p:sp>
    </p:spTree>
    <p:extLst>
      <p:ext uri="{BB962C8B-B14F-4D97-AF65-F5344CB8AC3E}">
        <p14:creationId xmlns:p14="http://schemas.microsoft.com/office/powerpoint/2010/main" val="301517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dependencies chain when deploying resources</a:t>
            </a:r>
          </a:p>
          <a:p>
            <a:endParaRPr lang="en-US" dirty="0"/>
          </a:p>
          <a:p>
            <a:endParaRPr lang="en-US" dirty="0"/>
          </a:p>
          <a:p>
            <a:r>
              <a:rPr lang="en-US" dirty="0"/>
              <a:t>Example web  app requires Instrumentation Key for application insights. Instrumentation key is only available after the application insights has been provisioned</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15</a:t>
            </a:fld>
            <a:endParaRPr lang="en-US"/>
          </a:p>
        </p:txBody>
      </p:sp>
    </p:spTree>
    <p:extLst>
      <p:ext uri="{BB962C8B-B14F-4D97-AF65-F5344CB8AC3E}">
        <p14:creationId xmlns:p14="http://schemas.microsoft.com/office/powerpoint/2010/main" val="137123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can have a dependencies. </a:t>
            </a:r>
          </a:p>
          <a:p>
            <a:endParaRPr lang="en-US" dirty="0"/>
          </a:p>
          <a:p>
            <a:r>
              <a:rPr lang="en-US" dirty="0"/>
              <a:t>They can have a sequence which they are required to be deployed.</a:t>
            </a:r>
          </a:p>
          <a:p>
            <a:endParaRPr lang="en-US" dirty="0"/>
          </a:p>
          <a:p>
            <a:r>
              <a:rPr lang="en-US" dirty="0"/>
              <a:t>Specify which resource it depends on and ARM takes care of the sequence.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16</a:t>
            </a:fld>
            <a:endParaRPr lang="en-US"/>
          </a:p>
        </p:txBody>
      </p:sp>
    </p:spTree>
    <p:extLst>
      <p:ext uri="{BB962C8B-B14F-4D97-AF65-F5344CB8AC3E}">
        <p14:creationId xmlns:p14="http://schemas.microsoft.com/office/powerpoint/2010/main" val="17630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name. Name of the output object</a:t>
            </a:r>
          </a:p>
          <a:p>
            <a:endParaRPr lang="en-US" dirty="0"/>
          </a:p>
          <a:p>
            <a:r>
              <a:rPr lang="en-US" dirty="0"/>
              <a:t>The type – same as the parameters types</a:t>
            </a:r>
          </a:p>
          <a:p>
            <a:endParaRPr lang="en-US" dirty="0"/>
          </a:p>
          <a:p>
            <a:r>
              <a:rPr lang="en-US" dirty="0"/>
              <a:t>Value – output value can reference anything in the arm template. Things like getting keys or names or </a:t>
            </a:r>
            <a:r>
              <a:rPr lang="en-US" dirty="0" err="1"/>
              <a:t>urls</a:t>
            </a:r>
            <a:r>
              <a:rPr lang="en-US" dirty="0"/>
              <a:t> out after they are created</a:t>
            </a:r>
          </a:p>
        </p:txBody>
      </p:sp>
      <p:sp>
        <p:nvSpPr>
          <p:cNvPr id="4" name="Slide Number Placeholder 3"/>
          <p:cNvSpPr>
            <a:spLocks noGrp="1"/>
          </p:cNvSpPr>
          <p:nvPr>
            <p:ph type="sldNum" sz="quarter" idx="10"/>
          </p:nvPr>
        </p:nvSpPr>
        <p:spPr/>
        <p:txBody>
          <a:bodyPr/>
          <a:lstStyle/>
          <a:p>
            <a:fld id="{66B1F82B-BB0A-8C49-A08B-E481B52BD597}" type="slidenum">
              <a:rPr lang="en-US" smtClean="0"/>
              <a:t>17</a:t>
            </a:fld>
            <a:endParaRPr lang="en-US"/>
          </a:p>
        </p:txBody>
      </p:sp>
    </p:spTree>
    <p:extLst>
      <p:ext uri="{BB962C8B-B14F-4D97-AF65-F5344CB8AC3E}">
        <p14:creationId xmlns:p14="http://schemas.microsoft.com/office/powerpoint/2010/main" val="384590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information that is needed for flow on processing </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18</a:t>
            </a:fld>
            <a:endParaRPr lang="en-US"/>
          </a:p>
        </p:txBody>
      </p:sp>
    </p:spTree>
    <p:extLst>
      <p:ext uri="{BB962C8B-B14F-4D97-AF65-F5344CB8AC3E}">
        <p14:creationId xmlns:p14="http://schemas.microsoft.com/office/powerpoint/2010/main" val="197447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functions </a:t>
            </a:r>
          </a:p>
          <a:p>
            <a:endParaRPr lang="en-US" dirty="0"/>
          </a:p>
          <a:p>
            <a:r>
              <a:rPr lang="en-US" dirty="0"/>
              <a:t>Expressions run during deployments</a:t>
            </a:r>
          </a:p>
          <a:p>
            <a:endParaRPr lang="en-US" dirty="0"/>
          </a:p>
          <a:p>
            <a:r>
              <a:rPr lang="en-US" dirty="0"/>
              <a:t>Square bracket notation</a:t>
            </a:r>
          </a:p>
          <a:p>
            <a:endParaRPr lang="en-US" dirty="0"/>
          </a:p>
          <a:p>
            <a:r>
              <a:rPr lang="en-US" dirty="0"/>
              <a:t>String but can evaluate to objects</a:t>
            </a:r>
          </a:p>
        </p:txBody>
      </p:sp>
      <p:sp>
        <p:nvSpPr>
          <p:cNvPr id="4" name="Slide Number Placeholder 3"/>
          <p:cNvSpPr>
            <a:spLocks noGrp="1"/>
          </p:cNvSpPr>
          <p:nvPr>
            <p:ph type="sldNum" sz="quarter" idx="10"/>
          </p:nvPr>
        </p:nvSpPr>
        <p:spPr/>
        <p:txBody>
          <a:bodyPr/>
          <a:lstStyle/>
          <a:p>
            <a:fld id="{66B1F82B-BB0A-8C49-A08B-E481B52BD597}" type="slidenum">
              <a:rPr lang="en-US" smtClean="0"/>
              <a:t>19</a:t>
            </a:fld>
            <a:endParaRPr lang="en-US"/>
          </a:p>
        </p:txBody>
      </p:sp>
    </p:spTree>
    <p:extLst>
      <p:ext uri="{BB962C8B-B14F-4D97-AF65-F5344CB8AC3E}">
        <p14:creationId xmlns:p14="http://schemas.microsoft.com/office/powerpoint/2010/main" val="320066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Returns a resource group object that contains information about the resource group that the template is being deployed to</a:t>
            </a:r>
          </a:p>
        </p:txBody>
      </p:sp>
      <p:sp>
        <p:nvSpPr>
          <p:cNvPr id="4" name="Slide Number Placeholder 3"/>
          <p:cNvSpPr>
            <a:spLocks noGrp="1"/>
          </p:cNvSpPr>
          <p:nvPr>
            <p:ph type="sldNum" sz="quarter" idx="10"/>
          </p:nvPr>
        </p:nvSpPr>
        <p:spPr/>
        <p:txBody>
          <a:bodyPr/>
          <a:lstStyle/>
          <a:p>
            <a:fld id="{66B1F82B-BB0A-8C49-A08B-E481B52BD597}" type="slidenum">
              <a:rPr lang="en-US" smtClean="0"/>
              <a:t>20</a:t>
            </a:fld>
            <a:endParaRPr lang="en-US"/>
          </a:p>
        </p:txBody>
      </p:sp>
    </p:spTree>
    <p:extLst>
      <p:ext uri="{BB962C8B-B14F-4D97-AF65-F5344CB8AC3E}">
        <p14:creationId xmlns:p14="http://schemas.microsoft.com/office/powerpoint/2010/main" val="285231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Concatenates values together and returns a string.</a:t>
            </a:r>
          </a:p>
        </p:txBody>
      </p:sp>
      <p:sp>
        <p:nvSpPr>
          <p:cNvPr id="4" name="Slide Number Placeholder 3"/>
          <p:cNvSpPr>
            <a:spLocks noGrp="1"/>
          </p:cNvSpPr>
          <p:nvPr>
            <p:ph type="sldNum" sz="quarter" idx="10"/>
          </p:nvPr>
        </p:nvSpPr>
        <p:spPr/>
        <p:txBody>
          <a:bodyPr/>
          <a:lstStyle/>
          <a:p>
            <a:fld id="{66B1F82B-BB0A-8C49-A08B-E481B52BD597}" type="slidenum">
              <a:rPr lang="en-US" smtClean="0"/>
              <a:t>21</a:t>
            </a:fld>
            <a:endParaRPr lang="en-US"/>
          </a:p>
        </p:txBody>
      </p:sp>
    </p:spTree>
    <p:extLst>
      <p:ext uri="{BB962C8B-B14F-4D97-AF65-F5344CB8AC3E}">
        <p14:creationId xmlns:p14="http://schemas.microsoft.com/office/powerpoint/2010/main" val="2080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modes of deployment</a:t>
            </a:r>
          </a:p>
          <a:p>
            <a:endParaRPr lang="en-US" dirty="0"/>
          </a:p>
          <a:p>
            <a:r>
              <a:rPr lang="en-US" dirty="0"/>
              <a:t>Incremental – doesn’t delete or remove resources that don’t exist</a:t>
            </a:r>
          </a:p>
          <a:p>
            <a:endParaRPr lang="en-US" dirty="0"/>
          </a:p>
          <a:p>
            <a:r>
              <a:rPr lang="en-US" dirty="0"/>
              <a:t>Complete – does delete resources that don’t exists</a:t>
            </a:r>
          </a:p>
        </p:txBody>
      </p:sp>
      <p:sp>
        <p:nvSpPr>
          <p:cNvPr id="4" name="Slide Number Placeholder 3"/>
          <p:cNvSpPr>
            <a:spLocks noGrp="1"/>
          </p:cNvSpPr>
          <p:nvPr>
            <p:ph type="sldNum" sz="quarter" idx="10"/>
          </p:nvPr>
        </p:nvSpPr>
        <p:spPr/>
        <p:txBody>
          <a:bodyPr/>
          <a:lstStyle/>
          <a:p>
            <a:fld id="{66B1F82B-BB0A-8C49-A08B-E481B52BD597}" type="slidenum">
              <a:rPr lang="en-US" smtClean="0"/>
              <a:t>22</a:t>
            </a:fld>
            <a:endParaRPr lang="en-US"/>
          </a:p>
        </p:txBody>
      </p:sp>
    </p:spTree>
    <p:extLst>
      <p:ext uri="{BB962C8B-B14F-4D97-AF65-F5344CB8AC3E}">
        <p14:creationId xmlns:p14="http://schemas.microsoft.com/office/powerpoint/2010/main" val="21571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resource manager to manage resources</a:t>
            </a:r>
          </a:p>
          <a:p>
            <a:endParaRPr lang="en-US" dirty="0"/>
          </a:p>
          <a:p>
            <a:r>
              <a:rPr lang="en-US" dirty="0"/>
              <a:t>2 approaches for communicating with it. Imperative – management </a:t>
            </a:r>
            <a:r>
              <a:rPr lang="en-US" dirty="0" err="1"/>
              <a:t>api</a:t>
            </a:r>
            <a:r>
              <a:rPr lang="en-US" dirty="0"/>
              <a:t> and Templates declarative</a:t>
            </a:r>
          </a:p>
          <a:p>
            <a:endParaRPr lang="en-US" dirty="0"/>
          </a:p>
          <a:p>
            <a:r>
              <a:rPr lang="en-US" dirty="0"/>
              <a:t>Resource manager has resource providers which are contracts between the resource fiefdom and the resource manager on how to provision resources.</a:t>
            </a:r>
          </a:p>
          <a:p>
            <a:endParaRPr lang="en-US" dirty="0"/>
          </a:p>
          <a:p>
            <a:r>
              <a:rPr lang="en-US" dirty="0"/>
              <a:t>A template comes in is decomposed in the resource manager using the arm schemas into </a:t>
            </a:r>
            <a:r>
              <a:rPr lang="en-US" dirty="0" err="1"/>
              <a:t>calles</a:t>
            </a:r>
            <a:r>
              <a:rPr lang="en-US" dirty="0"/>
              <a:t> to resource providers the to the resource to provision </a:t>
            </a:r>
          </a:p>
          <a:p>
            <a:endParaRPr lang="en-US" dirty="0"/>
          </a:p>
          <a:p>
            <a:r>
              <a:rPr lang="en-US" dirty="0"/>
              <a:t>This process is </a:t>
            </a:r>
            <a:r>
              <a:rPr lang="en-US" dirty="0" err="1"/>
              <a:t>async</a:t>
            </a:r>
            <a:r>
              <a:rPr lang="en-US" dirty="0"/>
              <a:t> needs to poll the libraries take of this</a:t>
            </a:r>
          </a:p>
          <a:p>
            <a:r>
              <a:rPr lang="en-US" dirty="0"/>
              <a:t> </a:t>
            </a:r>
          </a:p>
        </p:txBody>
      </p:sp>
      <p:sp>
        <p:nvSpPr>
          <p:cNvPr id="4" name="Slide Number Placeholder 3"/>
          <p:cNvSpPr>
            <a:spLocks noGrp="1"/>
          </p:cNvSpPr>
          <p:nvPr>
            <p:ph type="sldNum" sz="quarter" idx="10"/>
          </p:nvPr>
        </p:nvSpPr>
        <p:spPr/>
        <p:txBody>
          <a:bodyPr/>
          <a:lstStyle/>
          <a:p>
            <a:fld id="{66B1F82B-BB0A-8C49-A08B-E481B52BD597}" type="slidenum">
              <a:rPr lang="en-US" smtClean="0"/>
              <a:t>4</a:t>
            </a:fld>
            <a:endParaRPr lang="en-US"/>
          </a:p>
        </p:txBody>
      </p:sp>
    </p:spTree>
    <p:extLst>
      <p:ext uri="{BB962C8B-B14F-4D97-AF65-F5344CB8AC3E}">
        <p14:creationId xmlns:p14="http://schemas.microsoft.com/office/powerpoint/2010/main" val="35338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portal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23</a:t>
            </a:fld>
            <a:endParaRPr lang="en-US"/>
          </a:p>
        </p:txBody>
      </p:sp>
    </p:spTree>
    <p:extLst>
      <p:ext uri="{BB962C8B-B14F-4D97-AF65-F5344CB8AC3E}">
        <p14:creationId xmlns:p14="http://schemas.microsoft.com/office/powerpoint/2010/main" val="16028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a:t>
            </a:r>
            <a:r>
              <a:rPr lang="en-US" dirty="0" err="1"/>
              <a:t>powershell</a:t>
            </a:r>
            <a:r>
              <a:rPr lang="en-US" dirty="0"/>
              <a:t> arm deployment</a:t>
            </a:r>
          </a:p>
          <a:p>
            <a:endParaRPr lang="en-US" dirty="0"/>
          </a:p>
          <a:p>
            <a:r>
              <a:rPr lang="en-US" dirty="0"/>
              <a:t>Login – using Login-</a:t>
            </a:r>
            <a:r>
              <a:rPr lang="en-US" dirty="0" err="1"/>
              <a:t>AzureRmAccount</a:t>
            </a:r>
            <a:endParaRPr lang="en-US" dirty="0"/>
          </a:p>
          <a:p>
            <a:endParaRPr lang="en-US" dirty="0"/>
          </a:p>
          <a:p>
            <a:r>
              <a:rPr lang="en-US" dirty="0"/>
              <a:t>Subscription - </a:t>
            </a:r>
            <a:r>
              <a:rPr lang="en-US" dirty="0">
                <a:solidFill>
                  <a:schemeClr val="bg1"/>
                </a:solidFill>
              </a:rPr>
              <a:t>Select-</a:t>
            </a:r>
            <a:r>
              <a:rPr lang="en-US" dirty="0" err="1">
                <a:solidFill>
                  <a:schemeClr val="bg1"/>
                </a:solidFill>
              </a:rPr>
              <a:t>AzureRmSubscription</a:t>
            </a:r>
            <a:endParaRPr lang="en-US" dirty="0">
              <a:solidFill>
                <a:schemeClr val="bg1"/>
              </a:solidFill>
            </a:endParaRPr>
          </a:p>
          <a:p>
            <a:endParaRPr lang="en-US" dirty="0">
              <a:solidFill>
                <a:schemeClr val="bg1"/>
              </a:solidFill>
            </a:endParaRPr>
          </a:p>
          <a:p>
            <a:r>
              <a:rPr lang="en-US" dirty="0">
                <a:solidFill>
                  <a:schemeClr val="bg1"/>
                </a:solidFill>
              </a:rPr>
              <a:t>Create a resource group to deploy to New-</a:t>
            </a:r>
            <a:r>
              <a:rPr lang="en-US" dirty="0" err="1">
                <a:solidFill>
                  <a:schemeClr val="bg1"/>
                </a:solidFill>
              </a:rPr>
              <a:t>AzureRmResourceGroup</a:t>
            </a:r>
            <a:endParaRPr lang="en-US" dirty="0">
              <a:solidFill>
                <a:schemeClr val="bg1"/>
              </a:solidFill>
            </a:endParaRPr>
          </a:p>
          <a:p>
            <a:endParaRPr lang="en-US" dirty="0">
              <a:solidFill>
                <a:schemeClr val="bg1"/>
              </a:solidFill>
            </a:endParaRPr>
          </a:p>
          <a:p>
            <a:r>
              <a:rPr lang="en-US" dirty="0">
                <a:solidFill>
                  <a:schemeClr val="bg1"/>
                </a:solidFill>
              </a:rPr>
              <a:t>New-</a:t>
            </a:r>
            <a:r>
              <a:rPr lang="en-US" dirty="0" err="1">
                <a:solidFill>
                  <a:schemeClr val="bg1"/>
                </a:solidFill>
              </a:rPr>
              <a:t>AzureRmResourceGroupDeployment</a:t>
            </a:r>
            <a:r>
              <a:rPr lang="en-US" dirty="0">
                <a:solidFill>
                  <a:schemeClr val="bg1"/>
                </a:solidFill>
              </a:rPr>
              <a:t> to run a </a:t>
            </a:r>
            <a:r>
              <a:rPr lang="en-US" dirty="0" err="1">
                <a:solidFill>
                  <a:schemeClr val="bg1"/>
                </a:solidFill>
              </a:rPr>
              <a:t>deloyment</a:t>
            </a:r>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24</a:t>
            </a:fld>
            <a:endParaRPr lang="en-US"/>
          </a:p>
        </p:txBody>
      </p:sp>
    </p:spTree>
    <p:extLst>
      <p:ext uri="{BB962C8B-B14F-4D97-AF65-F5344CB8AC3E}">
        <p14:creationId xmlns:p14="http://schemas.microsoft.com/office/powerpoint/2010/main" val="1199591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tools for managing azure </a:t>
            </a:r>
          </a:p>
          <a:p>
            <a:endParaRPr lang="en-US" dirty="0"/>
          </a:p>
          <a:p>
            <a:r>
              <a:rPr lang="en-US" dirty="0"/>
              <a:t>Run demo of </a:t>
            </a:r>
            <a:r>
              <a:rPr lang="en-US" dirty="0" err="1"/>
              <a:t>az</a:t>
            </a:r>
            <a:r>
              <a:rPr lang="en-US" dirty="0"/>
              <a:t> group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25</a:t>
            </a:fld>
            <a:endParaRPr lang="en-US"/>
          </a:p>
        </p:txBody>
      </p:sp>
    </p:spTree>
    <p:extLst>
      <p:ext uri="{BB962C8B-B14F-4D97-AF65-F5344CB8AC3E}">
        <p14:creationId xmlns:p14="http://schemas.microsoft.com/office/powerpoint/2010/main" val="251489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folders</a:t>
            </a:r>
          </a:p>
          <a:p>
            <a:endParaRPr lang="en-US" dirty="0"/>
          </a:p>
          <a:p>
            <a:r>
              <a:rPr lang="en-US" dirty="0"/>
              <a:t>One build containing our </a:t>
            </a:r>
            <a:r>
              <a:rPr lang="en-US" dirty="0" err="1"/>
              <a:t>build.yaml</a:t>
            </a:r>
            <a:r>
              <a:rPr lang="en-US" dirty="0"/>
              <a:t>. Which is the definition of our build</a:t>
            </a:r>
          </a:p>
          <a:p>
            <a:endParaRPr lang="en-US" dirty="0"/>
          </a:p>
          <a:p>
            <a:r>
              <a:rPr lang="en-US" dirty="0"/>
              <a:t>Deploy folder – which contains our infrastructure as code</a:t>
            </a:r>
          </a:p>
          <a:p>
            <a:endParaRPr lang="en-US" dirty="0"/>
          </a:p>
          <a:p>
            <a:r>
              <a:rPr lang="en-US" dirty="0" err="1"/>
              <a:t>Src</a:t>
            </a:r>
            <a:r>
              <a:rPr lang="en-US" dirty="0"/>
              <a:t> and our source code to deployed</a:t>
            </a:r>
          </a:p>
          <a:p>
            <a:endParaRPr lang="en-US" dirty="0"/>
          </a:p>
          <a:p>
            <a:r>
              <a:rPr lang="en-US" dirty="0"/>
              <a:t>One </a:t>
            </a:r>
            <a:r>
              <a:rPr lang="en-US" dirty="0" err="1"/>
              <a:t>descreet</a:t>
            </a:r>
            <a:r>
              <a:rPr lang="en-US" dirty="0"/>
              <a:t> package. Once source of truth. One nugget </a:t>
            </a:r>
          </a:p>
        </p:txBody>
      </p:sp>
      <p:sp>
        <p:nvSpPr>
          <p:cNvPr id="4" name="Slide Number Placeholder 3"/>
          <p:cNvSpPr>
            <a:spLocks noGrp="1"/>
          </p:cNvSpPr>
          <p:nvPr>
            <p:ph type="sldNum" sz="quarter" idx="10"/>
          </p:nvPr>
        </p:nvSpPr>
        <p:spPr/>
        <p:txBody>
          <a:bodyPr/>
          <a:lstStyle/>
          <a:p>
            <a:fld id="{66B1F82B-BB0A-8C49-A08B-E481B52BD597}" type="slidenum">
              <a:rPr lang="en-US" smtClean="0"/>
              <a:t>26</a:t>
            </a:fld>
            <a:endParaRPr lang="en-US"/>
          </a:p>
        </p:txBody>
      </p:sp>
    </p:spTree>
    <p:extLst>
      <p:ext uri="{BB962C8B-B14F-4D97-AF65-F5344CB8AC3E}">
        <p14:creationId xmlns:p14="http://schemas.microsoft.com/office/powerpoint/2010/main" val="56843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27</a:t>
            </a:fld>
            <a:endParaRPr lang="en-US"/>
          </a:p>
        </p:txBody>
      </p:sp>
    </p:spTree>
    <p:extLst>
      <p:ext uri="{BB962C8B-B14F-4D97-AF65-F5344CB8AC3E}">
        <p14:creationId xmlns:p14="http://schemas.microsoft.com/office/powerpoint/2010/main" val="4150495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build </a:t>
            </a:r>
            <a:r>
              <a:rPr lang="en-US" dirty="0" err="1"/>
              <a:t>yaml</a:t>
            </a:r>
            <a:endParaRPr lang="en-US" dirty="0"/>
          </a:p>
          <a:p>
            <a:endParaRPr lang="en-US" dirty="0"/>
          </a:p>
          <a:p>
            <a:r>
              <a:rPr lang="en-US" dirty="0"/>
              <a:t>Restores dependencies</a:t>
            </a:r>
          </a:p>
          <a:p>
            <a:endParaRPr lang="en-US" dirty="0"/>
          </a:p>
          <a:p>
            <a:r>
              <a:rPr lang="en-US" dirty="0"/>
              <a:t>Compiles codes</a:t>
            </a:r>
          </a:p>
          <a:p>
            <a:endParaRPr lang="en-US" dirty="0"/>
          </a:p>
          <a:p>
            <a:r>
              <a:rPr lang="en-US" dirty="0"/>
              <a:t>Runs tests</a:t>
            </a:r>
          </a:p>
          <a:p>
            <a:endParaRPr lang="en-US" dirty="0"/>
          </a:p>
          <a:p>
            <a:r>
              <a:rPr lang="en-US" dirty="0"/>
              <a:t>Publish artifacts</a:t>
            </a:r>
          </a:p>
        </p:txBody>
      </p:sp>
      <p:sp>
        <p:nvSpPr>
          <p:cNvPr id="4" name="Slide Number Placeholder 3"/>
          <p:cNvSpPr>
            <a:spLocks noGrp="1"/>
          </p:cNvSpPr>
          <p:nvPr>
            <p:ph type="sldNum" sz="quarter" idx="10"/>
          </p:nvPr>
        </p:nvSpPr>
        <p:spPr/>
        <p:txBody>
          <a:bodyPr/>
          <a:lstStyle/>
          <a:p>
            <a:fld id="{66B1F82B-BB0A-8C49-A08B-E481B52BD597}" type="slidenum">
              <a:rPr lang="en-US" smtClean="0"/>
              <a:t>28</a:t>
            </a:fld>
            <a:endParaRPr lang="en-US"/>
          </a:p>
        </p:txBody>
      </p:sp>
    </p:spTree>
    <p:extLst>
      <p:ext uri="{BB962C8B-B14F-4D97-AF65-F5344CB8AC3E}">
        <p14:creationId xmlns:p14="http://schemas.microsoft.com/office/powerpoint/2010/main" val="3360495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artifacts from build</a:t>
            </a:r>
          </a:p>
          <a:p>
            <a:endParaRPr lang="en-US" dirty="0"/>
          </a:p>
          <a:p>
            <a:r>
              <a:rPr lang="en-US" dirty="0"/>
              <a:t>Replaces token in require files</a:t>
            </a:r>
          </a:p>
          <a:p>
            <a:endParaRPr lang="en-US" dirty="0"/>
          </a:p>
          <a:p>
            <a:r>
              <a:rPr lang="en-US" dirty="0"/>
              <a:t>Deploy the appropriate arm template</a:t>
            </a:r>
          </a:p>
          <a:p>
            <a:endParaRPr lang="en-US" dirty="0"/>
          </a:p>
          <a:p>
            <a:r>
              <a:rPr lang="en-US" dirty="0"/>
              <a:t>Deploy the code</a:t>
            </a:r>
          </a:p>
          <a:p>
            <a:endParaRPr lang="en-US" dirty="0"/>
          </a:p>
          <a:p>
            <a:r>
              <a:rPr lang="en-US" dirty="0"/>
              <a:t>Update the </a:t>
            </a:r>
            <a:r>
              <a:rPr lang="en-US" dirty="0" err="1"/>
              <a:t>api</a:t>
            </a:r>
            <a:r>
              <a:rPr lang="en-US" dirty="0"/>
              <a:t> platform  - build produces swagger and </a:t>
            </a:r>
            <a:r>
              <a:rPr lang="en-US" dirty="0" err="1"/>
              <a:t>apim</a:t>
            </a:r>
            <a:r>
              <a:rPr lang="en-US" dirty="0"/>
              <a:t> </a:t>
            </a:r>
            <a:r>
              <a:rPr lang="en-US" dirty="0" err="1"/>
              <a:t>polcies</a:t>
            </a:r>
            <a:r>
              <a:rPr lang="en-US" dirty="0"/>
              <a:t> and publish to platform</a:t>
            </a:r>
          </a:p>
        </p:txBody>
      </p:sp>
      <p:sp>
        <p:nvSpPr>
          <p:cNvPr id="4" name="Slide Number Placeholder 3"/>
          <p:cNvSpPr>
            <a:spLocks noGrp="1"/>
          </p:cNvSpPr>
          <p:nvPr>
            <p:ph type="sldNum" sz="quarter" idx="10"/>
          </p:nvPr>
        </p:nvSpPr>
        <p:spPr/>
        <p:txBody>
          <a:bodyPr/>
          <a:lstStyle/>
          <a:p>
            <a:fld id="{66B1F82B-BB0A-8C49-A08B-E481B52BD597}" type="slidenum">
              <a:rPr lang="en-US" smtClean="0"/>
              <a:t>29</a:t>
            </a:fld>
            <a:endParaRPr lang="en-US"/>
          </a:p>
        </p:txBody>
      </p:sp>
    </p:spTree>
    <p:extLst>
      <p:ext uri="{BB962C8B-B14F-4D97-AF65-F5344CB8AC3E}">
        <p14:creationId xmlns:p14="http://schemas.microsoft.com/office/powerpoint/2010/main" val="755232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repository – sample getting start and a some more complex templates. I find this is the best resource. </a:t>
            </a:r>
          </a:p>
          <a:p>
            <a:endParaRPr lang="en-US" dirty="0"/>
          </a:p>
          <a:p>
            <a:r>
              <a:rPr lang="en-US" dirty="0"/>
              <a:t>Arm Schema  - the Schema of all the </a:t>
            </a:r>
            <a:r>
              <a:rPr lang="en-US" dirty="0" err="1"/>
              <a:t>apis</a:t>
            </a:r>
            <a:r>
              <a:rPr lang="en-US" dirty="0"/>
              <a:t> versions. Can be helpful to see </a:t>
            </a:r>
            <a:r>
              <a:rPr lang="en-US" dirty="0" err="1"/>
              <a:t>whats</a:t>
            </a:r>
            <a:r>
              <a:rPr lang="en-US" dirty="0"/>
              <a:t> missing or required. Not every </a:t>
            </a:r>
            <a:r>
              <a:rPr lang="en-US" dirty="0" err="1"/>
              <a:t>api</a:t>
            </a:r>
            <a:r>
              <a:rPr lang="en-US" dirty="0"/>
              <a:t> version is here.</a:t>
            </a:r>
          </a:p>
          <a:p>
            <a:endParaRPr lang="en-US" dirty="0"/>
          </a:p>
          <a:p>
            <a:r>
              <a:rPr lang="en-US" dirty="0"/>
              <a:t>Resource manager – demo resource manager</a:t>
            </a:r>
          </a:p>
          <a:p>
            <a:r>
              <a:rPr lang="en-US" dirty="0"/>
              <a:t>Extra noise that isn’t required like </a:t>
            </a:r>
            <a:r>
              <a:rPr lang="en-US" dirty="0" err="1"/>
              <a:t>provising</a:t>
            </a:r>
            <a:r>
              <a:rPr lang="en-US" dirty="0"/>
              <a:t> state </a:t>
            </a:r>
            <a:r>
              <a:rPr lang="en-US" dirty="0" err="1"/>
              <a:t>etc</a:t>
            </a:r>
            <a:endParaRPr lang="en-US" dirty="0"/>
          </a:p>
          <a:p>
            <a:r>
              <a:rPr lang="en-US" dirty="0"/>
              <a:t>Doesn't always match the arm template schema</a:t>
            </a:r>
          </a:p>
          <a:p>
            <a:endParaRPr lang="en-US" dirty="0"/>
          </a:p>
          <a:p>
            <a:r>
              <a:rPr lang="en-US" dirty="0"/>
              <a:t>Automation script</a:t>
            </a:r>
          </a:p>
          <a:p>
            <a:r>
              <a:rPr lang="en-US" dirty="0"/>
              <a:t>Automation script </a:t>
            </a:r>
            <a:r>
              <a:rPr lang="en-US" dirty="0" err="1"/>
              <a:t>parametizers</a:t>
            </a:r>
            <a:r>
              <a:rPr lang="en-US" dirty="0"/>
              <a:t> everything </a:t>
            </a:r>
          </a:p>
          <a:p>
            <a:r>
              <a:rPr lang="en-US" dirty="0"/>
              <a:t>Sometimes things don’t show up if they are not support by arm</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30</a:t>
            </a:fld>
            <a:endParaRPr lang="en-US"/>
          </a:p>
        </p:txBody>
      </p:sp>
    </p:spTree>
    <p:extLst>
      <p:ext uri="{BB962C8B-B14F-4D97-AF65-F5344CB8AC3E}">
        <p14:creationId xmlns:p14="http://schemas.microsoft.com/office/powerpoint/2010/main" val="54378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31</a:t>
            </a:fld>
            <a:endParaRPr lang="en-US"/>
          </a:p>
        </p:txBody>
      </p:sp>
    </p:spTree>
    <p:extLst>
      <p:ext uri="{BB962C8B-B14F-4D97-AF65-F5344CB8AC3E}">
        <p14:creationId xmlns:p14="http://schemas.microsoft.com/office/powerpoint/2010/main" val="3027304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the portal show a deployment and open the deployment drill down a bit into more details</a:t>
            </a:r>
          </a:p>
          <a:p>
            <a:endParaRPr lang="en-US" dirty="0"/>
          </a:p>
          <a:p>
            <a:r>
              <a:rPr lang="en-US" dirty="0"/>
              <a:t>Show the resources being provisioned. </a:t>
            </a:r>
          </a:p>
        </p:txBody>
      </p:sp>
      <p:sp>
        <p:nvSpPr>
          <p:cNvPr id="4" name="Slide Number Placeholder 3"/>
          <p:cNvSpPr>
            <a:spLocks noGrp="1"/>
          </p:cNvSpPr>
          <p:nvPr>
            <p:ph type="sldNum" sz="quarter" idx="10"/>
          </p:nvPr>
        </p:nvSpPr>
        <p:spPr/>
        <p:txBody>
          <a:bodyPr/>
          <a:lstStyle/>
          <a:p>
            <a:fld id="{66B1F82B-BB0A-8C49-A08B-E481B52BD597}" type="slidenum">
              <a:rPr lang="en-US" smtClean="0"/>
              <a:t>32</a:t>
            </a:fld>
            <a:endParaRPr lang="en-US"/>
          </a:p>
        </p:txBody>
      </p:sp>
    </p:spTree>
    <p:extLst>
      <p:ext uri="{BB962C8B-B14F-4D97-AF65-F5344CB8AC3E}">
        <p14:creationId xmlns:p14="http://schemas.microsoft.com/office/powerpoint/2010/main" val="31410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description of resources</a:t>
            </a:r>
          </a:p>
          <a:p>
            <a:endParaRPr lang="en-US" dirty="0"/>
          </a:p>
          <a:p>
            <a:r>
              <a:rPr lang="en-US" dirty="0"/>
              <a:t>Deployed to resource groups</a:t>
            </a:r>
          </a:p>
          <a:p>
            <a:endParaRPr lang="en-US" dirty="0"/>
          </a:p>
          <a:p>
            <a:r>
              <a:rPr lang="en-US" dirty="0"/>
              <a:t>Deployed to the resource manager</a:t>
            </a:r>
          </a:p>
          <a:p>
            <a:endParaRPr lang="en-US" dirty="0"/>
          </a:p>
          <a:p>
            <a:r>
              <a:rPr lang="en-US" dirty="0"/>
              <a:t>Written in </a:t>
            </a:r>
            <a:r>
              <a:rPr lang="en-US" dirty="0" err="1"/>
              <a:t>json</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6</a:t>
            </a:fld>
            <a:endParaRPr lang="en-US"/>
          </a:p>
        </p:txBody>
      </p:sp>
    </p:spTree>
    <p:extLst>
      <p:ext uri="{BB962C8B-B14F-4D97-AF65-F5344CB8AC3E}">
        <p14:creationId xmlns:p14="http://schemas.microsoft.com/office/powerpoint/2010/main" val="383919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33</a:t>
            </a:fld>
            <a:endParaRPr lang="en-US"/>
          </a:p>
        </p:txBody>
      </p:sp>
    </p:spTree>
    <p:extLst>
      <p:ext uri="{BB962C8B-B14F-4D97-AF65-F5344CB8AC3E}">
        <p14:creationId xmlns:p14="http://schemas.microsoft.com/office/powerpoint/2010/main" val="3736904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34</a:t>
            </a:fld>
            <a:endParaRPr lang="en-US"/>
          </a:p>
        </p:txBody>
      </p:sp>
    </p:spTree>
    <p:extLst>
      <p:ext uri="{BB962C8B-B14F-4D97-AF65-F5344CB8AC3E}">
        <p14:creationId xmlns:p14="http://schemas.microsoft.com/office/powerpoint/2010/main" val="1397503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36</a:t>
            </a:fld>
            <a:endParaRPr lang="en-US"/>
          </a:p>
        </p:txBody>
      </p:sp>
    </p:spTree>
    <p:extLst>
      <p:ext uri="{BB962C8B-B14F-4D97-AF65-F5344CB8AC3E}">
        <p14:creationId xmlns:p14="http://schemas.microsoft.com/office/powerpoint/2010/main" val="3018903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37</a:t>
            </a:fld>
            <a:endParaRPr lang="en-US"/>
          </a:p>
        </p:txBody>
      </p:sp>
    </p:spTree>
    <p:extLst>
      <p:ext uri="{BB962C8B-B14F-4D97-AF65-F5344CB8AC3E}">
        <p14:creationId xmlns:p14="http://schemas.microsoft.com/office/powerpoint/2010/main" val="2386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 same </a:t>
            </a:r>
            <a:r>
              <a:rPr lang="en-US" dirty="0" err="1"/>
              <a:t>rigur</a:t>
            </a:r>
            <a:r>
              <a:rPr lang="en-US" dirty="0"/>
              <a:t> as your code. I</a:t>
            </a:r>
            <a:r>
              <a:rPr lang="en-US" i="1" dirty="0"/>
              <a:t>t can be versioned with your code. Branched with you code. You know you environment will be deployed into a known state.</a:t>
            </a:r>
          </a:p>
          <a:p>
            <a:endParaRPr lang="en-US" i="1" dirty="0"/>
          </a:p>
          <a:p>
            <a:r>
              <a:rPr lang="en-US" i="1" dirty="0" err="1"/>
              <a:t>Devops</a:t>
            </a:r>
            <a:r>
              <a:rPr lang="en-US" i="1" dirty="0"/>
              <a:t> – it adopting a </a:t>
            </a:r>
            <a:r>
              <a:rPr lang="en-US" i="1" dirty="0" err="1"/>
              <a:t>devops</a:t>
            </a:r>
            <a:r>
              <a:rPr lang="en-US" i="1" dirty="0"/>
              <a:t> mindset. Not throwing over the fence infra. </a:t>
            </a:r>
            <a:r>
              <a:rPr lang="en-US" i="1" dirty="0" err="1"/>
              <a:t>Devs</a:t>
            </a:r>
            <a:r>
              <a:rPr lang="en-US" i="1" dirty="0"/>
              <a:t> are in control. </a:t>
            </a:r>
          </a:p>
          <a:p>
            <a:endParaRPr lang="en-US" i="1" dirty="0"/>
          </a:p>
          <a:p>
            <a:r>
              <a:rPr lang="en-US" i="1" dirty="0"/>
              <a:t>Automation – by adopting an automation first mindset everything we need can be provisioned in </a:t>
            </a:r>
          </a:p>
          <a:p>
            <a:endParaRPr lang="en-US" i="1" dirty="0"/>
          </a:p>
          <a:p>
            <a:r>
              <a:rPr lang="en-US" i="1" dirty="0"/>
              <a:t>Repeatable - </a:t>
            </a:r>
          </a:p>
          <a:p>
            <a:endParaRPr lang="en-US" i="1" dirty="0"/>
          </a:p>
          <a:p>
            <a:r>
              <a:rPr lang="en-US" i="1" dirty="0"/>
              <a:t>Cattle not pets –pets we love and care for and nurse them back to health when they are sick. Cattle we remove and replace when they are sick. Cloud make this easy</a:t>
            </a:r>
          </a:p>
          <a:p>
            <a:endParaRPr lang="en-US" i="1" dirty="0"/>
          </a:p>
          <a:p>
            <a:r>
              <a:rPr lang="en-US" i="1" dirty="0" err="1"/>
              <a:t>Idemponent</a:t>
            </a:r>
            <a:r>
              <a:rPr lang="en-US" i="1" dirty="0"/>
              <a:t> – same deployment can be repeated over and over with same result</a:t>
            </a:r>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7</a:t>
            </a:fld>
            <a:endParaRPr lang="en-US"/>
          </a:p>
        </p:txBody>
      </p:sp>
    </p:spTree>
    <p:extLst>
      <p:ext uri="{BB962C8B-B14F-4D97-AF65-F5344CB8AC3E}">
        <p14:creationId xmlns:p14="http://schemas.microsoft.com/office/powerpoint/2010/main" val="280649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 inputs into template</a:t>
            </a:r>
          </a:p>
          <a:p>
            <a:endParaRPr lang="en-US" dirty="0"/>
          </a:p>
          <a:p>
            <a:r>
              <a:rPr lang="en-US" dirty="0"/>
              <a:t>Variables – </a:t>
            </a:r>
          </a:p>
          <a:p>
            <a:endParaRPr lang="en-US" dirty="0"/>
          </a:p>
          <a:p>
            <a:r>
              <a:rPr lang="en-US" dirty="0"/>
              <a:t>Resources – the stuff you want</a:t>
            </a:r>
          </a:p>
          <a:p>
            <a:endParaRPr lang="en-US" dirty="0"/>
          </a:p>
          <a:p>
            <a:r>
              <a:rPr lang="en-US" dirty="0"/>
              <a:t>Outputs – the stuff that comes out the other end</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8</a:t>
            </a:fld>
            <a:endParaRPr lang="en-US"/>
          </a:p>
        </p:txBody>
      </p:sp>
    </p:spTree>
    <p:extLst>
      <p:ext uri="{BB962C8B-B14F-4D97-AF65-F5344CB8AC3E}">
        <p14:creationId xmlns:p14="http://schemas.microsoft.com/office/powerpoint/2010/main" val="32443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into the ARM template.</a:t>
            </a:r>
          </a:p>
          <a:p>
            <a:endParaRPr lang="en-US" dirty="0"/>
          </a:p>
          <a:p>
            <a:r>
              <a:rPr lang="en-US" dirty="0"/>
              <a:t>Name </a:t>
            </a:r>
          </a:p>
          <a:p>
            <a:endParaRPr lang="en-US" dirty="0"/>
          </a:p>
          <a:p>
            <a:r>
              <a:rPr lang="en-US" dirty="0"/>
              <a:t>Type – list of types</a:t>
            </a:r>
          </a:p>
          <a:p>
            <a:endParaRPr lang="en-US" dirty="0"/>
          </a:p>
          <a:p>
            <a:r>
              <a:rPr lang="en-US" dirty="0"/>
              <a:t>Default value if you don’t specify a parameter will default to this</a:t>
            </a:r>
          </a:p>
          <a:p>
            <a:endParaRPr lang="en-US" dirty="0"/>
          </a:p>
          <a:p>
            <a:r>
              <a:rPr lang="en-US" dirty="0"/>
              <a:t>Constraints on the inputs</a:t>
            </a:r>
          </a:p>
          <a:p>
            <a:endParaRPr lang="en-US" dirty="0"/>
          </a:p>
          <a:p>
            <a:r>
              <a:rPr lang="en-US" dirty="0"/>
              <a:t>Metadata just a description of the parameter will show up in the portal when deploying the template.</a:t>
            </a:r>
          </a:p>
        </p:txBody>
      </p:sp>
      <p:sp>
        <p:nvSpPr>
          <p:cNvPr id="4" name="Slide Number Placeholder 3"/>
          <p:cNvSpPr>
            <a:spLocks noGrp="1"/>
          </p:cNvSpPr>
          <p:nvPr>
            <p:ph type="sldNum" sz="quarter" idx="10"/>
          </p:nvPr>
        </p:nvSpPr>
        <p:spPr/>
        <p:txBody>
          <a:bodyPr/>
          <a:lstStyle/>
          <a:p>
            <a:fld id="{66B1F82B-BB0A-8C49-A08B-E481B52BD597}" type="slidenum">
              <a:rPr lang="en-US" smtClean="0"/>
              <a:t>9</a:t>
            </a:fld>
            <a:endParaRPr lang="en-US"/>
          </a:p>
        </p:txBody>
      </p:sp>
    </p:spTree>
    <p:extLst>
      <p:ext uri="{BB962C8B-B14F-4D97-AF65-F5344CB8AC3E}">
        <p14:creationId xmlns:p14="http://schemas.microsoft.com/office/powerpoint/2010/main" val="9694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from platform </a:t>
            </a:r>
          </a:p>
          <a:p>
            <a:endParaRPr lang="en-US" dirty="0"/>
          </a:p>
          <a:p>
            <a:r>
              <a:rPr lang="en-US" dirty="0"/>
              <a:t>Bool for a condition check</a:t>
            </a:r>
          </a:p>
          <a:p>
            <a:endParaRPr lang="en-US" dirty="0"/>
          </a:p>
          <a:p>
            <a:r>
              <a:rPr lang="en-US" dirty="0"/>
              <a:t>The Environment name used to provision and append names</a:t>
            </a:r>
          </a:p>
          <a:p>
            <a:endParaRPr lang="en-US" dirty="0"/>
          </a:p>
          <a:p>
            <a:r>
              <a:rPr lang="en-US" dirty="0"/>
              <a:t>List of access policies for a key vault. </a:t>
            </a:r>
          </a:p>
          <a:p>
            <a:endParaRPr lang="en-US" dirty="0"/>
          </a:p>
          <a:p>
            <a:r>
              <a:rPr lang="en-US" dirty="0"/>
              <a:t>Can have a default value. </a:t>
            </a:r>
          </a:p>
        </p:txBody>
      </p:sp>
      <p:sp>
        <p:nvSpPr>
          <p:cNvPr id="4" name="Slide Number Placeholder 3"/>
          <p:cNvSpPr>
            <a:spLocks noGrp="1"/>
          </p:cNvSpPr>
          <p:nvPr>
            <p:ph type="sldNum" sz="quarter" idx="10"/>
          </p:nvPr>
        </p:nvSpPr>
        <p:spPr/>
        <p:txBody>
          <a:bodyPr/>
          <a:lstStyle/>
          <a:p>
            <a:fld id="{66B1F82B-BB0A-8C49-A08B-E481B52BD597}" type="slidenum">
              <a:rPr lang="en-US" smtClean="0"/>
              <a:t>10</a:t>
            </a:fld>
            <a:endParaRPr lang="en-US"/>
          </a:p>
        </p:txBody>
      </p:sp>
    </p:spTree>
    <p:extLst>
      <p:ext uri="{BB962C8B-B14F-4D97-AF65-F5344CB8AC3E}">
        <p14:creationId xmlns:p14="http://schemas.microsoft.com/office/powerpoint/2010/main" val="95756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in the arm template using the parameters function</a:t>
            </a:r>
          </a:p>
        </p:txBody>
      </p:sp>
      <p:sp>
        <p:nvSpPr>
          <p:cNvPr id="4" name="Slide Number Placeholder 3"/>
          <p:cNvSpPr>
            <a:spLocks noGrp="1"/>
          </p:cNvSpPr>
          <p:nvPr>
            <p:ph type="sldNum" sz="quarter" idx="10"/>
          </p:nvPr>
        </p:nvSpPr>
        <p:spPr/>
        <p:txBody>
          <a:bodyPr/>
          <a:lstStyle/>
          <a:p>
            <a:fld id="{66B1F82B-BB0A-8C49-A08B-E481B52BD597}" type="slidenum">
              <a:rPr lang="en-US" smtClean="0"/>
              <a:t>11</a:t>
            </a:fld>
            <a:endParaRPr lang="en-US"/>
          </a:p>
        </p:txBody>
      </p:sp>
    </p:spTree>
    <p:extLst>
      <p:ext uri="{BB962C8B-B14F-4D97-AF65-F5344CB8AC3E}">
        <p14:creationId xmlns:p14="http://schemas.microsoft.com/office/powerpoint/2010/main" val="423446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for environments</a:t>
            </a:r>
          </a:p>
          <a:p>
            <a:endParaRPr lang="en-US" dirty="0"/>
          </a:p>
          <a:p>
            <a:r>
              <a:rPr lang="en-US" dirty="0"/>
              <a:t>Specify set the required parameters for a deployment like the environment name</a:t>
            </a:r>
          </a:p>
          <a:p>
            <a:endParaRPr lang="en-US" dirty="0"/>
          </a:p>
          <a:p>
            <a:r>
              <a:rPr lang="en-US" dirty="0"/>
              <a:t>Passed along with the templates </a:t>
            </a:r>
          </a:p>
          <a:p>
            <a:endParaRPr lang="en-US" dirty="0"/>
          </a:p>
          <a:p>
            <a:r>
              <a:rPr lang="en-US" dirty="0"/>
              <a:t>Can override parameters at runtime </a:t>
            </a:r>
          </a:p>
        </p:txBody>
      </p:sp>
      <p:sp>
        <p:nvSpPr>
          <p:cNvPr id="4" name="Slide Number Placeholder 3"/>
          <p:cNvSpPr>
            <a:spLocks noGrp="1"/>
          </p:cNvSpPr>
          <p:nvPr>
            <p:ph type="sldNum" sz="quarter" idx="10"/>
          </p:nvPr>
        </p:nvSpPr>
        <p:spPr/>
        <p:txBody>
          <a:bodyPr/>
          <a:lstStyle/>
          <a:p>
            <a:fld id="{66B1F82B-BB0A-8C49-A08B-E481B52BD597}" type="slidenum">
              <a:rPr lang="en-US" smtClean="0"/>
              <a:t>12</a:t>
            </a:fld>
            <a:endParaRPr lang="en-US"/>
          </a:p>
        </p:txBody>
      </p:sp>
    </p:spTree>
    <p:extLst>
      <p:ext uri="{BB962C8B-B14F-4D97-AF65-F5344CB8AC3E}">
        <p14:creationId xmlns:p14="http://schemas.microsoft.com/office/powerpoint/2010/main" val="518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86F-EB09-AD4B-B315-AF5854673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2EF2E-B5A6-F644-8685-1B7655200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BC6C2-2505-4A47-B049-F4BA6955CC2C}"/>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9CC0E0CE-4ACA-F048-B766-6CF709E8B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C45D1-2618-6C4E-B739-89C989B46719}"/>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6719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FF0-38CC-5245-BEC0-BDD9F45A2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2F73D-CA40-7E4A-AD73-1497DAC88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D72C-EF44-DE40-BBC9-B2F73A689D2E}"/>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84172AA9-873A-3C43-A3CD-E89CD98DF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F377-F22F-0D40-9350-DCAF9A149C37}"/>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18275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BDBF5-54D2-F840-B6C1-758125EB2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2CBE1-5D84-5B4C-812A-CA62D43B22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B522-DF3A-E645-8AE7-5C3F2F6E1005}"/>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5AD35BE8-E488-8047-BA54-AEF6A468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1D45-E1C0-1C41-85A4-64318BA6EA13}"/>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99822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BE49-FF65-1E4E-AB27-69AD63103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69B60-4E36-5142-9221-D14174719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12B9E-8B32-9240-8717-643EBA4DD373}"/>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309484B2-B64F-E842-AA1C-C0EC9AB7E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995F-4E49-F242-956E-F7B4B695493F}"/>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4614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3E52-2372-1243-B53F-999097F87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DB01D-3EF4-EF46-823A-77B1EEE14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EC24BB-D7E4-6B4D-9AD1-550146283753}"/>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68439D67-B39D-704C-B2F4-21E50C744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0283-B059-5D45-A59D-775FE2C5112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26848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273A-DD4B-CB45-9FEB-97058CDFF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EED5-0B08-2846-B0F5-585722085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CA9C1-B5C6-3148-8C96-E22AE87673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12379-397D-1142-97F9-5E642DDA08E2}"/>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6" name="Footer Placeholder 5">
            <a:extLst>
              <a:ext uri="{FF2B5EF4-FFF2-40B4-BE49-F238E27FC236}">
                <a16:creationId xmlns:a16="http://schemas.microsoft.com/office/drawing/2014/main" id="{827B2EE6-9768-4F48-8836-F14EDC4A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65638-D5DB-9741-A901-A47A35D602A1}"/>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41747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756-4720-DF45-90E5-EE3975DB1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B26D3-8581-1348-BC85-30403E7B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055E77-D4AB-9444-B59B-CE566A9D50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10B1D-F033-3343-B685-42A1257B3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8BB336-B4C6-7F44-AAC6-27D54B95BC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E06B7-E7FB-7B4F-A344-D5D2276404F1}"/>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8" name="Footer Placeholder 7">
            <a:extLst>
              <a:ext uri="{FF2B5EF4-FFF2-40B4-BE49-F238E27FC236}">
                <a16:creationId xmlns:a16="http://schemas.microsoft.com/office/drawing/2014/main" id="{5B27DA1C-BABA-2D4A-8559-5035A6E8B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0E2D6-4A26-D04B-A1C6-F71E6C274A0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97662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9D82-4372-034C-836E-8A66B16D0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76E2F-67F4-F443-961B-481F3A02B936}"/>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4" name="Footer Placeholder 3">
            <a:extLst>
              <a:ext uri="{FF2B5EF4-FFF2-40B4-BE49-F238E27FC236}">
                <a16:creationId xmlns:a16="http://schemas.microsoft.com/office/drawing/2014/main" id="{9DFB1730-BD91-C04C-B40F-5317395FC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7AFB-4720-914C-B6C3-EECABA23F8B4}"/>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335931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5815-7357-7B44-8CB3-4EF36A836803}"/>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3" name="Footer Placeholder 2">
            <a:extLst>
              <a:ext uri="{FF2B5EF4-FFF2-40B4-BE49-F238E27FC236}">
                <a16:creationId xmlns:a16="http://schemas.microsoft.com/office/drawing/2014/main" id="{7689C587-17BF-8D47-855D-9674ACE64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90956-5D51-D340-A78F-462963A2635A}"/>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5950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4D90-E306-5D42-906E-F7D55643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9D4F1-F7B7-7C4E-86A9-F0999F75A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0ECE3-A877-7F47-BE6A-D20F225F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9300F-8979-6A4A-BEE7-5A17240A0DF4}"/>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6" name="Footer Placeholder 5">
            <a:extLst>
              <a:ext uri="{FF2B5EF4-FFF2-40B4-BE49-F238E27FC236}">
                <a16:creationId xmlns:a16="http://schemas.microsoft.com/office/drawing/2014/main" id="{CF4E8A93-37E5-1F4A-9FC2-A030F26EB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91BFF-6F92-2F43-8338-72BAD5FFF746}"/>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0876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7BC7-941F-F642-A430-D9C855DA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07CFE-E412-EC43-9595-98B30C839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6F240-3485-244F-9879-79A228620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759F12-C1BC-BF4C-A70A-D8969D3BD86A}"/>
              </a:ext>
            </a:extLst>
          </p:cNvPr>
          <p:cNvSpPr>
            <a:spLocks noGrp="1"/>
          </p:cNvSpPr>
          <p:nvPr>
            <p:ph type="dt" sz="half" idx="10"/>
          </p:nvPr>
        </p:nvSpPr>
        <p:spPr/>
        <p:txBody>
          <a:bodyPr/>
          <a:lstStyle/>
          <a:p>
            <a:fld id="{D91C29D7-D097-7F44-8DA4-EEDA24BF6782}" type="datetimeFigureOut">
              <a:rPr lang="en-US" smtClean="0"/>
              <a:t>3/5/18</a:t>
            </a:fld>
            <a:endParaRPr lang="en-US"/>
          </a:p>
        </p:txBody>
      </p:sp>
      <p:sp>
        <p:nvSpPr>
          <p:cNvPr id="6" name="Footer Placeholder 5">
            <a:extLst>
              <a:ext uri="{FF2B5EF4-FFF2-40B4-BE49-F238E27FC236}">
                <a16:creationId xmlns:a16="http://schemas.microsoft.com/office/drawing/2014/main" id="{E57084CF-5305-9F4F-B263-8232E68B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1EF46-777A-5743-896E-AB7E17DFF97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72657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8BC80-8D3E-9848-82FC-07E3E74F9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4E168-776F-4C44-B0F7-D56C329F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3776E-91E4-7A4F-8B3A-4BE3315EE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29D7-D097-7F44-8DA4-EEDA24BF6782}" type="datetimeFigureOut">
              <a:rPr lang="en-US" smtClean="0"/>
              <a:t>3/5/18</a:t>
            </a:fld>
            <a:endParaRPr lang="en-US"/>
          </a:p>
        </p:txBody>
      </p:sp>
      <p:sp>
        <p:nvSpPr>
          <p:cNvPr id="5" name="Footer Placeholder 4">
            <a:extLst>
              <a:ext uri="{FF2B5EF4-FFF2-40B4-BE49-F238E27FC236}">
                <a16:creationId xmlns:a16="http://schemas.microsoft.com/office/drawing/2014/main" id="{F25EF2B8-2360-DF4C-9299-86AF6B0DC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A4EC3-B082-234F-8E35-A1A91C4E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629D-0C78-724F-9653-9DC9EC13EFD6}" type="slidenum">
              <a:rPr lang="en-US" smtClean="0"/>
              <a:t>‹#›</a:t>
            </a:fld>
            <a:endParaRPr lang="en-US"/>
          </a:p>
        </p:txBody>
      </p:sp>
    </p:spTree>
    <p:extLst>
      <p:ext uri="{BB962C8B-B14F-4D97-AF65-F5344CB8AC3E}">
        <p14:creationId xmlns:p14="http://schemas.microsoft.com/office/powerpoint/2010/main" val="225487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array#conca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blog.kloud.com.au/2017/11/26/vsts-build-definitions-as-yaml-part-2-how/" TargetMode="External"/><Relationship Id="rId4" Type="http://schemas.openxmlformats.org/officeDocument/2006/relationships/hyperlink" Target="https://blog.kloud.com.au/2017/11/26/vsts-build-definitions-as-yaml-part-1-what-and-wh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docs.microsoft.com/en-us/azure/templates/" TargetMode="External"/><Relationship Id="rId5" Type="http://schemas.openxmlformats.org/officeDocument/2006/relationships/hyperlink" Target="https://resources.azure.com/" TargetMode="Externa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 TargetMode="External"/><Relationship Id="rId3" Type="http://schemas.openxmlformats.org/officeDocument/2006/relationships/hyperlink" Target="https://docs.microsoft.com/en-us/azure/azure-resource-manager/resource-manager-create-first-templat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authoring-templates" TargetMode="External"/><Relationship Id="rId1" Type="http://schemas.openxmlformats.org/officeDocument/2006/relationships/slideLayout" Target="../slideLayouts/slideLayout1.xml"/><Relationship Id="rId6" Type="http://schemas.openxmlformats.org/officeDocument/2006/relationships/hyperlink" Target="https://blog.kloud.com.au/2017/11/26/vsts-build-definitions-as-yaml-part-2-how/" TargetMode="External"/><Relationship Id="rId11" Type="http://schemas.openxmlformats.org/officeDocument/2006/relationships/hyperlink" Target="https://docs.microsoft.com/en-us/cli/azure/install-azure-cli?view=azure-cli-latest" TargetMode="External"/><Relationship Id="rId5" Type="http://schemas.openxmlformats.org/officeDocument/2006/relationships/hyperlink" Target="https://blog.kloud.com.au/2017/11/26/vsts-build-definitions-as-yaml-part-1-what-and-why/" TargetMode="External"/><Relationship Id="rId10" Type="http://schemas.openxmlformats.org/officeDocument/2006/relationships/hyperlink" Target="https://docs.microsoft.com/en-us/powershell/azure/install-azurerm-ps?view=azurermps-5.3.0" TargetMode="External"/><Relationship Id="rId4" Type="http://schemas.openxmlformats.org/officeDocument/2006/relationships/hyperlink" Target="https://blogs.msdn.microsoft.com/mvpawardprogram/2018/02/13/infrastructure-as-code/" TargetMode="External"/><Relationship Id="rId9" Type="http://schemas.openxmlformats.org/officeDocument/2006/relationships/hyperlink" Target="https://docs.microsoft.com/en-us/azure/azure-resource-manager/resource-group-template-deploy-cli"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1603022" y="146755"/>
            <a:ext cx="9144000" cy="1410229"/>
          </a:xfrm>
        </p:spPr>
        <p:txBody>
          <a:bodyPr/>
          <a:lstStyle/>
          <a:p>
            <a:r>
              <a:rPr lang="en-US" dirty="0">
                <a:solidFill>
                  <a:srgbClr val="00FDFF"/>
                </a:solidFill>
                <a:latin typeface="SimHei" panose="02010609060101010101" pitchFamily="49" charset="-122"/>
                <a:ea typeface="SimHei" panose="02010609060101010101" pitchFamily="49" charset="-122"/>
              </a:rPr>
              <a:t>arm</a:t>
            </a:r>
          </a:p>
        </p:txBody>
      </p:sp>
      <p:pic>
        <p:nvPicPr>
          <p:cNvPr id="1026" name="Picture 2" descr="Image result for arm memes">
            <a:extLst>
              <a:ext uri="{FF2B5EF4-FFF2-40B4-BE49-F238E27FC236}">
                <a16:creationId xmlns:a16="http://schemas.microsoft.com/office/drawing/2014/main" id="{D5332CB2-5458-C343-AABF-CB9310E5D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166" y="1802458"/>
            <a:ext cx="5195712" cy="34638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EED40AD-14B9-6F47-B7C5-A0B011B2E3D1}"/>
              </a:ext>
            </a:extLst>
          </p:cNvPr>
          <p:cNvSpPr txBox="1">
            <a:spLocks/>
          </p:cNvSpPr>
          <p:nvPr/>
        </p:nvSpPr>
        <p:spPr>
          <a:xfrm>
            <a:off x="1603022" y="5266266"/>
            <a:ext cx="9144000" cy="1410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FDFF"/>
                </a:solidFill>
                <a:latin typeface="SimHei" panose="02010609060101010101" pitchFamily="49" charset="-122"/>
                <a:ea typeface="SimHei" panose="02010609060101010101" pitchFamily="49" charset="-122"/>
              </a:rPr>
              <a:t>azure resource manager</a:t>
            </a:r>
          </a:p>
        </p:txBody>
      </p:sp>
    </p:spTree>
    <p:extLst>
      <p:ext uri="{BB962C8B-B14F-4D97-AF65-F5344CB8AC3E}">
        <p14:creationId xmlns:p14="http://schemas.microsoft.com/office/powerpoint/2010/main" val="60778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9B1D8A83-DB47-9A49-B8A6-DB2B27871517}"/>
              </a:ext>
            </a:extLst>
          </p:cNvPr>
          <p:cNvPicPr>
            <a:picLocks noChangeAspect="1"/>
          </p:cNvPicPr>
          <p:nvPr/>
        </p:nvPicPr>
        <p:blipFill rotWithShape="1">
          <a:blip r:embed="rId3"/>
          <a:srcRect t="1" b="344"/>
          <a:stretch/>
        </p:blipFill>
        <p:spPr>
          <a:xfrm>
            <a:off x="1119424" y="1490394"/>
            <a:ext cx="8932137" cy="4418037"/>
          </a:xfrm>
          <a:prstGeom prst="rect">
            <a:avLst/>
          </a:prstGeom>
        </p:spPr>
      </p:pic>
    </p:spTree>
    <p:extLst>
      <p:ext uri="{BB962C8B-B14F-4D97-AF65-F5344CB8AC3E}">
        <p14:creationId xmlns:p14="http://schemas.microsoft.com/office/powerpoint/2010/main" val="130932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231D09D6-C45D-DC41-A696-827AE2179542}"/>
              </a:ext>
            </a:extLst>
          </p:cNvPr>
          <p:cNvSpPr txBox="1"/>
          <p:nvPr/>
        </p:nvSpPr>
        <p:spPr>
          <a:xfrm>
            <a:off x="-1397782" y="1252185"/>
            <a:ext cx="10617200" cy="1938992"/>
          </a:xfrm>
          <a:prstGeom prst="rect">
            <a:avLst/>
          </a:prstGeom>
          <a:noFill/>
        </p:spPr>
        <p:txBody>
          <a:bodyPr wrap="square" rtlCol="0">
            <a:spAutoFit/>
          </a:bodyPr>
          <a:lstStyle/>
          <a:p>
            <a:pPr algn="ctr"/>
            <a:r>
              <a:rPr lang="en-US" sz="2400" dirty="0">
                <a:solidFill>
                  <a:schemeClr val="bg1"/>
                </a:solidFill>
              </a:rPr>
              <a:t>referencing parameters</a:t>
            </a:r>
          </a:p>
          <a:p>
            <a:pPr algn="ctr"/>
            <a:endParaRPr lang="en-US" sz="2400" dirty="0">
              <a:solidFill>
                <a:schemeClr val="bg1"/>
              </a:solidFill>
            </a:endParaRPr>
          </a:p>
          <a:p>
            <a:pPr algn="ctr"/>
            <a:r>
              <a:rPr lang="en-US" sz="2400" dirty="0">
                <a:solidFill>
                  <a:schemeClr val="bg1"/>
                </a:solidFill>
              </a:rPr>
              <a:t>parameters(‘</a:t>
            </a:r>
            <a:r>
              <a:rPr lang="en-US" sz="2400" dirty="0" err="1">
                <a:solidFill>
                  <a:schemeClr val="bg1"/>
                </a:solidFill>
              </a:rPr>
              <a:t>parameterName</a:t>
            </a:r>
            <a:r>
              <a:rPr lang="en-US" sz="2400" dirty="0">
                <a:solidFill>
                  <a:schemeClr val="bg1"/>
                </a:solidFill>
              </a:rPr>
              <a:t>’)</a:t>
            </a:r>
          </a:p>
          <a:p>
            <a:pPr algn="ctr"/>
            <a:endParaRPr lang="en-US" sz="2400" dirty="0">
              <a:solidFill>
                <a:schemeClr val="bg1"/>
              </a:solidFill>
            </a:endParaRPr>
          </a:p>
          <a:p>
            <a:pPr algn="ctr"/>
            <a:r>
              <a:rPr lang="en-US" sz="2400" dirty="0">
                <a:solidFill>
                  <a:schemeClr val="bg1"/>
                </a:solidFill>
              </a:rPr>
              <a:t>”name”: ”[parameters(‘</a:t>
            </a:r>
            <a:r>
              <a:rPr lang="en-US" sz="2400" dirty="0" err="1">
                <a:solidFill>
                  <a:schemeClr val="bg1"/>
                </a:solidFill>
              </a:rPr>
              <a:t>parameterName</a:t>
            </a:r>
            <a:r>
              <a:rPr lang="en-US" sz="2400" dirty="0">
                <a:solidFill>
                  <a:schemeClr val="bg1"/>
                </a:solidFill>
              </a:rPr>
              <a:t>’)]”</a:t>
            </a:r>
          </a:p>
        </p:txBody>
      </p:sp>
      <p:pic>
        <p:nvPicPr>
          <p:cNvPr id="6" name="Picture 5">
            <a:extLst>
              <a:ext uri="{FF2B5EF4-FFF2-40B4-BE49-F238E27FC236}">
                <a16:creationId xmlns:a16="http://schemas.microsoft.com/office/drawing/2014/main" id="{ACE8F86A-B807-6E49-B88C-AD43A89D5ABF}"/>
              </a:ext>
            </a:extLst>
          </p:cNvPr>
          <p:cNvPicPr>
            <a:picLocks noChangeAspect="1"/>
          </p:cNvPicPr>
          <p:nvPr/>
        </p:nvPicPr>
        <p:blipFill>
          <a:blip r:embed="rId3"/>
          <a:stretch>
            <a:fillRect/>
          </a:stretch>
        </p:blipFill>
        <p:spPr>
          <a:xfrm>
            <a:off x="2330854" y="3444435"/>
            <a:ext cx="5715000" cy="2755900"/>
          </a:xfrm>
          <a:prstGeom prst="rect">
            <a:avLst/>
          </a:prstGeom>
        </p:spPr>
      </p:pic>
      <p:sp>
        <p:nvSpPr>
          <p:cNvPr id="7" name="Rectangle 6">
            <a:extLst>
              <a:ext uri="{FF2B5EF4-FFF2-40B4-BE49-F238E27FC236}">
                <a16:creationId xmlns:a16="http://schemas.microsoft.com/office/drawing/2014/main" id="{F4D24ECE-5C69-9C4C-8824-CE70FA9D65BB}"/>
              </a:ext>
            </a:extLst>
          </p:cNvPr>
          <p:cNvSpPr/>
          <p:nvPr/>
        </p:nvSpPr>
        <p:spPr>
          <a:xfrm>
            <a:off x="3699803" y="5064369"/>
            <a:ext cx="3502855" cy="4783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9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719233"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 file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FCAFD3A4-195A-7C42-9D83-8477C1BC3B07}"/>
              </a:ext>
            </a:extLst>
          </p:cNvPr>
          <p:cNvPicPr>
            <a:picLocks noChangeAspect="1"/>
          </p:cNvPicPr>
          <p:nvPr/>
        </p:nvPicPr>
        <p:blipFill>
          <a:blip r:embed="rId3"/>
          <a:stretch>
            <a:fillRect/>
          </a:stretch>
        </p:blipFill>
        <p:spPr>
          <a:xfrm>
            <a:off x="6568724" y="2680582"/>
            <a:ext cx="4648200" cy="1981200"/>
          </a:xfrm>
          <a:prstGeom prst="rect">
            <a:avLst/>
          </a:prstGeom>
        </p:spPr>
      </p:pic>
      <p:pic>
        <p:nvPicPr>
          <p:cNvPr id="5" name="Picture 4">
            <a:extLst>
              <a:ext uri="{FF2B5EF4-FFF2-40B4-BE49-F238E27FC236}">
                <a16:creationId xmlns:a16="http://schemas.microsoft.com/office/drawing/2014/main" id="{E4ED1224-ADF2-4B46-A3F8-144A9C17FAD4}"/>
              </a:ext>
            </a:extLst>
          </p:cNvPr>
          <p:cNvPicPr>
            <a:picLocks noChangeAspect="1"/>
          </p:cNvPicPr>
          <p:nvPr/>
        </p:nvPicPr>
        <p:blipFill>
          <a:blip r:embed="rId4"/>
          <a:stretch>
            <a:fillRect/>
          </a:stretch>
        </p:blipFill>
        <p:spPr>
          <a:xfrm>
            <a:off x="562415" y="1941502"/>
            <a:ext cx="5541339" cy="3155950"/>
          </a:xfrm>
          <a:prstGeom prst="rect">
            <a:avLst/>
          </a:prstGeom>
        </p:spPr>
      </p:pic>
    </p:spTree>
    <p:extLst>
      <p:ext uri="{BB962C8B-B14F-4D97-AF65-F5344CB8AC3E}">
        <p14:creationId xmlns:p14="http://schemas.microsoft.com/office/powerpoint/2010/main" val="12919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B200FF"/>
                </a:solidFill>
                <a:latin typeface="SimHei" panose="02010609060101010101" pitchFamily="49" charset="-122"/>
                <a:ea typeface="SimHei" panose="02010609060101010101" pitchFamily="49" charset="-122"/>
              </a:rPr>
              <a:t>variables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2E41F497-BE4D-0C4B-B2C7-AF07F6DF7D8B}"/>
              </a:ext>
            </a:extLst>
          </p:cNvPr>
          <p:cNvPicPr>
            <a:picLocks noChangeAspect="1"/>
          </p:cNvPicPr>
          <p:nvPr/>
        </p:nvPicPr>
        <p:blipFill>
          <a:blip r:embed="rId3"/>
          <a:stretch>
            <a:fillRect/>
          </a:stretch>
        </p:blipFill>
        <p:spPr>
          <a:xfrm>
            <a:off x="279400" y="1760786"/>
            <a:ext cx="11252200" cy="1765468"/>
          </a:xfrm>
          <a:prstGeom prst="rect">
            <a:avLst/>
          </a:prstGeom>
        </p:spPr>
      </p:pic>
      <p:sp>
        <p:nvSpPr>
          <p:cNvPr id="5" name="TextBox 4">
            <a:extLst>
              <a:ext uri="{FF2B5EF4-FFF2-40B4-BE49-F238E27FC236}">
                <a16:creationId xmlns:a16="http://schemas.microsoft.com/office/drawing/2014/main" id="{16F48171-95A6-0C4C-A951-735DC40EDB79}"/>
              </a:ext>
            </a:extLst>
          </p:cNvPr>
          <p:cNvSpPr txBox="1"/>
          <p:nvPr/>
        </p:nvSpPr>
        <p:spPr>
          <a:xfrm>
            <a:off x="644877" y="1122941"/>
            <a:ext cx="7620000" cy="461665"/>
          </a:xfrm>
          <a:prstGeom prst="rect">
            <a:avLst/>
          </a:prstGeom>
          <a:noFill/>
        </p:spPr>
        <p:txBody>
          <a:bodyPr wrap="square" rtlCol="0">
            <a:spAutoFit/>
          </a:bodyPr>
          <a:lstStyle/>
          <a:p>
            <a:r>
              <a:rPr lang="en-AU" sz="2400" dirty="0">
                <a:solidFill>
                  <a:schemeClr val="bg1"/>
                </a:solidFill>
              </a:rPr>
              <a:t>Assigning variables</a:t>
            </a:r>
          </a:p>
        </p:txBody>
      </p:sp>
      <p:sp>
        <p:nvSpPr>
          <p:cNvPr id="7" name="TextBox 6">
            <a:extLst>
              <a:ext uri="{FF2B5EF4-FFF2-40B4-BE49-F238E27FC236}">
                <a16:creationId xmlns:a16="http://schemas.microsoft.com/office/drawing/2014/main" id="{FB60B197-D339-B848-B144-555A4B584623}"/>
              </a:ext>
            </a:extLst>
          </p:cNvPr>
          <p:cNvSpPr txBox="1"/>
          <p:nvPr/>
        </p:nvSpPr>
        <p:spPr>
          <a:xfrm>
            <a:off x="543277" y="3702434"/>
            <a:ext cx="7620000" cy="1938992"/>
          </a:xfrm>
          <a:prstGeom prst="rect">
            <a:avLst/>
          </a:prstGeom>
          <a:noFill/>
        </p:spPr>
        <p:txBody>
          <a:bodyPr wrap="square" rtlCol="0">
            <a:spAutoFit/>
          </a:bodyPr>
          <a:lstStyle/>
          <a:p>
            <a:r>
              <a:rPr lang="en-AU" sz="2400" dirty="0">
                <a:solidFill>
                  <a:schemeClr val="bg1"/>
                </a:solidFill>
              </a:rPr>
              <a:t>Referencing variables</a:t>
            </a:r>
          </a:p>
          <a:p>
            <a:endParaRPr lang="en-AU" sz="2400" dirty="0">
              <a:solidFill>
                <a:schemeClr val="bg1"/>
              </a:solidFill>
            </a:endParaRPr>
          </a:p>
          <a:p>
            <a:r>
              <a:rPr lang="en-AU" sz="2400" dirty="0">
                <a:solidFill>
                  <a:schemeClr val="bg1"/>
                </a:solidFill>
              </a:rPr>
              <a:t>“name”: ”[variables(‘</a:t>
            </a:r>
            <a:r>
              <a:rPr lang="en-AU" sz="2400" dirty="0" err="1">
                <a:solidFill>
                  <a:schemeClr val="bg1"/>
                </a:solidFill>
              </a:rPr>
              <a:t>variableName</a:t>
            </a:r>
            <a:r>
              <a:rPr lang="en-AU" sz="2400" dirty="0">
                <a:solidFill>
                  <a:schemeClr val="bg1"/>
                </a:solidFill>
              </a:rPr>
              <a:t>’)]”</a:t>
            </a:r>
          </a:p>
          <a:p>
            <a:endParaRPr lang="en-AU" sz="2400" dirty="0">
              <a:solidFill>
                <a:schemeClr val="bg1"/>
              </a:solidFill>
            </a:endParaRPr>
          </a:p>
          <a:p>
            <a:endParaRPr lang="en-AU" sz="2400" dirty="0">
              <a:solidFill>
                <a:schemeClr val="bg1"/>
              </a:solidFill>
            </a:endParaRPr>
          </a:p>
        </p:txBody>
      </p:sp>
      <p:pic>
        <p:nvPicPr>
          <p:cNvPr id="8" name="Picture 7">
            <a:extLst>
              <a:ext uri="{FF2B5EF4-FFF2-40B4-BE49-F238E27FC236}">
                <a16:creationId xmlns:a16="http://schemas.microsoft.com/office/drawing/2014/main" id="{788D3BB2-EF3B-5743-80B8-6FAEC06E1783}"/>
              </a:ext>
            </a:extLst>
          </p:cNvPr>
          <p:cNvPicPr>
            <a:picLocks noChangeAspect="1"/>
          </p:cNvPicPr>
          <p:nvPr/>
        </p:nvPicPr>
        <p:blipFill>
          <a:blip r:embed="rId4"/>
          <a:stretch>
            <a:fillRect/>
          </a:stretch>
        </p:blipFill>
        <p:spPr>
          <a:xfrm>
            <a:off x="644877" y="5279860"/>
            <a:ext cx="9652000" cy="520700"/>
          </a:xfrm>
          <a:prstGeom prst="rect">
            <a:avLst/>
          </a:prstGeom>
        </p:spPr>
      </p:pic>
    </p:spTree>
    <p:extLst>
      <p:ext uri="{BB962C8B-B14F-4D97-AF65-F5344CB8AC3E}">
        <p14:creationId xmlns:p14="http://schemas.microsoft.com/office/powerpoint/2010/main" val="33648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FA"/>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7808D05D-9427-CB45-A804-BF8C351B676B}"/>
              </a:ext>
            </a:extLst>
          </p:cNvPr>
          <p:cNvPicPr>
            <a:picLocks noChangeAspect="1"/>
          </p:cNvPicPr>
          <p:nvPr/>
        </p:nvPicPr>
        <p:blipFill>
          <a:blip r:embed="rId3"/>
          <a:stretch>
            <a:fillRect/>
          </a:stretch>
        </p:blipFill>
        <p:spPr>
          <a:xfrm>
            <a:off x="1763537" y="1404585"/>
            <a:ext cx="8281106" cy="4493469"/>
          </a:xfrm>
          <a:prstGeom prst="rect">
            <a:avLst/>
          </a:prstGeom>
        </p:spPr>
      </p:pic>
      <p:cxnSp>
        <p:nvCxnSpPr>
          <p:cNvPr id="7" name="Straight Arrow Connector 6">
            <a:extLst>
              <a:ext uri="{FF2B5EF4-FFF2-40B4-BE49-F238E27FC236}">
                <a16:creationId xmlns:a16="http://schemas.microsoft.com/office/drawing/2014/main" id="{BDAE40AA-581D-FD47-AEAC-1846B572477A}"/>
              </a:ext>
            </a:extLst>
          </p:cNvPr>
          <p:cNvCxnSpPr>
            <a:cxnSpLocks/>
          </p:cNvCxnSpPr>
          <p:nvPr/>
        </p:nvCxnSpPr>
        <p:spPr>
          <a:xfrm>
            <a:off x="880535" y="1885244"/>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43F4D-1139-554A-9A7E-1EFF5B6BDF1C}"/>
              </a:ext>
            </a:extLst>
          </p:cNvPr>
          <p:cNvCxnSpPr>
            <a:cxnSpLocks/>
          </p:cNvCxnSpPr>
          <p:nvPr/>
        </p:nvCxnSpPr>
        <p:spPr>
          <a:xfrm>
            <a:off x="880535" y="21778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1D0DBE-A613-5B44-9A17-DE55D5BE1A22}"/>
              </a:ext>
            </a:extLst>
          </p:cNvPr>
          <p:cNvCxnSpPr>
            <a:cxnSpLocks/>
          </p:cNvCxnSpPr>
          <p:nvPr/>
        </p:nvCxnSpPr>
        <p:spPr>
          <a:xfrm>
            <a:off x="886178" y="2455336"/>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9F5CFD-D4B6-1B45-8409-85B792B8F85C}"/>
              </a:ext>
            </a:extLst>
          </p:cNvPr>
          <p:cNvCxnSpPr>
            <a:cxnSpLocks/>
          </p:cNvCxnSpPr>
          <p:nvPr/>
        </p:nvCxnSpPr>
        <p:spPr>
          <a:xfrm>
            <a:off x="886178" y="27262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374BFF-E5F4-2F43-B2F4-F3FAE3C1E3A4}"/>
              </a:ext>
            </a:extLst>
          </p:cNvPr>
          <p:cNvCxnSpPr>
            <a:cxnSpLocks/>
          </p:cNvCxnSpPr>
          <p:nvPr/>
        </p:nvCxnSpPr>
        <p:spPr>
          <a:xfrm>
            <a:off x="886178" y="3008488"/>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sp>
        <p:nvSpPr>
          <p:cNvPr id="7" name="Rounded Rectangle 6">
            <a:extLst>
              <a:ext uri="{FF2B5EF4-FFF2-40B4-BE49-F238E27FC236}">
                <a16:creationId xmlns:a16="http://schemas.microsoft.com/office/drawing/2014/main" id="{803FCB8D-8487-9E44-A133-43B27DC8C703}"/>
              </a:ext>
            </a:extLst>
          </p:cNvPr>
          <p:cNvSpPr/>
          <p:nvPr/>
        </p:nvSpPr>
        <p:spPr>
          <a:xfrm>
            <a:off x="1495804"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Web App</a:t>
            </a:r>
          </a:p>
        </p:txBody>
      </p:sp>
      <p:sp>
        <p:nvSpPr>
          <p:cNvPr id="11" name="Rounded Rectangle 10">
            <a:extLst>
              <a:ext uri="{FF2B5EF4-FFF2-40B4-BE49-F238E27FC236}">
                <a16:creationId xmlns:a16="http://schemas.microsoft.com/office/drawing/2014/main" id="{DA93D2E6-A676-5741-A671-3CC5B2CF27B8}"/>
              </a:ext>
            </a:extLst>
          </p:cNvPr>
          <p:cNvSpPr/>
          <p:nvPr/>
        </p:nvSpPr>
        <p:spPr>
          <a:xfrm>
            <a:off x="7035777"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Insights</a:t>
            </a:r>
          </a:p>
        </p:txBody>
      </p:sp>
      <p:cxnSp>
        <p:nvCxnSpPr>
          <p:cNvPr id="13" name="Straight Arrow Connector 12">
            <a:extLst>
              <a:ext uri="{FF2B5EF4-FFF2-40B4-BE49-F238E27FC236}">
                <a16:creationId xmlns:a16="http://schemas.microsoft.com/office/drawing/2014/main" id="{8BB0D3B3-9510-3942-8A33-61128C2A35DD}"/>
              </a:ext>
            </a:extLst>
          </p:cNvPr>
          <p:cNvCxnSpPr>
            <a:cxnSpLocks/>
            <a:stCxn id="7" idx="3"/>
            <a:endCxn id="11" idx="1"/>
          </p:cNvCxnSpPr>
          <p:nvPr/>
        </p:nvCxnSpPr>
        <p:spPr>
          <a:xfrm>
            <a:off x="4772404" y="4808625"/>
            <a:ext cx="2263373" cy="0"/>
          </a:xfrm>
          <a:prstGeom prst="straightConnector1">
            <a:avLst/>
          </a:prstGeom>
          <a:ln w="76200">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498DEB-8C16-4C48-AAF1-8ABEA7BBBE4D}"/>
              </a:ext>
            </a:extLst>
          </p:cNvPr>
          <p:cNvPicPr>
            <a:picLocks noChangeAspect="1"/>
          </p:cNvPicPr>
          <p:nvPr/>
        </p:nvPicPr>
        <p:blipFill>
          <a:blip r:embed="rId3"/>
          <a:stretch>
            <a:fillRect/>
          </a:stretch>
        </p:blipFill>
        <p:spPr>
          <a:xfrm>
            <a:off x="7035777" y="2353173"/>
            <a:ext cx="2773180" cy="1169936"/>
          </a:xfrm>
          <a:prstGeom prst="rect">
            <a:avLst/>
          </a:prstGeom>
        </p:spPr>
      </p:pic>
    </p:spTree>
    <p:extLst>
      <p:ext uri="{BB962C8B-B14F-4D97-AF65-F5344CB8AC3E}">
        <p14:creationId xmlns:p14="http://schemas.microsoft.com/office/powerpoint/2010/main" val="21493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7474 -0.02407 C -0.13868 -0.14398 -0.20261 -0.26412 -0.2629 -0.24491 C -0.32318 -0.22546 -0.40612 0.03218 -0.4362 0.0919 C -0.46641 0.15162 -0.45495 0.13264 -0.44362 0.11366 " pathEditMode="relative" ptsTypes="AA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C9368CF6-8BB8-F64D-8BC2-F5BA79E325BC}"/>
              </a:ext>
            </a:extLst>
          </p:cNvPr>
          <p:cNvPicPr>
            <a:picLocks noChangeAspect="1"/>
          </p:cNvPicPr>
          <p:nvPr/>
        </p:nvPicPr>
        <p:blipFill>
          <a:blip r:embed="rId3"/>
          <a:stretch>
            <a:fillRect/>
          </a:stretch>
        </p:blipFill>
        <p:spPr>
          <a:xfrm>
            <a:off x="2025650" y="1940807"/>
            <a:ext cx="6286500" cy="3810000"/>
          </a:xfrm>
          <a:prstGeom prst="rect">
            <a:avLst/>
          </a:prstGeom>
        </p:spPr>
      </p:pic>
      <p:sp>
        <p:nvSpPr>
          <p:cNvPr id="8" name="Rectangle 7">
            <a:extLst>
              <a:ext uri="{FF2B5EF4-FFF2-40B4-BE49-F238E27FC236}">
                <a16:creationId xmlns:a16="http://schemas.microsoft.com/office/drawing/2014/main" id="{CB3B6C5A-ADEF-A54B-8723-ADABA816DFDE}"/>
              </a:ext>
            </a:extLst>
          </p:cNvPr>
          <p:cNvSpPr/>
          <p:nvPr/>
        </p:nvSpPr>
        <p:spPr>
          <a:xfrm>
            <a:off x="2184400" y="3797300"/>
            <a:ext cx="4597400" cy="13843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8644B37F-FF34-3C4C-AC2D-83127B9825B9}"/>
              </a:ext>
            </a:extLst>
          </p:cNvPr>
          <p:cNvPicPr>
            <a:picLocks noChangeAspect="1"/>
          </p:cNvPicPr>
          <p:nvPr/>
        </p:nvPicPr>
        <p:blipFill>
          <a:blip r:embed="rId3"/>
          <a:stretch>
            <a:fillRect/>
          </a:stretch>
        </p:blipFill>
        <p:spPr>
          <a:xfrm>
            <a:off x="1492504" y="2093207"/>
            <a:ext cx="8838946" cy="2825750"/>
          </a:xfrm>
          <a:prstGeom prst="rect">
            <a:avLst/>
          </a:prstGeom>
        </p:spPr>
      </p:pic>
      <p:cxnSp>
        <p:nvCxnSpPr>
          <p:cNvPr id="6" name="Straight Arrow Connector 5">
            <a:extLst>
              <a:ext uri="{FF2B5EF4-FFF2-40B4-BE49-F238E27FC236}">
                <a16:creationId xmlns:a16="http://schemas.microsoft.com/office/drawing/2014/main" id="{D5C01575-C093-0340-BEF8-D50DF22403C2}"/>
              </a:ext>
            </a:extLst>
          </p:cNvPr>
          <p:cNvCxnSpPr/>
          <p:nvPr/>
        </p:nvCxnSpPr>
        <p:spPr>
          <a:xfrm>
            <a:off x="562708" y="2729132"/>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3A8E0A-B44D-B84D-B859-D74DB385067C}"/>
              </a:ext>
            </a:extLst>
          </p:cNvPr>
          <p:cNvCxnSpPr/>
          <p:nvPr/>
        </p:nvCxnSpPr>
        <p:spPr>
          <a:xfrm>
            <a:off x="1385668" y="3275427"/>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81AB40-C866-CB44-8A6C-A2821F7712D7}"/>
              </a:ext>
            </a:extLst>
          </p:cNvPr>
          <p:cNvCxnSpPr/>
          <p:nvPr/>
        </p:nvCxnSpPr>
        <p:spPr>
          <a:xfrm>
            <a:off x="1385668" y="3669323"/>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43F8D01D-BD9C-8242-A027-2BF82CF75279}"/>
              </a:ext>
            </a:extLst>
          </p:cNvPr>
          <p:cNvPicPr>
            <a:picLocks noChangeAspect="1"/>
          </p:cNvPicPr>
          <p:nvPr/>
        </p:nvPicPr>
        <p:blipFill>
          <a:blip r:embed="rId3"/>
          <a:stretch>
            <a:fillRect/>
          </a:stretch>
        </p:blipFill>
        <p:spPr>
          <a:xfrm>
            <a:off x="764499" y="1069086"/>
            <a:ext cx="6517299" cy="5078516"/>
          </a:xfrm>
          <a:prstGeom prst="rect">
            <a:avLst/>
          </a:prstGeom>
        </p:spPr>
      </p:pic>
    </p:spTree>
    <p:extLst>
      <p:ext uri="{BB962C8B-B14F-4D97-AF65-F5344CB8AC3E}">
        <p14:creationId xmlns:p14="http://schemas.microsoft.com/office/powerpoint/2010/main" val="45347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2677656"/>
          </a:xfrm>
          <a:prstGeom prst="rect">
            <a:avLst/>
          </a:prstGeom>
          <a:noFill/>
        </p:spPr>
        <p:txBody>
          <a:bodyPr wrap="square" rtlCol="0">
            <a:spAutoFit/>
          </a:bodyPr>
          <a:lstStyle/>
          <a:p>
            <a:r>
              <a:rPr lang="en-AU" sz="2400" dirty="0">
                <a:solidFill>
                  <a:schemeClr val="bg1"/>
                </a:solidFill>
              </a:rPr>
              <a:t>Square brackets</a:t>
            </a:r>
          </a:p>
          <a:p>
            <a:endParaRPr lang="en-AU" sz="2400" dirty="0">
              <a:solidFill>
                <a:schemeClr val="bg1"/>
              </a:solidFill>
            </a:endParaRPr>
          </a:p>
          <a:p>
            <a:r>
              <a:rPr lang="en-AU" sz="2400" dirty="0">
                <a:solidFill>
                  <a:schemeClr val="bg1"/>
                </a:solidFill>
              </a:rPr>
              <a:t>[ ]</a:t>
            </a:r>
          </a:p>
          <a:p>
            <a:endParaRPr lang="en-AU" sz="2400" dirty="0">
              <a:solidFill>
                <a:schemeClr val="bg1"/>
              </a:solidFill>
            </a:endParaRPr>
          </a:p>
          <a:p>
            <a:r>
              <a:rPr lang="en-AU" sz="2400" dirty="0">
                <a:solidFill>
                  <a:schemeClr val="bg1"/>
                </a:solidFill>
              </a:rPr>
              <a:t>“property”:  “[</a:t>
            </a:r>
            <a:r>
              <a:rPr lang="en-AU" sz="2400" dirty="0" err="1">
                <a:solidFill>
                  <a:schemeClr val="bg1"/>
                </a:solidFill>
              </a:rPr>
              <a:t>concat</a:t>
            </a:r>
            <a:r>
              <a:rPr lang="en-AU" sz="2400" dirty="0">
                <a:solidFill>
                  <a:schemeClr val="bg1"/>
                </a:solidFill>
              </a:rPr>
              <a:t>(‘value1’,  ‘value2’)]”</a:t>
            </a:r>
          </a:p>
          <a:p>
            <a:endParaRPr lang="en-AU" sz="2400" dirty="0">
              <a:solidFill>
                <a:schemeClr val="bg1"/>
              </a:solidFill>
            </a:endParaRPr>
          </a:p>
          <a:p>
            <a:endParaRPr lang="en-AU" sz="2400" dirty="0">
              <a:solidFill>
                <a:schemeClr val="bg1"/>
              </a:solidFill>
            </a:endParaRPr>
          </a:p>
        </p:txBody>
      </p:sp>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4"/>
          <a:stretch>
            <a:fillRect/>
          </a:stretch>
        </p:blipFill>
        <p:spPr>
          <a:xfrm>
            <a:off x="1952977" y="4453622"/>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941690" y="3345845"/>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2592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6" name="AutoShape 4" descr="Image result for wot meme">
            <a:extLst>
              <a:ext uri="{FF2B5EF4-FFF2-40B4-BE49-F238E27FC236}">
                <a16:creationId xmlns:a16="http://schemas.microsoft.com/office/drawing/2014/main" id="{3EDC106C-C379-3F40-92BE-64DF70517B50}"/>
              </a:ext>
            </a:extLst>
          </p:cNvPr>
          <p:cNvSpPr>
            <a:spLocks noChangeAspect="1" noChangeArrowheads="1"/>
          </p:cNvSpPr>
          <p:nvPr/>
        </p:nvSpPr>
        <p:spPr bwMode="auto">
          <a:xfrm>
            <a:off x="3803650" y="1822450"/>
            <a:ext cx="4584700" cy="3213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2E8BCAF-1C80-4C44-86B9-6F1ACAA6A335}"/>
              </a:ext>
            </a:extLst>
          </p:cNvPr>
          <p:cNvPicPr>
            <a:picLocks noChangeAspect="1"/>
          </p:cNvPicPr>
          <p:nvPr/>
        </p:nvPicPr>
        <p:blipFill>
          <a:blip r:embed="rId2"/>
          <a:stretch>
            <a:fillRect/>
          </a:stretch>
        </p:blipFill>
        <p:spPr>
          <a:xfrm>
            <a:off x="2640280" y="1257794"/>
            <a:ext cx="6911439" cy="4838008"/>
          </a:xfrm>
          <a:prstGeom prst="rect">
            <a:avLst/>
          </a:prstGeom>
        </p:spPr>
      </p:pic>
    </p:spTree>
    <p:extLst>
      <p:ext uri="{BB962C8B-B14F-4D97-AF65-F5344CB8AC3E}">
        <p14:creationId xmlns:p14="http://schemas.microsoft.com/office/powerpoint/2010/main" val="41814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1200329"/>
          </a:xfrm>
          <a:prstGeom prst="rect">
            <a:avLst/>
          </a:prstGeom>
          <a:noFill/>
        </p:spPr>
        <p:txBody>
          <a:bodyPr wrap="square" rtlCol="0">
            <a:spAutoFit/>
          </a:bodyPr>
          <a:lstStyle/>
          <a:p>
            <a:r>
              <a:rPr lang="en-AU" sz="2400" dirty="0" err="1">
                <a:solidFill>
                  <a:schemeClr val="bg1"/>
                </a:solidFill>
              </a:rPr>
              <a:t>resourceGroup</a:t>
            </a:r>
            <a:r>
              <a:rPr lang="en-AU" sz="2400" dirty="0">
                <a:solidFill>
                  <a:schemeClr val="bg1"/>
                </a:solidFill>
              </a:rPr>
              <a:t>()</a:t>
            </a:r>
          </a:p>
          <a:p>
            <a:endParaRPr lang="en-AU" sz="2400" dirty="0">
              <a:solidFill>
                <a:schemeClr val="bg1"/>
              </a:solidFill>
            </a:endParaRPr>
          </a:p>
          <a:p>
            <a:r>
              <a:rPr lang="en-AU" sz="2400" dirty="0">
                <a:solidFill>
                  <a:schemeClr val="bg1"/>
                </a:solidFill>
              </a:rPr>
              <a:t>Returns</a:t>
            </a:r>
          </a:p>
        </p:txBody>
      </p:sp>
      <p:pic>
        <p:nvPicPr>
          <p:cNvPr id="6" name="Picture 5">
            <a:extLst>
              <a:ext uri="{FF2B5EF4-FFF2-40B4-BE49-F238E27FC236}">
                <a16:creationId xmlns:a16="http://schemas.microsoft.com/office/drawing/2014/main" id="{633DFF99-7578-7747-A7F6-52975FB96B05}"/>
              </a:ext>
            </a:extLst>
          </p:cNvPr>
          <p:cNvPicPr>
            <a:picLocks noChangeAspect="1"/>
          </p:cNvPicPr>
          <p:nvPr/>
        </p:nvPicPr>
        <p:blipFill>
          <a:blip r:embed="rId4"/>
          <a:stretch>
            <a:fillRect/>
          </a:stretch>
        </p:blipFill>
        <p:spPr>
          <a:xfrm>
            <a:off x="1957915" y="2531970"/>
            <a:ext cx="6136923" cy="1873376"/>
          </a:xfrm>
          <a:prstGeom prst="rect">
            <a:avLst/>
          </a:prstGeom>
        </p:spPr>
      </p:pic>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5"/>
          <a:stretch>
            <a:fillRect/>
          </a:stretch>
        </p:blipFill>
        <p:spPr>
          <a:xfrm>
            <a:off x="2067277" y="5294986"/>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851377" y="4595558"/>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85443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570794"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https://docs.microsoft.com/en-us/azure/azure-resource-manager/resource-group-template-functions-array#concat</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41690" y="1753391"/>
            <a:ext cx="7620000" cy="2369880"/>
          </a:xfrm>
          <a:prstGeom prst="rect">
            <a:avLst/>
          </a:prstGeom>
          <a:noFill/>
        </p:spPr>
        <p:txBody>
          <a:bodyPr wrap="square" rtlCol="0">
            <a:spAutoFit/>
          </a:bodyPr>
          <a:lstStyle/>
          <a:p>
            <a:r>
              <a:rPr lang="en-AU" sz="3600" b="1" dirty="0" err="1">
                <a:solidFill>
                  <a:schemeClr val="bg1"/>
                </a:solidFill>
              </a:rPr>
              <a:t>concat</a:t>
            </a:r>
            <a:endParaRPr lang="en-AU" sz="3600" b="1" dirty="0">
              <a:solidFill>
                <a:schemeClr val="bg1"/>
              </a:solidFill>
            </a:endParaRPr>
          </a:p>
          <a:p>
            <a:endParaRPr lang="en-AU" sz="2800" b="1" dirty="0">
              <a:solidFill>
                <a:schemeClr val="bg1"/>
              </a:solidFill>
            </a:endParaRPr>
          </a:p>
          <a:p>
            <a:r>
              <a:rPr lang="en-AU" sz="2800" b="1" dirty="0">
                <a:solidFill>
                  <a:schemeClr val="bg1"/>
                </a:solidFill>
              </a:rPr>
              <a:t>Usage</a:t>
            </a:r>
          </a:p>
          <a:p>
            <a:endParaRPr lang="en-AU" sz="2800" b="1" dirty="0">
              <a:solidFill>
                <a:schemeClr val="bg1"/>
              </a:solidFill>
            </a:endParaRPr>
          </a:p>
          <a:p>
            <a:r>
              <a:rPr lang="en-AU" sz="2800" dirty="0" err="1">
                <a:solidFill>
                  <a:schemeClr val="bg1"/>
                </a:solidFill>
              </a:rPr>
              <a:t>concat</a:t>
            </a:r>
            <a:r>
              <a:rPr lang="en-AU" sz="2800" dirty="0">
                <a:solidFill>
                  <a:schemeClr val="bg1"/>
                </a:solidFill>
              </a:rPr>
              <a:t>(arg1, arg2, arg3, ...)</a:t>
            </a:r>
            <a:endParaRPr lang="en-AU" sz="2800" b="1" dirty="0">
              <a:solidFill>
                <a:schemeClr val="bg1"/>
              </a:solidFill>
            </a:endParaRPr>
          </a:p>
        </p:txBody>
      </p:sp>
      <p:pic>
        <p:nvPicPr>
          <p:cNvPr id="9" name="Picture 8">
            <a:extLst>
              <a:ext uri="{FF2B5EF4-FFF2-40B4-BE49-F238E27FC236}">
                <a16:creationId xmlns:a16="http://schemas.microsoft.com/office/drawing/2014/main" id="{FD6E51A9-5CEE-6242-B0D9-406A927934D3}"/>
              </a:ext>
            </a:extLst>
          </p:cNvPr>
          <p:cNvPicPr>
            <a:picLocks noChangeAspect="1"/>
          </p:cNvPicPr>
          <p:nvPr/>
        </p:nvPicPr>
        <p:blipFill>
          <a:blip r:embed="rId4"/>
          <a:stretch>
            <a:fillRect/>
          </a:stretch>
        </p:blipFill>
        <p:spPr>
          <a:xfrm>
            <a:off x="162277" y="4647675"/>
            <a:ext cx="11430000" cy="368300"/>
          </a:xfrm>
          <a:prstGeom prst="rect">
            <a:avLst/>
          </a:prstGeom>
        </p:spPr>
      </p:pic>
    </p:spTree>
    <p:extLst>
      <p:ext uri="{BB962C8B-B14F-4D97-AF65-F5344CB8AC3E}">
        <p14:creationId xmlns:p14="http://schemas.microsoft.com/office/powerpoint/2010/main" val="168475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822950" y="5992"/>
            <a:ext cx="6028267" cy="1252185"/>
          </a:xfrm>
        </p:spPr>
        <p:txBody>
          <a:bodyPr>
            <a:normAutofit/>
          </a:bodyPr>
          <a:lstStyle/>
          <a:p>
            <a:r>
              <a:rPr lang="en-US" dirty="0">
                <a:solidFill>
                  <a:srgbClr val="63FFD5"/>
                </a:solidFill>
                <a:latin typeface="SimHei" panose="02010609060101010101" pitchFamily="49" charset="-122"/>
                <a:ea typeface="SimHei" panose="02010609060101010101" pitchFamily="49" charset="-122"/>
              </a:rPr>
              <a:t>deployment mode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7" name="Title 1">
            <a:extLst>
              <a:ext uri="{FF2B5EF4-FFF2-40B4-BE49-F238E27FC236}">
                <a16:creationId xmlns:a16="http://schemas.microsoft.com/office/drawing/2014/main" id="{008AB040-F7ED-9B40-97ED-A9EB34F4FC09}"/>
              </a:ext>
            </a:extLst>
          </p:cNvPr>
          <p:cNvSpPr txBox="1">
            <a:spLocks/>
          </p:cNvSpPr>
          <p:nvPr/>
        </p:nvSpPr>
        <p:spPr>
          <a:xfrm>
            <a:off x="1770634" y="2634010"/>
            <a:ext cx="7962111" cy="1951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incremental </a:t>
            </a:r>
          </a:p>
          <a:p>
            <a:r>
              <a:rPr lang="en-US" dirty="0">
                <a:solidFill>
                  <a:schemeClr val="bg1"/>
                </a:solidFill>
              </a:rPr>
              <a:t>complete</a:t>
            </a:r>
          </a:p>
        </p:txBody>
      </p:sp>
      <p:pic>
        <p:nvPicPr>
          <p:cNvPr id="8" name="Picture 7">
            <a:extLst>
              <a:ext uri="{FF2B5EF4-FFF2-40B4-BE49-F238E27FC236}">
                <a16:creationId xmlns:a16="http://schemas.microsoft.com/office/drawing/2014/main" id="{6DFD8D99-5D0B-5641-A492-A880872DABC0}"/>
              </a:ext>
            </a:extLst>
          </p:cNvPr>
          <p:cNvPicPr>
            <a:picLocks noChangeAspect="1"/>
          </p:cNvPicPr>
          <p:nvPr/>
        </p:nvPicPr>
        <p:blipFill>
          <a:blip r:embed="rId3"/>
          <a:stretch>
            <a:fillRect/>
          </a:stretch>
        </p:blipFill>
        <p:spPr>
          <a:xfrm>
            <a:off x="569939" y="515759"/>
            <a:ext cx="3357484" cy="2524620"/>
          </a:xfrm>
          <a:prstGeom prst="rect">
            <a:avLst/>
          </a:prstGeom>
        </p:spPr>
      </p:pic>
      <p:pic>
        <p:nvPicPr>
          <p:cNvPr id="6" name="Picture 5">
            <a:extLst>
              <a:ext uri="{FF2B5EF4-FFF2-40B4-BE49-F238E27FC236}">
                <a16:creationId xmlns:a16="http://schemas.microsoft.com/office/drawing/2014/main" id="{96D8BE19-87FA-B643-9F16-E02A78B81522}"/>
              </a:ext>
            </a:extLst>
          </p:cNvPr>
          <p:cNvPicPr>
            <a:picLocks noChangeAspect="1"/>
          </p:cNvPicPr>
          <p:nvPr/>
        </p:nvPicPr>
        <p:blipFill>
          <a:blip r:embed="rId4"/>
          <a:stretch>
            <a:fillRect/>
          </a:stretch>
        </p:blipFill>
        <p:spPr>
          <a:xfrm>
            <a:off x="7810177" y="4085340"/>
            <a:ext cx="3175000" cy="2374900"/>
          </a:xfrm>
          <a:prstGeom prst="rect">
            <a:avLst/>
          </a:prstGeom>
        </p:spPr>
      </p:pic>
    </p:spTree>
    <p:extLst>
      <p:ext uri="{BB962C8B-B14F-4D97-AF65-F5344CB8AC3E}">
        <p14:creationId xmlns:p14="http://schemas.microsoft.com/office/powerpoint/2010/main" val="37977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portal</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https://docs.microsoft.com/en-us/azure/azure-resource-manager/resource-group-template-deploy-portal</a:t>
            </a:r>
            <a:r>
              <a:rPr lang="en-US" dirty="0">
                <a:solidFill>
                  <a:schemeClr val="bg1"/>
                </a:solidFill>
              </a:rPr>
              <a:t> </a:t>
            </a:r>
          </a:p>
        </p:txBody>
      </p:sp>
      <p:pic>
        <p:nvPicPr>
          <p:cNvPr id="1026" name="Picture 2" descr="Search template deployment">
            <a:extLst>
              <a:ext uri="{FF2B5EF4-FFF2-40B4-BE49-F238E27FC236}">
                <a16:creationId xmlns:a16="http://schemas.microsoft.com/office/drawing/2014/main" id="{66287B5C-088E-FC45-81F1-2C82F948D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899" y="1348736"/>
            <a:ext cx="8176182" cy="38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9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powershell</a:t>
            </a:r>
            <a:endParaRPr lang="en-US" dirty="0">
              <a:solidFill>
                <a:schemeClr val="bg1"/>
              </a:solidFill>
            </a:endParaRP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284340" y="1982222"/>
            <a:ext cx="10934700" cy="3970318"/>
          </a:xfrm>
          <a:prstGeom prst="rect">
            <a:avLst/>
          </a:prstGeom>
          <a:solidFill>
            <a:srgbClr val="0005FF"/>
          </a:solidFill>
        </p:spPr>
        <p:txBody>
          <a:bodyPr wrap="square">
            <a:spAutoFit/>
          </a:bodyPr>
          <a:lstStyle/>
          <a:p>
            <a:r>
              <a:rPr lang="en-US" dirty="0">
                <a:solidFill>
                  <a:schemeClr val="bg1"/>
                </a:solidFill>
              </a:rPr>
              <a:t>Login-</a:t>
            </a:r>
            <a:r>
              <a:rPr lang="en-US" dirty="0" err="1">
                <a:solidFill>
                  <a:schemeClr val="bg1"/>
                </a:solidFill>
              </a:rPr>
              <a:t>AzureRmAccount</a:t>
            </a:r>
            <a:endParaRPr lang="en-US" dirty="0">
              <a:solidFill>
                <a:schemeClr val="bg1"/>
              </a:solidFill>
            </a:endParaRPr>
          </a:p>
          <a:p>
            <a:endParaRPr lang="en-US" dirty="0">
              <a:solidFill>
                <a:schemeClr val="bg1"/>
              </a:solidFill>
            </a:endParaRPr>
          </a:p>
          <a:p>
            <a:r>
              <a:rPr lang="en-US" dirty="0">
                <a:solidFill>
                  <a:schemeClr val="bg1"/>
                </a:solidFill>
              </a:rPr>
              <a:t>Select-</a:t>
            </a:r>
            <a:r>
              <a:rPr lang="en-US" dirty="0" err="1">
                <a:solidFill>
                  <a:schemeClr val="bg1"/>
                </a:solidFill>
              </a:rPr>
              <a:t>AzureRmSubscription</a:t>
            </a:r>
            <a:r>
              <a:rPr lang="en-US" dirty="0">
                <a:solidFill>
                  <a:schemeClr val="bg1"/>
                </a:solidFill>
              </a:rPr>
              <a:t> -</a:t>
            </a:r>
            <a:r>
              <a:rPr lang="en-US" dirty="0" err="1">
                <a:solidFill>
                  <a:schemeClr val="bg1"/>
                </a:solidFill>
              </a:rPr>
              <a:t>SubscriptionName</a:t>
            </a:r>
            <a:r>
              <a:rPr lang="en-US" dirty="0">
                <a:solidFill>
                  <a:schemeClr val="bg1"/>
                </a:solidFill>
              </a:rPr>
              <a:t> &lt;</a:t>
            </a:r>
            <a:r>
              <a:rPr lang="en-US" dirty="0" err="1">
                <a:solidFill>
                  <a:schemeClr val="bg1"/>
                </a:solidFill>
              </a:rPr>
              <a:t>yourSubscriptionName</a:t>
            </a:r>
            <a:r>
              <a:rPr lang="en-US" dirty="0">
                <a:solidFill>
                  <a:schemeClr val="bg1"/>
                </a:solidFill>
              </a:rPr>
              <a:t>&gt;</a:t>
            </a:r>
          </a:p>
          <a:p>
            <a:endParaRPr lang="en-US" dirty="0">
              <a:solidFill>
                <a:schemeClr val="bg1"/>
              </a:solidFill>
            </a:endParaRPr>
          </a:p>
          <a:p>
            <a:r>
              <a:rPr lang="en-US" dirty="0">
                <a:solidFill>
                  <a:schemeClr val="bg1"/>
                </a:solidFill>
              </a:rPr>
              <a:t>New-</a:t>
            </a:r>
            <a:r>
              <a:rPr lang="en-US" dirty="0" err="1">
                <a:solidFill>
                  <a:schemeClr val="bg1"/>
                </a:solidFill>
              </a:rPr>
              <a:t>AzureRmResourceGroup</a:t>
            </a:r>
            <a:r>
              <a:rPr lang="en-US" dirty="0">
                <a:solidFill>
                  <a:schemeClr val="bg1"/>
                </a:solidFill>
              </a:rPr>
              <a:t> -Name </a:t>
            </a:r>
            <a:r>
              <a:rPr lang="en-US" dirty="0" err="1">
                <a:solidFill>
                  <a:schemeClr val="bg1"/>
                </a:solidFill>
              </a:rPr>
              <a:t>ExampleGroup</a:t>
            </a:r>
            <a:r>
              <a:rPr lang="en-US" dirty="0">
                <a:solidFill>
                  <a:schemeClr val="bg1"/>
                </a:solidFill>
              </a:rPr>
              <a:t> -Location ”Australia Southeast”</a:t>
            </a:r>
          </a:p>
          <a:p>
            <a:endParaRPr lang="en-US" dirty="0">
              <a:solidFill>
                <a:schemeClr val="bg1"/>
              </a:solidFill>
            </a:endParaRPr>
          </a:p>
          <a:p>
            <a:r>
              <a:rPr lang="en-AU" dirty="0">
                <a:solidFill>
                  <a:schemeClr val="bg1"/>
                </a:solidFill>
              </a:rPr>
              <a:t>New-</a:t>
            </a:r>
            <a:r>
              <a:rPr lang="en-AU" dirty="0" err="1">
                <a:solidFill>
                  <a:schemeClr val="bg1"/>
                </a:solidFill>
              </a:rPr>
              <a:t>AzureRmResourceGroupDeployment</a:t>
            </a:r>
            <a:r>
              <a:rPr lang="en-AU" dirty="0">
                <a:solidFill>
                  <a:schemeClr val="bg1"/>
                </a:solidFill>
              </a:rPr>
              <a:t> `</a:t>
            </a:r>
          </a:p>
          <a:p>
            <a:pPr lvl="1"/>
            <a:r>
              <a:rPr lang="en-AU" dirty="0">
                <a:solidFill>
                  <a:schemeClr val="bg1"/>
                </a:solidFill>
              </a:rPr>
              <a:t>-Name </a:t>
            </a:r>
            <a:r>
              <a:rPr lang="en-AU" dirty="0" err="1">
                <a:solidFill>
                  <a:schemeClr val="bg1"/>
                </a:solidFill>
              </a:rPr>
              <a:t>ExampleDeployment</a:t>
            </a:r>
            <a:r>
              <a:rPr lang="en-AU" dirty="0">
                <a:solidFill>
                  <a:schemeClr val="bg1"/>
                </a:solidFill>
              </a:rPr>
              <a:t> `</a:t>
            </a:r>
          </a:p>
          <a:p>
            <a:pPr lvl="1"/>
            <a:r>
              <a:rPr lang="en-AU" dirty="0">
                <a:solidFill>
                  <a:schemeClr val="bg1"/>
                </a:solidFill>
              </a:rPr>
              <a:t>-</a:t>
            </a:r>
            <a:r>
              <a:rPr lang="en-AU" dirty="0" err="1">
                <a:solidFill>
                  <a:schemeClr val="bg1"/>
                </a:solidFill>
              </a:rPr>
              <a:t>ResourceGroupName</a:t>
            </a:r>
            <a:r>
              <a:rPr lang="en-AU" dirty="0">
                <a:solidFill>
                  <a:schemeClr val="bg1"/>
                </a:solidFill>
              </a:rPr>
              <a:t> </a:t>
            </a:r>
            <a:r>
              <a:rPr lang="en-AU" dirty="0" err="1">
                <a:solidFill>
                  <a:schemeClr val="bg1"/>
                </a:solidFill>
              </a:rPr>
              <a:t>ExampleGroup</a:t>
            </a:r>
            <a:r>
              <a:rPr lang="en-AU" dirty="0">
                <a:solidFill>
                  <a:schemeClr val="bg1"/>
                </a:solidFill>
              </a:rPr>
              <a:t> `</a:t>
            </a:r>
          </a:p>
          <a:p>
            <a:pPr lvl="1"/>
            <a:r>
              <a:rPr lang="en-AU" dirty="0">
                <a:solidFill>
                  <a:schemeClr val="bg1"/>
                </a:solidFill>
              </a:rPr>
              <a:t>-</a:t>
            </a:r>
            <a:r>
              <a:rPr lang="en-AU" dirty="0" err="1">
                <a:solidFill>
                  <a:schemeClr val="bg1"/>
                </a:solidFill>
              </a:rPr>
              <a:t>TemplateFile</a:t>
            </a:r>
            <a:r>
              <a:rPr lang="en-AU" dirty="0">
                <a:solidFill>
                  <a:schemeClr val="bg1"/>
                </a:solidFill>
              </a:rPr>
              <a:t> </a:t>
            </a:r>
            <a:r>
              <a:rPr lang="en-AU" dirty="0" err="1">
                <a:solidFill>
                  <a:schemeClr val="bg1"/>
                </a:solidFill>
              </a:rPr>
              <a:t>template.json</a:t>
            </a:r>
            <a:r>
              <a:rPr lang="en-AU" dirty="0">
                <a:solidFill>
                  <a:schemeClr val="bg1"/>
                </a:solidFill>
              </a:rPr>
              <a:t> `</a:t>
            </a:r>
          </a:p>
          <a:p>
            <a:pPr lvl="1"/>
            <a:r>
              <a:rPr lang="en-AU" dirty="0">
                <a:solidFill>
                  <a:schemeClr val="bg1"/>
                </a:solidFill>
              </a:rPr>
              <a:t>-</a:t>
            </a:r>
            <a:r>
              <a:rPr lang="en-AU" dirty="0" err="1">
                <a:solidFill>
                  <a:schemeClr val="bg1"/>
                </a:solidFill>
              </a:rPr>
              <a:t>TemplateParameterFile</a:t>
            </a:r>
            <a:r>
              <a:rPr lang="en-AU" dirty="0">
                <a:solidFill>
                  <a:schemeClr val="bg1"/>
                </a:solidFill>
              </a:rPr>
              <a:t> </a:t>
            </a:r>
            <a:r>
              <a:rPr lang="en-AU" dirty="0" err="1">
                <a:solidFill>
                  <a:schemeClr val="bg1"/>
                </a:solidFill>
              </a:rPr>
              <a:t>params.test.json</a:t>
            </a:r>
            <a:r>
              <a:rPr lang="en-AU" dirty="0">
                <a:solidFill>
                  <a:schemeClr val="bg1"/>
                </a:solidFill>
              </a:rPr>
              <a:t> `</a:t>
            </a:r>
          </a:p>
          <a:p>
            <a:pPr lvl="1"/>
            <a:r>
              <a:rPr lang="en-AU" dirty="0">
                <a:solidFill>
                  <a:schemeClr val="bg1"/>
                </a:solidFill>
              </a:rPr>
              <a:t>-Mode Complete `</a:t>
            </a:r>
          </a:p>
          <a:p>
            <a:pPr lvl="1"/>
            <a:r>
              <a:rPr lang="en-AU" dirty="0">
                <a:solidFill>
                  <a:schemeClr val="bg1"/>
                </a:solidFill>
              </a:rPr>
              <a:t>-Force `</a:t>
            </a:r>
          </a:p>
          <a:p>
            <a:pPr lvl="1"/>
            <a:r>
              <a:rPr lang="en-AU" dirty="0">
                <a:solidFill>
                  <a:schemeClr val="bg1"/>
                </a:solidFill>
              </a:rPr>
              <a:t>-Verbose</a:t>
            </a:r>
          </a:p>
        </p:txBody>
      </p:sp>
    </p:spTree>
    <p:extLst>
      <p:ext uri="{BB962C8B-B14F-4D97-AF65-F5344CB8AC3E}">
        <p14:creationId xmlns:p14="http://schemas.microsoft.com/office/powerpoint/2010/main" val="16126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cli</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https://docs.microsoft.com/en-us/azure/azure-resource-manager/resource-group-template-deploy-cli</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355600" y="2136339"/>
            <a:ext cx="10934700" cy="3139321"/>
          </a:xfrm>
          <a:prstGeom prst="rect">
            <a:avLst/>
          </a:prstGeom>
          <a:solidFill>
            <a:schemeClr val="tx1"/>
          </a:solidFill>
        </p:spPr>
        <p:txBody>
          <a:bodyPr wrap="square">
            <a:spAutoFit/>
          </a:bodyPr>
          <a:lstStyle/>
          <a:p>
            <a:r>
              <a:rPr lang="en-US" dirty="0" err="1">
                <a:solidFill>
                  <a:srgbClr val="00FF00"/>
                </a:solidFill>
              </a:rPr>
              <a:t>az</a:t>
            </a:r>
            <a:r>
              <a:rPr lang="en-US" dirty="0">
                <a:solidFill>
                  <a:srgbClr val="00FF00"/>
                </a:solidFill>
              </a:rPr>
              <a:t> login</a:t>
            </a:r>
          </a:p>
          <a:p>
            <a:endParaRPr lang="en-US" dirty="0">
              <a:solidFill>
                <a:srgbClr val="00FF00"/>
              </a:solidFill>
            </a:endParaRPr>
          </a:p>
          <a:p>
            <a:r>
              <a:rPr lang="en-US" dirty="0" err="1">
                <a:solidFill>
                  <a:srgbClr val="00FF00"/>
                </a:solidFill>
              </a:rPr>
              <a:t>az</a:t>
            </a:r>
            <a:r>
              <a:rPr lang="en-US" dirty="0">
                <a:solidFill>
                  <a:srgbClr val="00FF00"/>
                </a:solidFill>
              </a:rPr>
              <a:t> group create --name </a:t>
            </a:r>
            <a:r>
              <a:rPr lang="en-US" dirty="0" err="1">
                <a:solidFill>
                  <a:srgbClr val="00FF00"/>
                </a:solidFill>
              </a:rPr>
              <a:t>ExampleGroup</a:t>
            </a:r>
            <a:r>
              <a:rPr lang="en-US" dirty="0">
                <a:solidFill>
                  <a:srgbClr val="00FF00"/>
                </a:solidFill>
              </a:rPr>
              <a:t> --location ”Australia Southeast”</a:t>
            </a:r>
          </a:p>
          <a:p>
            <a:endParaRPr lang="en-US" dirty="0">
              <a:solidFill>
                <a:srgbClr val="00FF00"/>
              </a:solidFill>
            </a:endParaRPr>
          </a:p>
          <a:p>
            <a:r>
              <a:rPr lang="en-AU" dirty="0" err="1">
                <a:solidFill>
                  <a:srgbClr val="00FF00"/>
                </a:solidFill>
              </a:rPr>
              <a:t>az</a:t>
            </a:r>
            <a:r>
              <a:rPr lang="en-AU" dirty="0">
                <a:solidFill>
                  <a:srgbClr val="00FF00"/>
                </a:solidFill>
              </a:rPr>
              <a:t> group deployment create \</a:t>
            </a:r>
          </a:p>
          <a:p>
            <a:pPr lvl="1"/>
            <a:r>
              <a:rPr lang="en-AU" dirty="0">
                <a:solidFill>
                  <a:srgbClr val="00FF00"/>
                </a:solidFill>
              </a:rPr>
              <a:t>--name </a:t>
            </a:r>
            <a:r>
              <a:rPr lang="en-AU" dirty="0" err="1">
                <a:solidFill>
                  <a:srgbClr val="00FF00"/>
                </a:solidFill>
              </a:rPr>
              <a:t>ExampleDeployment</a:t>
            </a:r>
            <a:r>
              <a:rPr lang="en-AU" dirty="0">
                <a:solidFill>
                  <a:srgbClr val="00FF00"/>
                </a:solidFill>
              </a:rPr>
              <a:t> \</a:t>
            </a:r>
          </a:p>
          <a:p>
            <a:pPr lvl="1"/>
            <a:r>
              <a:rPr lang="en-AU" dirty="0">
                <a:solidFill>
                  <a:srgbClr val="00FF00"/>
                </a:solidFill>
              </a:rPr>
              <a:t>--resource-group </a:t>
            </a:r>
            <a:r>
              <a:rPr lang="en-AU" dirty="0" err="1">
                <a:solidFill>
                  <a:srgbClr val="00FF00"/>
                </a:solidFill>
              </a:rPr>
              <a:t>ExampleGroup</a:t>
            </a:r>
            <a:r>
              <a:rPr lang="en-AU" dirty="0">
                <a:solidFill>
                  <a:srgbClr val="00FF00"/>
                </a:solidFill>
              </a:rPr>
              <a:t> \</a:t>
            </a:r>
          </a:p>
          <a:p>
            <a:pPr lvl="1"/>
            <a:r>
              <a:rPr lang="en-AU" dirty="0">
                <a:solidFill>
                  <a:srgbClr val="00FF00"/>
                </a:solidFill>
              </a:rPr>
              <a:t>--template-file </a:t>
            </a:r>
            <a:r>
              <a:rPr lang="en-AU" dirty="0" err="1">
                <a:solidFill>
                  <a:srgbClr val="00FF00"/>
                </a:solidFill>
              </a:rPr>
              <a:t>template.json</a:t>
            </a:r>
            <a:r>
              <a:rPr lang="en-AU" dirty="0">
                <a:solidFill>
                  <a:srgbClr val="00FF00"/>
                </a:solidFill>
              </a:rPr>
              <a:t> \</a:t>
            </a:r>
          </a:p>
          <a:p>
            <a:pPr lvl="1"/>
            <a:r>
              <a:rPr lang="en-AU" dirty="0">
                <a:solidFill>
                  <a:srgbClr val="00FF00"/>
                </a:solidFill>
              </a:rPr>
              <a:t>--parameters @</a:t>
            </a:r>
            <a:r>
              <a:rPr lang="en-AU" dirty="0" err="1">
                <a:solidFill>
                  <a:srgbClr val="00FF00"/>
                </a:solidFill>
              </a:rPr>
              <a:t>params.test.json</a:t>
            </a:r>
            <a:r>
              <a:rPr lang="en-AU" dirty="0">
                <a:solidFill>
                  <a:srgbClr val="00FF00"/>
                </a:solidFill>
              </a:rPr>
              <a:t> \</a:t>
            </a:r>
          </a:p>
          <a:p>
            <a:pPr lvl="1"/>
            <a:r>
              <a:rPr lang="en-AU" dirty="0">
                <a:solidFill>
                  <a:srgbClr val="00FF00"/>
                </a:solidFill>
              </a:rPr>
              <a:t>--mode Complete \</a:t>
            </a:r>
          </a:p>
          <a:p>
            <a:pPr lvl="1"/>
            <a:r>
              <a:rPr lang="en-AU" dirty="0">
                <a:solidFill>
                  <a:srgbClr val="00FF00"/>
                </a:solidFill>
              </a:rPr>
              <a:t>--verbose</a:t>
            </a:r>
          </a:p>
        </p:txBody>
      </p:sp>
    </p:spTree>
    <p:extLst>
      <p:ext uri="{BB962C8B-B14F-4D97-AF65-F5344CB8AC3E}">
        <p14:creationId xmlns:p14="http://schemas.microsoft.com/office/powerpoint/2010/main" val="184762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9B92C8F3-E174-FB48-A495-66BD91F7008A}"/>
              </a:ext>
            </a:extLst>
          </p:cNvPr>
          <p:cNvSpPr txBox="1"/>
          <p:nvPr/>
        </p:nvSpPr>
        <p:spPr>
          <a:xfrm>
            <a:off x="947058" y="1621971"/>
            <a:ext cx="5344886" cy="3785652"/>
          </a:xfrm>
          <a:prstGeom prst="rect">
            <a:avLst/>
          </a:prstGeom>
          <a:noFill/>
        </p:spPr>
        <p:txBody>
          <a:bodyPr wrap="square" rtlCol="0">
            <a:spAutoFit/>
          </a:bodyPr>
          <a:lstStyle/>
          <a:p>
            <a:r>
              <a:rPr lang="en-AU" sz="2400" dirty="0">
                <a:solidFill>
                  <a:schemeClr val="bg1"/>
                </a:solidFill>
              </a:rPr>
              <a:t>+-- build</a:t>
            </a:r>
          </a:p>
          <a:p>
            <a:r>
              <a:rPr lang="en-AU" sz="2400" dirty="0">
                <a:solidFill>
                  <a:schemeClr val="bg1"/>
                </a:solidFill>
              </a:rPr>
              <a:t>|   +-- </a:t>
            </a:r>
            <a:r>
              <a:rPr lang="en-AU" sz="2400" dirty="0" err="1">
                <a:solidFill>
                  <a:schemeClr val="bg1"/>
                </a:solidFill>
              </a:rPr>
              <a:t>build.yaml</a:t>
            </a:r>
            <a:endParaRPr lang="en-AU" sz="2400" dirty="0">
              <a:solidFill>
                <a:schemeClr val="bg1"/>
              </a:solidFill>
            </a:endParaRPr>
          </a:p>
          <a:p>
            <a:r>
              <a:rPr lang="en-US" sz="2400" dirty="0">
                <a:solidFill>
                  <a:schemeClr val="bg1"/>
                </a:solidFill>
              </a:rPr>
              <a:t>+-- deploy</a:t>
            </a:r>
          </a:p>
          <a:p>
            <a:r>
              <a:rPr lang="en-US" sz="2400" dirty="0">
                <a:solidFill>
                  <a:schemeClr val="bg1"/>
                </a:solidFill>
              </a:rPr>
              <a:t>|   +-- </a:t>
            </a:r>
            <a:r>
              <a:rPr lang="en-US" sz="2400" dirty="0" err="1">
                <a:solidFill>
                  <a:schemeClr val="bg1"/>
                </a:solidFill>
              </a:rPr>
              <a:t>template.json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parameters.prod.json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parameters.test.json</a:t>
            </a:r>
            <a:endParaRPr lang="en-US" sz="2400" dirty="0">
              <a:solidFill>
                <a:schemeClr val="bg1"/>
              </a:solidFill>
            </a:endParaRPr>
          </a:p>
          <a:p>
            <a:r>
              <a:rPr lang="en-US" sz="2400" dirty="0">
                <a:solidFill>
                  <a:schemeClr val="bg1"/>
                </a:solidFill>
              </a:rPr>
              <a:t>|   +-- Deploy.ps1</a:t>
            </a:r>
          </a:p>
          <a:p>
            <a:r>
              <a:rPr lang="en-US" sz="2400" dirty="0">
                <a:solidFill>
                  <a:schemeClr val="bg1"/>
                </a:solidFill>
              </a:rPr>
              <a:t>+-- </a:t>
            </a:r>
            <a:r>
              <a:rPr lang="en-US" sz="2400" dirty="0" err="1">
                <a:solidFill>
                  <a:schemeClr val="bg1"/>
                </a:solidFill>
              </a:rPr>
              <a:t>src</a:t>
            </a:r>
            <a:endParaRPr lang="en-US" sz="2400" dirty="0">
              <a:solidFill>
                <a:schemeClr val="bg1"/>
              </a:solidFill>
            </a:endParaRPr>
          </a:p>
          <a:p>
            <a:r>
              <a:rPr lang="en-US" sz="2400" dirty="0">
                <a:solidFill>
                  <a:schemeClr val="bg1"/>
                </a:solidFill>
              </a:rPr>
              <a:t>|   +-- your super cool code</a:t>
            </a:r>
          </a:p>
          <a:p>
            <a:r>
              <a:rPr lang="en-US" sz="2400" dirty="0">
                <a:solidFill>
                  <a:schemeClr val="bg1"/>
                </a:solidFill>
              </a:rPr>
              <a:t>+-- </a:t>
            </a:r>
            <a:r>
              <a:rPr lang="en-US" sz="2400" dirty="0" err="1">
                <a:solidFill>
                  <a:schemeClr val="bg1"/>
                </a:solidFill>
              </a:rPr>
              <a:t>readme.md</a:t>
            </a:r>
            <a:endParaRPr lang="en-US" sz="2400" dirty="0">
              <a:solidFill>
                <a:schemeClr val="bg1"/>
              </a:solidFill>
            </a:endParaRPr>
          </a:p>
        </p:txBody>
      </p:sp>
      <p:pic>
        <p:nvPicPr>
          <p:cNvPr id="5" name="Picture 4">
            <a:extLst>
              <a:ext uri="{FF2B5EF4-FFF2-40B4-BE49-F238E27FC236}">
                <a16:creationId xmlns:a16="http://schemas.microsoft.com/office/drawing/2014/main" id="{CDCBA276-7304-DF48-9B10-0F1D8B8B280D}"/>
              </a:ext>
            </a:extLst>
          </p:cNvPr>
          <p:cNvPicPr>
            <a:picLocks noChangeAspect="1"/>
          </p:cNvPicPr>
          <p:nvPr/>
        </p:nvPicPr>
        <p:blipFill>
          <a:blip r:embed="rId3"/>
          <a:stretch>
            <a:fillRect/>
          </a:stretch>
        </p:blipFill>
        <p:spPr>
          <a:xfrm>
            <a:off x="4760731" y="1259522"/>
            <a:ext cx="3062426" cy="5008050"/>
          </a:xfrm>
          <a:prstGeom prst="rect">
            <a:avLst/>
          </a:prstGeom>
        </p:spPr>
      </p:pic>
      <p:sp>
        <p:nvSpPr>
          <p:cNvPr id="6" name="Title 1">
            <a:extLst>
              <a:ext uri="{FF2B5EF4-FFF2-40B4-BE49-F238E27FC236}">
                <a16:creationId xmlns:a16="http://schemas.microsoft.com/office/drawing/2014/main" id="{D239FA13-3C39-524D-A52A-B7AF5CA737D8}"/>
              </a:ext>
            </a:extLst>
          </p:cNvPr>
          <p:cNvSpPr txBox="1">
            <a:spLocks/>
          </p:cNvSpPr>
          <p:nvPr/>
        </p:nvSpPr>
        <p:spPr>
          <a:xfrm>
            <a:off x="6851921" y="-130142"/>
            <a:ext cx="6028267" cy="125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A318"/>
                </a:solidFill>
                <a:latin typeface="SimHei" panose="02010609060101010101" pitchFamily="49" charset="-122"/>
                <a:ea typeface="SimHei" panose="02010609060101010101" pitchFamily="49" charset="-122"/>
              </a:rPr>
              <a:t>repository</a:t>
            </a:r>
          </a:p>
        </p:txBody>
      </p:sp>
      <p:pic>
        <p:nvPicPr>
          <p:cNvPr id="7" name="Picture 6">
            <a:extLst>
              <a:ext uri="{FF2B5EF4-FFF2-40B4-BE49-F238E27FC236}">
                <a16:creationId xmlns:a16="http://schemas.microsoft.com/office/drawing/2014/main" id="{725A220C-6B46-164C-A547-4162C546BEF5}"/>
              </a:ext>
            </a:extLst>
          </p:cNvPr>
          <p:cNvPicPr>
            <a:picLocks noChangeAspect="1"/>
          </p:cNvPicPr>
          <p:nvPr/>
        </p:nvPicPr>
        <p:blipFill>
          <a:blip r:embed="rId4"/>
          <a:stretch>
            <a:fillRect/>
          </a:stretch>
        </p:blipFill>
        <p:spPr>
          <a:xfrm>
            <a:off x="8353017" y="2226847"/>
            <a:ext cx="3505200" cy="3073400"/>
          </a:xfrm>
          <a:prstGeom prst="rect">
            <a:avLst/>
          </a:prstGeom>
        </p:spPr>
      </p:pic>
    </p:spTree>
    <p:extLst>
      <p:ext uri="{BB962C8B-B14F-4D97-AF65-F5344CB8AC3E}">
        <p14:creationId xmlns:p14="http://schemas.microsoft.com/office/powerpoint/2010/main" val="175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6576211" y="272390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build.yaml</a:t>
            </a:r>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3C50C97E-0017-C747-9652-D6B70BB304C7}"/>
              </a:ext>
            </a:extLst>
          </p:cNvPr>
          <p:cNvPicPr>
            <a:picLocks noChangeAspect="1"/>
          </p:cNvPicPr>
          <p:nvPr/>
        </p:nvPicPr>
        <p:blipFill>
          <a:blip r:embed="rId3"/>
          <a:stretch>
            <a:fillRect/>
          </a:stretch>
        </p:blipFill>
        <p:spPr>
          <a:xfrm>
            <a:off x="404664" y="564598"/>
            <a:ext cx="5753686" cy="6064276"/>
          </a:xfrm>
          <a:prstGeom prst="rect">
            <a:avLst/>
          </a:prstGeom>
        </p:spPr>
      </p:pic>
      <p:sp>
        <p:nvSpPr>
          <p:cNvPr id="7" name="Rectangle 6">
            <a:extLst>
              <a:ext uri="{FF2B5EF4-FFF2-40B4-BE49-F238E27FC236}">
                <a16:creationId xmlns:a16="http://schemas.microsoft.com/office/drawing/2014/main" id="{32BA252B-816E-E743-ADC9-EAA2487F4E82}"/>
              </a:ext>
            </a:extLst>
          </p:cNvPr>
          <p:cNvSpPr/>
          <p:nvPr/>
        </p:nvSpPr>
        <p:spPr>
          <a:xfrm>
            <a:off x="6692748" y="2858072"/>
            <a:ext cx="5894363" cy="1477328"/>
          </a:xfrm>
          <a:prstGeom prst="rect">
            <a:avLst/>
          </a:prstGeom>
        </p:spPr>
        <p:txBody>
          <a:bodyPr wrap="square">
            <a:spAutoFit/>
          </a:bodyPr>
          <a:lstStyle/>
          <a:p>
            <a:r>
              <a:rPr lang="en-US" dirty="0">
                <a:solidFill>
                  <a:schemeClr val="bg1"/>
                </a:solidFill>
                <a:hlinkClick r:id="rId4"/>
              </a:rPr>
              <a:t>https://blog.kloud.com.au/2017/11/26/vsts-build-definitions-as-yaml-part-1-what-and-why/</a:t>
            </a:r>
            <a:endParaRPr lang="en-US" dirty="0">
              <a:solidFill>
                <a:schemeClr val="bg1"/>
              </a:solidFill>
            </a:endParaRPr>
          </a:p>
          <a:p>
            <a:endParaRPr lang="en-US" dirty="0">
              <a:solidFill>
                <a:schemeClr val="bg1"/>
              </a:solidFill>
            </a:endParaRPr>
          </a:p>
          <a:p>
            <a:r>
              <a:rPr lang="en-US" dirty="0">
                <a:solidFill>
                  <a:schemeClr val="bg1"/>
                </a:solidFill>
                <a:hlinkClick r:id="rId5"/>
              </a:rPr>
              <a:t>https://blog.kloud.com.au/2017/11/26/vsts-build-definitions-as-yaml-part-2-how/</a:t>
            </a:r>
            <a:r>
              <a:rPr lang="en-US" dirty="0">
                <a:solidFill>
                  <a:schemeClr val="bg1"/>
                </a:solidFill>
              </a:rPr>
              <a:t> </a:t>
            </a:r>
          </a:p>
        </p:txBody>
      </p:sp>
    </p:spTree>
    <p:extLst>
      <p:ext uri="{BB962C8B-B14F-4D97-AF65-F5344CB8AC3E}">
        <p14:creationId xmlns:p14="http://schemas.microsoft.com/office/powerpoint/2010/main" val="173504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builds</a:t>
            </a:r>
          </a:p>
          <a:p>
            <a:endParaRPr lang="en-US" dirty="0">
              <a:solidFill>
                <a:schemeClr val="bg1"/>
              </a:solidFill>
            </a:endParaRPr>
          </a:p>
        </p:txBody>
      </p:sp>
      <p:pic>
        <p:nvPicPr>
          <p:cNvPr id="6" name="Picture 5">
            <a:extLst>
              <a:ext uri="{FF2B5EF4-FFF2-40B4-BE49-F238E27FC236}">
                <a16:creationId xmlns:a16="http://schemas.microsoft.com/office/drawing/2014/main" id="{CC0156E6-6B1D-164A-ACBA-F6A60105643B}"/>
              </a:ext>
            </a:extLst>
          </p:cNvPr>
          <p:cNvPicPr>
            <a:picLocks noChangeAspect="1"/>
          </p:cNvPicPr>
          <p:nvPr/>
        </p:nvPicPr>
        <p:blipFill>
          <a:blip r:embed="rId3"/>
          <a:stretch>
            <a:fillRect/>
          </a:stretch>
        </p:blipFill>
        <p:spPr>
          <a:xfrm>
            <a:off x="1339905" y="295421"/>
            <a:ext cx="2828567" cy="6168683"/>
          </a:xfrm>
          <a:prstGeom prst="rect">
            <a:avLst/>
          </a:prstGeom>
        </p:spPr>
      </p:pic>
      <p:pic>
        <p:nvPicPr>
          <p:cNvPr id="7" name="Picture 6">
            <a:extLst>
              <a:ext uri="{FF2B5EF4-FFF2-40B4-BE49-F238E27FC236}">
                <a16:creationId xmlns:a16="http://schemas.microsoft.com/office/drawing/2014/main" id="{72C0D335-9448-1541-B8ED-3B0A34E0951E}"/>
              </a:ext>
            </a:extLst>
          </p:cNvPr>
          <p:cNvPicPr>
            <a:picLocks noChangeAspect="1"/>
          </p:cNvPicPr>
          <p:nvPr/>
        </p:nvPicPr>
        <p:blipFill>
          <a:blip r:embed="rId4"/>
          <a:stretch>
            <a:fillRect/>
          </a:stretch>
        </p:blipFill>
        <p:spPr>
          <a:xfrm>
            <a:off x="7370298" y="1483849"/>
            <a:ext cx="3810000" cy="4762500"/>
          </a:xfrm>
          <a:prstGeom prst="rect">
            <a:avLst/>
          </a:prstGeom>
        </p:spPr>
      </p:pic>
    </p:spTree>
    <p:extLst>
      <p:ext uri="{BB962C8B-B14F-4D97-AF65-F5344CB8AC3E}">
        <p14:creationId xmlns:p14="http://schemas.microsoft.com/office/powerpoint/2010/main" val="2223978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releases</a:t>
            </a:r>
          </a:p>
          <a:p>
            <a:endParaRPr lang="en-US" dirty="0">
              <a:solidFill>
                <a:schemeClr val="bg1"/>
              </a:solidFill>
            </a:endParaRPr>
          </a:p>
        </p:txBody>
      </p:sp>
      <p:pic>
        <p:nvPicPr>
          <p:cNvPr id="5" name="Picture 4">
            <a:extLst>
              <a:ext uri="{FF2B5EF4-FFF2-40B4-BE49-F238E27FC236}">
                <a16:creationId xmlns:a16="http://schemas.microsoft.com/office/drawing/2014/main" id="{6B958557-E474-2C4E-87A1-415F4426585F}"/>
              </a:ext>
            </a:extLst>
          </p:cNvPr>
          <p:cNvPicPr>
            <a:picLocks noChangeAspect="1"/>
          </p:cNvPicPr>
          <p:nvPr/>
        </p:nvPicPr>
        <p:blipFill>
          <a:blip r:embed="rId3"/>
          <a:stretch>
            <a:fillRect/>
          </a:stretch>
        </p:blipFill>
        <p:spPr>
          <a:xfrm>
            <a:off x="1155407" y="804594"/>
            <a:ext cx="5041900" cy="5080000"/>
          </a:xfrm>
          <a:prstGeom prst="rect">
            <a:avLst/>
          </a:prstGeom>
        </p:spPr>
      </p:pic>
      <p:pic>
        <p:nvPicPr>
          <p:cNvPr id="7" name="Picture 6">
            <a:extLst>
              <a:ext uri="{FF2B5EF4-FFF2-40B4-BE49-F238E27FC236}">
                <a16:creationId xmlns:a16="http://schemas.microsoft.com/office/drawing/2014/main" id="{DDF8043D-3E54-2844-AF54-782756F6ABC1}"/>
              </a:ext>
            </a:extLst>
          </p:cNvPr>
          <p:cNvPicPr>
            <a:picLocks noChangeAspect="1"/>
          </p:cNvPicPr>
          <p:nvPr/>
        </p:nvPicPr>
        <p:blipFill>
          <a:blip r:embed="rId4"/>
          <a:stretch>
            <a:fillRect/>
          </a:stretch>
        </p:blipFill>
        <p:spPr>
          <a:xfrm>
            <a:off x="6921305" y="2280731"/>
            <a:ext cx="4595607" cy="2707001"/>
          </a:xfrm>
          <a:prstGeom prst="rect">
            <a:avLst/>
          </a:prstGeom>
        </p:spPr>
      </p:pic>
    </p:spTree>
    <p:extLst>
      <p:ext uri="{BB962C8B-B14F-4D97-AF65-F5344CB8AC3E}">
        <p14:creationId xmlns:p14="http://schemas.microsoft.com/office/powerpoint/2010/main" val="35166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3581400"/>
            <a:ext cx="7962111"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resource groups</a:t>
            </a:r>
          </a:p>
          <a:p>
            <a:r>
              <a:rPr lang="en-US" dirty="0">
                <a:solidFill>
                  <a:schemeClr val="bg1"/>
                </a:solidFill>
              </a:rPr>
              <a:t>resource providers</a:t>
            </a:r>
          </a:p>
          <a:p>
            <a:r>
              <a:rPr lang="en-US" dirty="0">
                <a:solidFill>
                  <a:schemeClr val="bg1"/>
                </a:solidFill>
              </a:rPr>
              <a:t>management </a:t>
            </a:r>
            <a:r>
              <a:rPr lang="en-US" dirty="0" err="1">
                <a:solidFill>
                  <a:schemeClr val="bg1"/>
                </a:solidFill>
              </a:rPr>
              <a:t>api</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91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81FF95"/>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09909" y="1565134"/>
            <a:ext cx="10476088" cy="476479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Github</a:t>
            </a:r>
            <a:r>
              <a:rPr lang="en-US" dirty="0">
                <a:solidFill>
                  <a:schemeClr val="bg1"/>
                </a:solidFill>
              </a:rPr>
              <a:t> samples repo</a:t>
            </a:r>
          </a:p>
          <a:p>
            <a:r>
              <a:rPr lang="en-US" sz="2800" dirty="0">
                <a:solidFill>
                  <a:schemeClr val="bg1"/>
                </a:solidFill>
                <a:hlinkClick r:id="rId3"/>
              </a:rPr>
              <a:t>https://azure.microsoft.com/en-us/resources/templates/</a:t>
            </a:r>
            <a:r>
              <a:rPr lang="en-US" sz="2800" dirty="0">
                <a:solidFill>
                  <a:schemeClr val="bg1"/>
                </a:solidFill>
              </a:rPr>
              <a:t> </a:t>
            </a:r>
          </a:p>
          <a:p>
            <a:r>
              <a:rPr lang="en-US" dirty="0">
                <a:solidFill>
                  <a:schemeClr val="bg1"/>
                </a:solidFill>
              </a:rPr>
              <a:t>Arm schema repo</a:t>
            </a:r>
          </a:p>
          <a:p>
            <a:r>
              <a:rPr lang="en-US" sz="2800" dirty="0">
                <a:solidFill>
                  <a:schemeClr val="bg1"/>
                </a:solidFill>
                <a:hlinkClick r:id="rId4"/>
              </a:rPr>
              <a:t>https://github.com/Azure/azure-resource-manager-schemas</a:t>
            </a:r>
            <a:r>
              <a:rPr lang="en-US" sz="2800" dirty="0">
                <a:solidFill>
                  <a:schemeClr val="bg1"/>
                </a:solidFill>
              </a:rPr>
              <a:t> </a:t>
            </a:r>
          </a:p>
          <a:p>
            <a:r>
              <a:rPr lang="en-US" dirty="0">
                <a:solidFill>
                  <a:schemeClr val="bg1"/>
                </a:solidFill>
              </a:rPr>
              <a:t>Resource manager**</a:t>
            </a:r>
          </a:p>
          <a:p>
            <a:r>
              <a:rPr lang="en-US" sz="3200" dirty="0">
                <a:solidFill>
                  <a:schemeClr val="bg1"/>
                </a:solidFill>
                <a:hlinkClick r:id="rId5"/>
              </a:rPr>
              <a:t>https://resources.azure.com/</a:t>
            </a:r>
            <a:r>
              <a:rPr lang="en-US" sz="3200" dirty="0">
                <a:solidFill>
                  <a:schemeClr val="bg1"/>
                </a:solidFill>
              </a:rPr>
              <a:t> </a:t>
            </a:r>
          </a:p>
          <a:p>
            <a:r>
              <a:rPr lang="en-US" sz="5800" dirty="0">
                <a:solidFill>
                  <a:schemeClr val="bg1"/>
                </a:solidFill>
              </a:rPr>
              <a:t>Template References</a:t>
            </a:r>
            <a:endParaRPr lang="en-US" sz="3900" dirty="0">
              <a:solidFill>
                <a:schemeClr val="bg1"/>
              </a:solidFill>
            </a:endParaRPr>
          </a:p>
          <a:p>
            <a:r>
              <a:rPr lang="en-US" sz="3200" dirty="0">
                <a:solidFill>
                  <a:schemeClr val="bg1"/>
                </a:solidFill>
                <a:hlinkClick r:id="rId6"/>
              </a:rPr>
              <a:t>https://docs.microsoft.com/en-us/azure/templates/</a:t>
            </a:r>
            <a:r>
              <a:rPr lang="en-US" sz="3200" dirty="0">
                <a:solidFill>
                  <a:schemeClr val="bg1"/>
                </a:solidFill>
              </a:rPr>
              <a:t> </a:t>
            </a:r>
          </a:p>
          <a:p>
            <a:r>
              <a:rPr lang="en-US" dirty="0">
                <a:solidFill>
                  <a:schemeClr val="bg1"/>
                </a:solidFill>
              </a:rPr>
              <a:t>Automation script**</a:t>
            </a:r>
          </a:p>
          <a:p>
            <a:endParaRPr lang="en-US" dirty="0">
              <a:solidFill>
                <a:schemeClr val="bg1"/>
              </a:solidFill>
            </a:endParaRPr>
          </a:p>
        </p:txBody>
      </p:sp>
    </p:spTree>
    <p:extLst>
      <p:ext uri="{BB962C8B-B14F-4D97-AF65-F5344CB8AC3E}">
        <p14:creationId xmlns:p14="http://schemas.microsoft.com/office/powerpoint/2010/main" val="92086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5" name="Picture 4">
            <a:extLst>
              <a:ext uri="{FF2B5EF4-FFF2-40B4-BE49-F238E27FC236}">
                <a16:creationId xmlns:a16="http://schemas.microsoft.com/office/drawing/2014/main" id="{A18CFBCA-6181-9C43-8D43-1FED503A357B}"/>
              </a:ext>
            </a:extLst>
          </p:cNvPr>
          <p:cNvPicPr>
            <a:picLocks noChangeAspect="1"/>
          </p:cNvPicPr>
          <p:nvPr/>
        </p:nvPicPr>
        <p:blipFill>
          <a:blip r:embed="rId3"/>
          <a:stretch>
            <a:fillRect/>
          </a:stretch>
        </p:blipFill>
        <p:spPr>
          <a:xfrm>
            <a:off x="267286" y="1822994"/>
            <a:ext cx="11404209" cy="2952685"/>
          </a:xfrm>
          <a:prstGeom prst="rect">
            <a:avLst/>
          </a:prstGeom>
        </p:spPr>
      </p:pic>
    </p:spTree>
    <p:extLst>
      <p:ext uri="{BB962C8B-B14F-4D97-AF65-F5344CB8AC3E}">
        <p14:creationId xmlns:p14="http://schemas.microsoft.com/office/powerpoint/2010/main" val="47155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7" name="Picture 6">
            <a:extLst>
              <a:ext uri="{FF2B5EF4-FFF2-40B4-BE49-F238E27FC236}">
                <a16:creationId xmlns:a16="http://schemas.microsoft.com/office/drawing/2014/main" id="{546AF47C-2A1B-C94E-BDD5-A09FF06023DD}"/>
              </a:ext>
            </a:extLst>
          </p:cNvPr>
          <p:cNvPicPr>
            <a:picLocks noChangeAspect="1"/>
          </p:cNvPicPr>
          <p:nvPr/>
        </p:nvPicPr>
        <p:blipFill>
          <a:blip r:embed="rId3"/>
          <a:stretch>
            <a:fillRect/>
          </a:stretch>
        </p:blipFill>
        <p:spPr>
          <a:xfrm>
            <a:off x="2264899" y="1149703"/>
            <a:ext cx="6752931" cy="4700456"/>
          </a:xfrm>
          <a:prstGeom prst="rect">
            <a:avLst/>
          </a:prstGeom>
        </p:spPr>
      </p:pic>
    </p:spTree>
    <p:extLst>
      <p:ext uri="{BB962C8B-B14F-4D97-AF65-F5344CB8AC3E}">
        <p14:creationId xmlns:p14="http://schemas.microsoft.com/office/powerpoint/2010/main" val="224936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activity logs</a:t>
            </a:r>
          </a:p>
          <a:p>
            <a:endParaRPr lang="en-US" dirty="0">
              <a:solidFill>
                <a:schemeClr val="bg1"/>
              </a:solidFill>
            </a:endParaRPr>
          </a:p>
        </p:txBody>
      </p:sp>
      <p:pic>
        <p:nvPicPr>
          <p:cNvPr id="5" name="Picture 4">
            <a:extLst>
              <a:ext uri="{FF2B5EF4-FFF2-40B4-BE49-F238E27FC236}">
                <a16:creationId xmlns:a16="http://schemas.microsoft.com/office/drawing/2014/main" id="{309F2124-5E73-0847-993E-029A6FCF9DB3}"/>
              </a:ext>
            </a:extLst>
          </p:cNvPr>
          <p:cNvPicPr>
            <a:picLocks noChangeAspect="1"/>
          </p:cNvPicPr>
          <p:nvPr/>
        </p:nvPicPr>
        <p:blipFill>
          <a:blip r:embed="rId3"/>
          <a:stretch>
            <a:fillRect/>
          </a:stretch>
        </p:blipFill>
        <p:spPr>
          <a:xfrm>
            <a:off x="395524" y="1280159"/>
            <a:ext cx="11515121" cy="4355415"/>
          </a:xfrm>
          <a:prstGeom prst="rect">
            <a:avLst/>
          </a:prstGeom>
        </p:spPr>
      </p:pic>
    </p:spTree>
    <p:extLst>
      <p:ext uri="{BB962C8B-B14F-4D97-AF65-F5344CB8AC3E}">
        <p14:creationId xmlns:p14="http://schemas.microsoft.com/office/powerpoint/2010/main" val="7130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TL;DR;</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2063013" y="1390562"/>
            <a:ext cx="10476088" cy="208232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Templates</a:t>
            </a:r>
          </a:p>
          <a:p>
            <a:r>
              <a:rPr lang="en-US" dirty="0">
                <a:solidFill>
                  <a:schemeClr val="bg1"/>
                </a:solidFill>
              </a:rPr>
              <a:t>Infrastructure as Code</a:t>
            </a:r>
          </a:p>
          <a:p>
            <a:r>
              <a:rPr lang="en-US" dirty="0">
                <a:solidFill>
                  <a:schemeClr val="bg1"/>
                </a:solidFill>
              </a:rPr>
              <a:t>VSTS</a:t>
            </a:r>
          </a:p>
          <a:p>
            <a:endParaRPr lang="en-US" dirty="0">
              <a:solidFill>
                <a:schemeClr val="bg1"/>
              </a:solidFill>
            </a:endParaRPr>
          </a:p>
        </p:txBody>
      </p:sp>
      <p:pic>
        <p:nvPicPr>
          <p:cNvPr id="5" name="Picture 4">
            <a:extLst>
              <a:ext uri="{FF2B5EF4-FFF2-40B4-BE49-F238E27FC236}">
                <a16:creationId xmlns:a16="http://schemas.microsoft.com/office/drawing/2014/main" id="{45E6EB32-BD93-9B48-8295-F938939234BF}"/>
              </a:ext>
            </a:extLst>
          </p:cNvPr>
          <p:cNvPicPr>
            <a:picLocks noChangeAspect="1"/>
          </p:cNvPicPr>
          <p:nvPr/>
        </p:nvPicPr>
        <p:blipFill>
          <a:blip r:embed="rId3"/>
          <a:stretch>
            <a:fillRect/>
          </a:stretch>
        </p:blipFill>
        <p:spPr>
          <a:xfrm>
            <a:off x="5126636" y="2695847"/>
            <a:ext cx="5889994" cy="3296458"/>
          </a:xfrm>
          <a:prstGeom prst="rect">
            <a:avLst/>
          </a:prstGeom>
        </p:spPr>
      </p:pic>
    </p:spTree>
    <p:extLst>
      <p:ext uri="{BB962C8B-B14F-4D97-AF65-F5344CB8AC3E}">
        <p14:creationId xmlns:p14="http://schemas.microsoft.com/office/powerpoint/2010/main" val="291881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chemeClr val="bg1"/>
                </a:solidFill>
                <a:latin typeface="SimHei" panose="02010609060101010101" pitchFamily="49" charset="-122"/>
                <a:ea typeface="SimHei" panose="02010609060101010101" pitchFamily="49" charset="-122"/>
              </a:rPr>
              <a:t>references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C9969941-8257-F04B-A491-8F543DDBFF67}"/>
              </a:ext>
            </a:extLst>
          </p:cNvPr>
          <p:cNvSpPr txBox="1"/>
          <p:nvPr/>
        </p:nvSpPr>
        <p:spPr>
          <a:xfrm>
            <a:off x="201832" y="826146"/>
            <a:ext cx="11569700" cy="6186309"/>
          </a:xfrm>
          <a:prstGeom prst="rect">
            <a:avLst/>
          </a:prstGeom>
          <a:noFill/>
        </p:spPr>
        <p:txBody>
          <a:bodyPr wrap="square" rtlCol="0">
            <a:spAutoFit/>
          </a:bodyPr>
          <a:lstStyle/>
          <a:p>
            <a:r>
              <a:rPr lang="en-US" dirty="0">
                <a:solidFill>
                  <a:schemeClr val="bg1"/>
                </a:solidFill>
              </a:rPr>
              <a:t>Getting Started</a:t>
            </a:r>
          </a:p>
          <a:p>
            <a:r>
              <a:rPr lang="en-US" dirty="0">
                <a:solidFill>
                  <a:schemeClr val="bg1"/>
                </a:solidFill>
                <a:hlinkClick r:id="rId2"/>
              </a:rPr>
              <a:t>https://docs.microsoft.com/en-us/azure/azure-resource-manager/resource-group-authoring-templates</a:t>
            </a:r>
            <a:endParaRPr lang="en-US" dirty="0">
              <a:solidFill>
                <a:schemeClr val="bg1"/>
              </a:solidFill>
            </a:endParaRPr>
          </a:p>
          <a:p>
            <a:r>
              <a:rPr lang="en-US" dirty="0">
                <a:solidFill>
                  <a:schemeClr val="bg1"/>
                </a:solidFill>
                <a:hlinkClick r:id="rId3"/>
              </a:rPr>
              <a:t>https://docs.microsoft.com/en-us/azure/azure-resource-manager/resource-manager-create-first-template</a:t>
            </a:r>
            <a:r>
              <a:rPr lang="en-US" dirty="0">
                <a:solidFill>
                  <a:schemeClr val="bg1"/>
                </a:solidFill>
              </a:rPr>
              <a:t> </a:t>
            </a:r>
          </a:p>
          <a:p>
            <a:endParaRPr lang="en-US" dirty="0">
              <a:solidFill>
                <a:schemeClr val="bg1"/>
              </a:solidFill>
            </a:endParaRPr>
          </a:p>
          <a:p>
            <a:r>
              <a:rPr lang="en-US" dirty="0">
                <a:solidFill>
                  <a:schemeClr val="bg1"/>
                </a:solidFill>
              </a:rPr>
              <a:t>Infrastructure as Code</a:t>
            </a:r>
          </a:p>
          <a:p>
            <a:r>
              <a:rPr lang="en-US" dirty="0">
                <a:solidFill>
                  <a:schemeClr val="bg1"/>
                </a:solidFill>
                <a:hlinkClick r:id="rId4"/>
              </a:rPr>
              <a:t>https://blogs.msdn.microsoft.com/mvpawardprogram/2018/02/13/infrastructure-as-code/</a:t>
            </a:r>
            <a:endParaRPr lang="en-US" dirty="0">
              <a:solidFill>
                <a:schemeClr val="bg1"/>
              </a:solidFill>
            </a:endParaRPr>
          </a:p>
          <a:p>
            <a:endParaRPr lang="en-US" dirty="0">
              <a:solidFill>
                <a:schemeClr val="bg1"/>
              </a:solidFill>
            </a:endParaRPr>
          </a:p>
          <a:p>
            <a:r>
              <a:rPr lang="en-US" dirty="0">
                <a:solidFill>
                  <a:schemeClr val="bg1"/>
                </a:solidFill>
              </a:rPr>
              <a:t>Build YAML</a:t>
            </a:r>
          </a:p>
          <a:p>
            <a:r>
              <a:rPr lang="en-US" dirty="0">
                <a:solidFill>
                  <a:schemeClr val="bg1"/>
                </a:solidFill>
                <a:hlinkClick r:id="rId5"/>
              </a:rPr>
              <a:t>https://blog.kloud.com.au/2017/11/26/vsts-build-definitions-as-yaml-part-1-what-and-why/</a:t>
            </a:r>
            <a:endParaRPr lang="en-US" dirty="0">
              <a:solidFill>
                <a:schemeClr val="bg1"/>
              </a:solidFill>
            </a:endParaRPr>
          </a:p>
          <a:p>
            <a:r>
              <a:rPr lang="en-US" dirty="0">
                <a:solidFill>
                  <a:schemeClr val="bg1"/>
                </a:solidFill>
                <a:hlinkClick r:id="rId6"/>
              </a:rPr>
              <a:t>https://blog.kloud.com.au/2017/11/26/vsts-build-definitions-as-yaml-part-2-how/</a:t>
            </a:r>
            <a:r>
              <a:rPr lang="en-US" dirty="0">
                <a:solidFill>
                  <a:schemeClr val="bg1"/>
                </a:solidFill>
              </a:rPr>
              <a:t> </a:t>
            </a:r>
          </a:p>
          <a:p>
            <a:endParaRPr lang="en-US" dirty="0">
              <a:solidFill>
                <a:schemeClr val="bg1"/>
              </a:solidFill>
            </a:endParaRPr>
          </a:p>
          <a:p>
            <a:r>
              <a:rPr lang="en-US" dirty="0">
                <a:solidFill>
                  <a:schemeClr val="bg1"/>
                </a:solidFill>
              </a:rPr>
              <a:t>Deployments</a:t>
            </a:r>
          </a:p>
          <a:p>
            <a:r>
              <a:rPr lang="en-US" dirty="0">
                <a:solidFill>
                  <a:schemeClr val="bg1"/>
                </a:solidFill>
                <a:hlinkClick r:id="rId7"/>
              </a:rPr>
              <a:t>https://docs.microsoft.com/en-us/azure/azure-resource-manager/resource-group-template-deploy-portal</a:t>
            </a:r>
            <a:endParaRPr lang="en-US" dirty="0">
              <a:solidFill>
                <a:schemeClr val="bg1"/>
              </a:solidFill>
            </a:endParaRPr>
          </a:p>
          <a:p>
            <a:r>
              <a:rPr lang="en-US" dirty="0">
                <a:solidFill>
                  <a:schemeClr val="bg1"/>
                </a:solidFill>
                <a:hlinkClick r:id="rId8"/>
              </a:rPr>
              <a:t>https://docs.microsoft.com/en-us/azure/azure-resource-manager/resource-group-template-deploy</a:t>
            </a:r>
            <a:endParaRPr lang="en-US" dirty="0">
              <a:solidFill>
                <a:schemeClr val="bg1"/>
              </a:solidFill>
            </a:endParaRPr>
          </a:p>
          <a:p>
            <a:r>
              <a:rPr lang="en-US" dirty="0">
                <a:solidFill>
                  <a:schemeClr val="bg1"/>
                </a:solidFill>
                <a:hlinkClick r:id="rId9"/>
              </a:rPr>
              <a:t>https://docs.microsoft.com/en-us/azure/azure-resource-manager/resource-group-template-deploy-cli</a:t>
            </a:r>
            <a:r>
              <a:rPr lang="en-US" dirty="0">
                <a:solidFill>
                  <a:schemeClr val="bg1"/>
                </a:solidFill>
              </a:rPr>
              <a:t> </a:t>
            </a:r>
          </a:p>
          <a:p>
            <a:endParaRPr lang="en-US" dirty="0">
              <a:solidFill>
                <a:schemeClr val="bg1"/>
              </a:solidFill>
            </a:endParaRPr>
          </a:p>
          <a:p>
            <a:r>
              <a:rPr lang="en-US" dirty="0">
                <a:solidFill>
                  <a:schemeClr val="bg1"/>
                </a:solidFill>
              </a:rPr>
              <a:t>Azure PowerShell</a:t>
            </a:r>
          </a:p>
          <a:p>
            <a:r>
              <a:rPr lang="en-US" dirty="0">
                <a:solidFill>
                  <a:schemeClr val="bg1"/>
                </a:solidFill>
                <a:hlinkClick r:id="rId10"/>
              </a:rPr>
              <a:t>https://docs.microsoft.com/en-us/powershell/azure/install-azurerm-ps?view=azurermps-5.3.0</a:t>
            </a:r>
            <a:r>
              <a:rPr lang="en-US" dirty="0">
                <a:solidFill>
                  <a:schemeClr val="bg1"/>
                </a:solidFill>
              </a:rPr>
              <a:t> </a:t>
            </a:r>
          </a:p>
          <a:p>
            <a:r>
              <a:rPr lang="en-US" dirty="0">
                <a:solidFill>
                  <a:schemeClr val="bg1"/>
                </a:solidFill>
              </a:rPr>
              <a:t> </a:t>
            </a:r>
          </a:p>
          <a:p>
            <a:r>
              <a:rPr lang="en-US" dirty="0">
                <a:solidFill>
                  <a:schemeClr val="bg1"/>
                </a:solidFill>
              </a:rPr>
              <a:t> Azure CLI</a:t>
            </a:r>
          </a:p>
          <a:p>
            <a:r>
              <a:rPr lang="en-US" dirty="0">
                <a:solidFill>
                  <a:schemeClr val="bg1"/>
                </a:solidFill>
                <a:hlinkClick r:id="rId11"/>
              </a:rPr>
              <a:t>https://docs.microsoft.com/en-us/cli/azure/install-azure-cli?view=azure-cli-latest</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16075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keen as?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635216" y="1186517"/>
            <a:ext cx="10476088" cy="208232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We are open to doing more advanced arm topics or other topics</a:t>
            </a:r>
          </a:p>
        </p:txBody>
      </p:sp>
      <p:pic>
        <p:nvPicPr>
          <p:cNvPr id="6" name="Picture 5">
            <a:extLst>
              <a:ext uri="{FF2B5EF4-FFF2-40B4-BE49-F238E27FC236}">
                <a16:creationId xmlns:a16="http://schemas.microsoft.com/office/drawing/2014/main" id="{209B56FA-ED7E-EF42-B3A6-6CE92002784B}"/>
              </a:ext>
            </a:extLst>
          </p:cNvPr>
          <p:cNvPicPr>
            <a:picLocks noChangeAspect="1"/>
          </p:cNvPicPr>
          <p:nvPr/>
        </p:nvPicPr>
        <p:blipFill>
          <a:blip r:embed="rId3"/>
          <a:stretch>
            <a:fillRect/>
          </a:stretch>
        </p:blipFill>
        <p:spPr>
          <a:xfrm>
            <a:off x="4360984" y="3504565"/>
            <a:ext cx="3024553" cy="3024553"/>
          </a:xfrm>
          <a:prstGeom prst="rect">
            <a:avLst/>
          </a:prstGeom>
        </p:spPr>
      </p:pic>
    </p:spTree>
    <p:extLst>
      <p:ext uri="{BB962C8B-B14F-4D97-AF65-F5344CB8AC3E}">
        <p14:creationId xmlns:p14="http://schemas.microsoft.com/office/powerpoint/2010/main" val="1320728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FF7B00"/>
                </a:solidFill>
                <a:latin typeface="SimHei" panose="02010609060101010101" pitchFamily="49" charset="-122"/>
                <a:ea typeface="SimHei" panose="02010609060101010101" pitchFamily="49" charset="-122"/>
              </a:rPr>
              <a:t>questions?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755137" y="196058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#ask-</a:t>
            </a:r>
            <a:r>
              <a:rPr lang="en-US" dirty="0" err="1">
                <a:solidFill>
                  <a:schemeClr val="bg1"/>
                </a:solidFill>
              </a:rPr>
              <a:t>thundercats</a:t>
            </a:r>
            <a:endParaRPr lang="en-US" dirty="0">
              <a:solidFill>
                <a:schemeClr val="bg1"/>
              </a:solidFill>
            </a:endParaRPr>
          </a:p>
          <a:p>
            <a:r>
              <a:rPr lang="en-US" dirty="0">
                <a:solidFill>
                  <a:schemeClr val="bg1"/>
                </a:solidFill>
              </a:rPr>
              <a:t>come say hello on level 11</a:t>
            </a:r>
          </a:p>
          <a:p>
            <a:endParaRPr lang="en-US" dirty="0">
              <a:solidFill>
                <a:schemeClr val="bg1"/>
              </a:solidFill>
            </a:endParaRPr>
          </a:p>
        </p:txBody>
      </p:sp>
      <p:pic>
        <p:nvPicPr>
          <p:cNvPr id="5" name="Picture 4">
            <a:extLst>
              <a:ext uri="{FF2B5EF4-FFF2-40B4-BE49-F238E27FC236}">
                <a16:creationId xmlns:a16="http://schemas.microsoft.com/office/drawing/2014/main" id="{111AC3E2-1A5D-C847-B765-1B78930C8CCA}"/>
              </a:ext>
            </a:extLst>
          </p:cNvPr>
          <p:cNvPicPr>
            <a:picLocks noChangeAspect="1"/>
          </p:cNvPicPr>
          <p:nvPr/>
        </p:nvPicPr>
        <p:blipFill>
          <a:blip r:embed="rId3"/>
          <a:stretch>
            <a:fillRect/>
          </a:stretch>
        </p:blipFill>
        <p:spPr>
          <a:xfrm>
            <a:off x="4212236" y="3484862"/>
            <a:ext cx="3614295" cy="2922496"/>
          </a:xfrm>
          <a:prstGeom prst="rect">
            <a:avLst/>
          </a:prstGeom>
        </p:spPr>
      </p:pic>
    </p:spTree>
    <p:extLst>
      <p:ext uri="{BB962C8B-B14F-4D97-AF65-F5344CB8AC3E}">
        <p14:creationId xmlns:p14="http://schemas.microsoft.com/office/powerpoint/2010/main" val="15088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4" name="Rectangle 3">
            <a:extLst>
              <a:ext uri="{FF2B5EF4-FFF2-40B4-BE49-F238E27FC236}">
                <a16:creationId xmlns:a16="http://schemas.microsoft.com/office/drawing/2014/main" id="{5F229328-9354-C44A-9FBF-611493FAF24B}"/>
              </a:ext>
            </a:extLst>
          </p:cNvPr>
          <p:cNvSpPr/>
          <p:nvPr/>
        </p:nvSpPr>
        <p:spPr>
          <a:xfrm>
            <a:off x="1929428"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powershell</a:t>
            </a:r>
            <a:endParaRPr lang="en-US" dirty="0">
              <a:solidFill>
                <a:schemeClr val="bg1"/>
              </a:solidFill>
            </a:endParaRPr>
          </a:p>
        </p:txBody>
      </p:sp>
      <p:sp>
        <p:nvSpPr>
          <p:cNvPr id="11" name="Rectangle 10">
            <a:extLst>
              <a:ext uri="{FF2B5EF4-FFF2-40B4-BE49-F238E27FC236}">
                <a16:creationId xmlns:a16="http://schemas.microsoft.com/office/drawing/2014/main" id="{E77B3448-D95A-1A4A-8D37-5C2ED123F8A4}"/>
              </a:ext>
            </a:extLst>
          </p:cNvPr>
          <p:cNvSpPr/>
          <p:nvPr/>
        </p:nvSpPr>
        <p:spPr>
          <a:xfrm>
            <a:off x="3550170" y="356177"/>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cli</a:t>
            </a:r>
          </a:p>
        </p:txBody>
      </p:sp>
      <p:sp>
        <p:nvSpPr>
          <p:cNvPr id="12" name="Rectangle 11">
            <a:extLst>
              <a:ext uri="{FF2B5EF4-FFF2-40B4-BE49-F238E27FC236}">
                <a16:creationId xmlns:a16="http://schemas.microsoft.com/office/drawing/2014/main" id="{E5A87B25-D252-6F49-9406-7B4D1A54E56B}"/>
              </a:ext>
            </a:extLst>
          </p:cNvPr>
          <p:cNvSpPr/>
          <p:nvPr/>
        </p:nvSpPr>
        <p:spPr>
          <a:xfrm>
            <a:off x="5141482"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portal</a:t>
            </a:r>
          </a:p>
        </p:txBody>
      </p:sp>
      <p:sp>
        <p:nvSpPr>
          <p:cNvPr id="5" name="Rectangle 4">
            <a:extLst>
              <a:ext uri="{FF2B5EF4-FFF2-40B4-BE49-F238E27FC236}">
                <a16:creationId xmlns:a16="http://schemas.microsoft.com/office/drawing/2014/main" id="{411CAADD-93EB-D347-854A-607B15C08CFC}"/>
              </a:ext>
            </a:extLst>
          </p:cNvPr>
          <p:cNvSpPr/>
          <p:nvPr/>
        </p:nvSpPr>
        <p:spPr>
          <a:xfrm>
            <a:off x="1374097" y="1590076"/>
            <a:ext cx="3120453"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t>
            </a:r>
            <a:r>
              <a:rPr lang="en-US" dirty="0" err="1"/>
              <a:t>api</a:t>
            </a:r>
            <a:endParaRPr lang="en-US" dirty="0"/>
          </a:p>
        </p:txBody>
      </p:sp>
      <p:sp>
        <p:nvSpPr>
          <p:cNvPr id="6" name="Rectangle 5">
            <a:extLst>
              <a:ext uri="{FF2B5EF4-FFF2-40B4-BE49-F238E27FC236}">
                <a16:creationId xmlns:a16="http://schemas.microsoft.com/office/drawing/2014/main" id="{A9A3599B-8B50-FB47-8724-B497F63863B7}"/>
              </a:ext>
            </a:extLst>
          </p:cNvPr>
          <p:cNvSpPr/>
          <p:nvPr/>
        </p:nvSpPr>
        <p:spPr>
          <a:xfrm>
            <a:off x="4615403" y="1566612"/>
            <a:ext cx="3672590" cy="46469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p>
        </p:txBody>
      </p:sp>
      <p:sp>
        <p:nvSpPr>
          <p:cNvPr id="13" name="Rectangle 12">
            <a:extLst>
              <a:ext uri="{FF2B5EF4-FFF2-40B4-BE49-F238E27FC236}">
                <a16:creationId xmlns:a16="http://schemas.microsoft.com/office/drawing/2014/main" id="{B0D0E17B-80D3-DC40-A5A3-6152FB754967}"/>
              </a:ext>
            </a:extLst>
          </p:cNvPr>
          <p:cNvSpPr/>
          <p:nvPr/>
        </p:nvSpPr>
        <p:spPr>
          <a:xfrm>
            <a:off x="1394083" y="2563244"/>
            <a:ext cx="7005404" cy="97443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Manager</a:t>
            </a:r>
          </a:p>
        </p:txBody>
      </p:sp>
      <p:sp>
        <p:nvSpPr>
          <p:cNvPr id="14" name="Rectangle 13">
            <a:extLst>
              <a:ext uri="{FF2B5EF4-FFF2-40B4-BE49-F238E27FC236}">
                <a16:creationId xmlns:a16="http://schemas.microsoft.com/office/drawing/2014/main" id="{727DE4F6-37E1-1C48-A04C-8E1BBE377508}"/>
              </a:ext>
            </a:extLst>
          </p:cNvPr>
          <p:cNvSpPr/>
          <p:nvPr/>
        </p:nvSpPr>
        <p:spPr>
          <a:xfrm>
            <a:off x="1374097" y="3893338"/>
            <a:ext cx="7005404" cy="449007"/>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Providers</a:t>
            </a:r>
          </a:p>
        </p:txBody>
      </p:sp>
      <p:sp>
        <p:nvSpPr>
          <p:cNvPr id="15" name="Rectangle 14">
            <a:extLst>
              <a:ext uri="{FF2B5EF4-FFF2-40B4-BE49-F238E27FC236}">
                <a16:creationId xmlns:a16="http://schemas.microsoft.com/office/drawing/2014/main" id="{F2F322B5-BB53-754D-B5E2-276F236FE40C}"/>
              </a:ext>
            </a:extLst>
          </p:cNvPr>
          <p:cNvSpPr/>
          <p:nvPr/>
        </p:nvSpPr>
        <p:spPr>
          <a:xfrm>
            <a:off x="1792651" y="5159950"/>
            <a:ext cx="1227946" cy="74944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Cosmos</a:t>
            </a:r>
          </a:p>
        </p:txBody>
      </p:sp>
      <p:sp>
        <p:nvSpPr>
          <p:cNvPr id="17" name="Rectangle 16">
            <a:extLst>
              <a:ext uri="{FF2B5EF4-FFF2-40B4-BE49-F238E27FC236}">
                <a16:creationId xmlns:a16="http://schemas.microsoft.com/office/drawing/2014/main" id="{FC5B0875-BDB1-0E4B-AE69-338104792583}"/>
              </a:ext>
            </a:extLst>
          </p:cNvPr>
          <p:cNvSpPr/>
          <p:nvPr/>
        </p:nvSpPr>
        <p:spPr>
          <a:xfrm>
            <a:off x="1419069" y="4788105"/>
            <a:ext cx="7005404" cy="1387842"/>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Resources</a:t>
            </a:r>
          </a:p>
        </p:txBody>
      </p:sp>
      <p:sp>
        <p:nvSpPr>
          <p:cNvPr id="20" name="Rectangle 19">
            <a:extLst>
              <a:ext uri="{FF2B5EF4-FFF2-40B4-BE49-F238E27FC236}">
                <a16:creationId xmlns:a16="http://schemas.microsoft.com/office/drawing/2014/main" id="{0859BA15-FDF1-AD46-BEEA-76B53B1B682F}"/>
              </a:ext>
            </a:extLst>
          </p:cNvPr>
          <p:cNvSpPr/>
          <p:nvPr/>
        </p:nvSpPr>
        <p:spPr>
          <a:xfrm>
            <a:off x="3367474" y="5201649"/>
            <a:ext cx="1227946" cy="73445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21" name="Rectangle 20">
            <a:extLst>
              <a:ext uri="{FF2B5EF4-FFF2-40B4-BE49-F238E27FC236}">
                <a16:creationId xmlns:a16="http://schemas.microsoft.com/office/drawing/2014/main" id="{865AFCA4-D5B7-E648-8CC6-EE2C55258256}"/>
              </a:ext>
            </a:extLst>
          </p:cNvPr>
          <p:cNvSpPr/>
          <p:nvPr/>
        </p:nvSpPr>
        <p:spPr>
          <a:xfrm>
            <a:off x="4996720" y="5206061"/>
            <a:ext cx="1227946" cy="730043"/>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Vault</a:t>
            </a:r>
          </a:p>
        </p:txBody>
      </p:sp>
      <p:sp>
        <p:nvSpPr>
          <p:cNvPr id="22" name="Rectangle 21">
            <a:extLst>
              <a:ext uri="{FF2B5EF4-FFF2-40B4-BE49-F238E27FC236}">
                <a16:creationId xmlns:a16="http://schemas.microsoft.com/office/drawing/2014/main" id="{F875DAC4-8655-CC44-AF85-D3A434375F66}"/>
              </a:ext>
            </a:extLst>
          </p:cNvPr>
          <p:cNvSpPr/>
          <p:nvPr/>
        </p:nvSpPr>
        <p:spPr>
          <a:xfrm>
            <a:off x="6599261" y="5143144"/>
            <a:ext cx="1227946" cy="732999"/>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sp>
        <p:nvSpPr>
          <p:cNvPr id="24" name="Rectangle 23">
            <a:extLst>
              <a:ext uri="{FF2B5EF4-FFF2-40B4-BE49-F238E27FC236}">
                <a16:creationId xmlns:a16="http://schemas.microsoft.com/office/drawing/2014/main" id="{4877BC7B-5FE3-7745-BDC0-8ED59B67D323}"/>
              </a:ext>
            </a:extLst>
          </p:cNvPr>
          <p:cNvSpPr/>
          <p:nvPr/>
        </p:nvSpPr>
        <p:spPr>
          <a:xfrm>
            <a:off x="402858" y="1337427"/>
            <a:ext cx="9323882" cy="53182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t>Azure</a:t>
            </a:r>
          </a:p>
        </p:txBody>
      </p:sp>
      <p:sp>
        <p:nvSpPr>
          <p:cNvPr id="26" name="Rectangle 25">
            <a:extLst>
              <a:ext uri="{FF2B5EF4-FFF2-40B4-BE49-F238E27FC236}">
                <a16:creationId xmlns:a16="http://schemas.microsoft.com/office/drawing/2014/main" id="{21B3BEE5-22D9-4A47-8244-35D003D05BFF}"/>
              </a:ext>
            </a:extLst>
          </p:cNvPr>
          <p:cNvSpPr/>
          <p:nvPr/>
        </p:nvSpPr>
        <p:spPr>
          <a:xfrm>
            <a:off x="1508454" y="2856688"/>
            <a:ext cx="2295994"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schemas</a:t>
            </a:r>
          </a:p>
        </p:txBody>
      </p:sp>
      <p:cxnSp>
        <p:nvCxnSpPr>
          <p:cNvPr id="28" name="Straight Arrow Connector 27">
            <a:extLst>
              <a:ext uri="{FF2B5EF4-FFF2-40B4-BE49-F238E27FC236}">
                <a16:creationId xmlns:a16="http://schemas.microsoft.com/office/drawing/2014/main" id="{761335D9-415F-E747-AF40-C479540B91EC}"/>
              </a:ext>
            </a:extLst>
          </p:cNvPr>
          <p:cNvCxnSpPr>
            <a:cxnSpLocks/>
            <a:stCxn id="5" idx="2"/>
          </p:cNvCxnSpPr>
          <p:nvPr/>
        </p:nvCxnSpPr>
        <p:spPr>
          <a:xfrm>
            <a:off x="2934324" y="2039781"/>
            <a:ext cx="0" cy="523463"/>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02BA2D-CFDA-8745-A434-1D550140EEAF}"/>
              </a:ext>
            </a:extLst>
          </p:cNvPr>
          <p:cNvCxnSpPr>
            <a:cxnSpLocks/>
            <a:stCxn id="6" idx="2"/>
          </p:cNvCxnSpPr>
          <p:nvPr/>
        </p:nvCxnSpPr>
        <p:spPr>
          <a:xfrm>
            <a:off x="6451698" y="2031307"/>
            <a:ext cx="0" cy="531937"/>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A304D5-2E64-BA42-AF9C-1ABC56512F15}"/>
              </a:ext>
            </a:extLst>
          </p:cNvPr>
          <p:cNvCxnSpPr>
            <a:cxnSpLocks/>
          </p:cNvCxnSpPr>
          <p:nvPr/>
        </p:nvCxnSpPr>
        <p:spPr>
          <a:xfrm>
            <a:off x="4780613" y="3537679"/>
            <a:ext cx="0" cy="355659"/>
          </a:xfrm>
          <a:prstGeom prst="straightConnector1">
            <a:avLst/>
          </a:prstGeom>
          <a:ln w="38100">
            <a:solidFill>
              <a:srgbClr val="00FFF8"/>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1332FB-8BE0-4444-9232-E41ECCC12F5C}"/>
              </a:ext>
            </a:extLst>
          </p:cNvPr>
          <p:cNvCxnSpPr>
            <a:cxnSpLocks/>
          </p:cNvCxnSpPr>
          <p:nvPr/>
        </p:nvCxnSpPr>
        <p:spPr>
          <a:xfrm>
            <a:off x="4780613" y="4342345"/>
            <a:ext cx="0" cy="445760"/>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15AF319-651E-234B-AE4C-E6568EAB144C}"/>
              </a:ext>
            </a:extLst>
          </p:cNvPr>
          <p:cNvSpPr/>
          <p:nvPr/>
        </p:nvSpPr>
        <p:spPr>
          <a:xfrm>
            <a:off x="400084" y="1944388"/>
            <a:ext cx="2190985"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imperative</a:t>
            </a:r>
          </a:p>
        </p:txBody>
      </p:sp>
      <p:sp>
        <p:nvSpPr>
          <p:cNvPr id="38" name="Rectangle 37">
            <a:extLst>
              <a:ext uri="{FF2B5EF4-FFF2-40B4-BE49-F238E27FC236}">
                <a16:creationId xmlns:a16="http://schemas.microsoft.com/office/drawing/2014/main" id="{A23450C2-E19A-AD4E-8370-41B4B035C3B5}"/>
              </a:ext>
            </a:extLst>
          </p:cNvPr>
          <p:cNvSpPr/>
          <p:nvPr/>
        </p:nvSpPr>
        <p:spPr>
          <a:xfrm>
            <a:off x="7146870" y="1950826"/>
            <a:ext cx="2239074"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declarative</a:t>
            </a:r>
          </a:p>
        </p:txBody>
      </p:sp>
      <p:sp>
        <p:nvSpPr>
          <p:cNvPr id="39" name="Snip and Round Single Corner Rectangle 38">
            <a:extLst>
              <a:ext uri="{FF2B5EF4-FFF2-40B4-BE49-F238E27FC236}">
                <a16:creationId xmlns:a16="http://schemas.microsoft.com/office/drawing/2014/main" id="{1DB343A5-B055-6845-9D1C-C986701A5543}"/>
              </a:ext>
            </a:extLst>
          </p:cNvPr>
          <p:cNvSpPr/>
          <p:nvPr/>
        </p:nvSpPr>
        <p:spPr>
          <a:xfrm>
            <a:off x="7038300" y="195103"/>
            <a:ext cx="1294422" cy="85307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a:t>
            </a:r>
          </a:p>
        </p:txBody>
      </p:sp>
      <p:cxnSp>
        <p:nvCxnSpPr>
          <p:cNvPr id="40" name="Straight Arrow Connector 39">
            <a:extLst>
              <a:ext uri="{FF2B5EF4-FFF2-40B4-BE49-F238E27FC236}">
                <a16:creationId xmlns:a16="http://schemas.microsoft.com/office/drawing/2014/main" id="{6AB340DE-6C27-3D41-AFBB-E76CE4BBE01B}"/>
              </a:ext>
            </a:extLst>
          </p:cNvPr>
          <p:cNvCxnSpPr>
            <a:cxnSpLocks/>
            <a:endCxn id="6" idx="0"/>
          </p:cNvCxnSpPr>
          <p:nvPr/>
        </p:nvCxnSpPr>
        <p:spPr>
          <a:xfrm flipH="1">
            <a:off x="6451698" y="1034675"/>
            <a:ext cx="1066800" cy="531937"/>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71AE7F-4A06-A44D-B77A-2244A89B1C00}"/>
              </a:ext>
            </a:extLst>
          </p:cNvPr>
          <p:cNvCxnSpPr>
            <a:cxnSpLocks/>
          </p:cNvCxnSpPr>
          <p:nvPr/>
        </p:nvCxnSpPr>
        <p:spPr>
          <a:xfrm>
            <a:off x="5837420" y="2039781"/>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B7044A-28A4-344C-B057-EB3248A45864}"/>
              </a:ext>
            </a:extLst>
          </p:cNvPr>
          <p:cNvCxnSpPr>
            <a:cxnSpLocks/>
          </p:cNvCxnSpPr>
          <p:nvPr/>
        </p:nvCxnSpPr>
        <p:spPr>
          <a:xfrm>
            <a:off x="2385388" y="3331434"/>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D9A5DE2-1E91-EE4D-94DF-8A13B7309455}"/>
              </a:ext>
            </a:extLst>
          </p:cNvPr>
          <p:cNvCxnSpPr>
            <a:cxnSpLocks/>
          </p:cNvCxnSpPr>
          <p:nvPr/>
        </p:nvCxnSpPr>
        <p:spPr>
          <a:xfrm>
            <a:off x="2709785" y="3331433"/>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D1A406-2DFC-F04F-AA95-98166EEBD3F0}"/>
              </a:ext>
            </a:extLst>
          </p:cNvPr>
          <p:cNvCxnSpPr>
            <a:cxnSpLocks/>
          </p:cNvCxnSpPr>
          <p:nvPr/>
        </p:nvCxnSpPr>
        <p:spPr>
          <a:xfrm>
            <a:off x="3020597" y="3306393"/>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5E397A1-BB54-EA46-88F8-BD86E150EC0A}"/>
              </a:ext>
            </a:extLst>
          </p:cNvPr>
          <p:cNvCxnSpPr>
            <a:cxnSpLocks/>
            <a:endCxn id="15" idx="0"/>
          </p:cNvCxnSpPr>
          <p:nvPr/>
        </p:nvCxnSpPr>
        <p:spPr>
          <a:xfrm>
            <a:off x="2406624" y="4342345"/>
            <a:ext cx="0" cy="817605"/>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052AF98-C5C1-9041-B939-19A4D6E728D2}"/>
              </a:ext>
            </a:extLst>
          </p:cNvPr>
          <p:cNvCxnSpPr>
            <a:cxnSpLocks/>
          </p:cNvCxnSpPr>
          <p:nvPr/>
        </p:nvCxnSpPr>
        <p:spPr>
          <a:xfrm>
            <a:off x="3788522" y="4346488"/>
            <a:ext cx="0" cy="796656"/>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11EF76-462A-1441-873F-FC0D65FB5576}"/>
              </a:ext>
            </a:extLst>
          </p:cNvPr>
          <p:cNvCxnSpPr>
            <a:cxnSpLocks/>
          </p:cNvCxnSpPr>
          <p:nvPr/>
        </p:nvCxnSpPr>
        <p:spPr>
          <a:xfrm>
            <a:off x="5610693" y="4363294"/>
            <a:ext cx="0" cy="796656"/>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2545237"/>
            <a:ext cx="7962111" cy="12867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ARM != ARM Templates</a:t>
            </a: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712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00FF00"/>
                </a:solidFill>
                <a:latin typeface="SimHei" panose="02010609060101010101" pitchFamily="49" charset="-122"/>
                <a:ea typeface="SimHei" panose="02010609060101010101" pitchFamily="49" charset="-122"/>
              </a:rPr>
              <a:t>templates</a:t>
            </a:r>
          </a:p>
        </p:txBody>
      </p:sp>
      <p:sp>
        <p:nvSpPr>
          <p:cNvPr id="3" name="Title 1">
            <a:extLst>
              <a:ext uri="{FF2B5EF4-FFF2-40B4-BE49-F238E27FC236}">
                <a16:creationId xmlns:a16="http://schemas.microsoft.com/office/drawing/2014/main" id="{5D76C386-B8D9-3746-8649-00B4E58665F2}"/>
              </a:ext>
            </a:extLst>
          </p:cNvPr>
          <p:cNvSpPr txBox="1">
            <a:spLocks/>
          </p:cNvSpPr>
          <p:nvPr/>
        </p:nvSpPr>
        <p:spPr>
          <a:xfrm>
            <a:off x="214860" y="1215893"/>
            <a:ext cx="11977140"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declarative description of resources</a:t>
            </a:r>
          </a:p>
          <a:p>
            <a:r>
              <a:rPr lang="en-US" dirty="0">
                <a:solidFill>
                  <a:schemeClr val="bg1"/>
                </a:solidFill>
              </a:rPr>
              <a:t>deployed to resource groups</a:t>
            </a:r>
          </a:p>
          <a:p>
            <a:r>
              <a:rPr lang="en-US" dirty="0">
                <a:solidFill>
                  <a:schemeClr val="bg1"/>
                </a:solidFill>
              </a:rPr>
              <a:t>deployed through resource manager</a:t>
            </a:r>
          </a:p>
          <a:p>
            <a:r>
              <a:rPr lang="en-US" dirty="0">
                <a:solidFill>
                  <a:schemeClr val="bg1"/>
                </a:solidFill>
              </a:rPr>
              <a:t>written in </a:t>
            </a:r>
            <a:r>
              <a:rPr lang="en-US" dirty="0" err="1">
                <a:solidFill>
                  <a:schemeClr val="bg1"/>
                </a:solidFill>
              </a:rPr>
              <a:t>json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295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588000" y="338667"/>
            <a:ext cx="6818489" cy="1252185"/>
          </a:xfrm>
        </p:spPr>
        <p:txBody>
          <a:bodyPr>
            <a:normAutofit fontScale="90000"/>
          </a:bodyPr>
          <a:lstStyle/>
          <a:p>
            <a:r>
              <a:rPr lang="en-US" dirty="0">
                <a:solidFill>
                  <a:srgbClr val="CFFF00"/>
                </a:solidFill>
                <a:latin typeface="SimHei" panose="02010609060101010101" pitchFamily="49" charset="-122"/>
                <a:ea typeface="SimHei" panose="02010609060101010101" pitchFamily="49" charset="-122"/>
              </a:rPr>
              <a:t>do I really need this?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1478844" y="1362816"/>
            <a:ext cx="10476088" cy="476479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infrastructure as code</a:t>
            </a:r>
          </a:p>
          <a:p>
            <a:r>
              <a:rPr lang="en-US" dirty="0" err="1">
                <a:solidFill>
                  <a:schemeClr val="bg1"/>
                </a:solidFill>
              </a:rPr>
              <a:t>devops</a:t>
            </a:r>
            <a:endParaRPr lang="en-US" dirty="0">
              <a:solidFill>
                <a:schemeClr val="bg1"/>
              </a:solidFill>
            </a:endParaRPr>
          </a:p>
          <a:p>
            <a:r>
              <a:rPr lang="en-US" dirty="0">
                <a:solidFill>
                  <a:schemeClr val="bg1"/>
                </a:solidFill>
              </a:rPr>
              <a:t>automation</a:t>
            </a:r>
          </a:p>
          <a:p>
            <a:r>
              <a:rPr lang="en-US" dirty="0">
                <a:solidFill>
                  <a:schemeClr val="bg1"/>
                </a:solidFill>
              </a:rPr>
              <a:t>repeatable</a:t>
            </a:r>
          </a:p>
          <a:p>
            <a:r>
              <a:rPr lang="en-US" dirty="0">
                <a:solidFill>
                  <a:schemeClr val="bg1"/>
                </a:solidFill>
              </a:rPr>
              <a:t>cattle not pets</a:t>
            </a:r>
          </a:p>
          <a:p>
            <a:r>
              <a:rPr lang="en-US" dirty="0">
                <a:solidFill>
                  <a:schemeClr val="bg1"/>
                </a:solidFill>
              </a:rPr>
              <a:t>idempotent</a:t>
            </a:r>
          </a:p>
        </p:txBody>
      </p:sp>
      <p:sp>
        <p:nvSpPr>
          <p:cNvPr id="6" name="AutoShape 2" descr="Image result for cattle not pets">
            <a:extLst>
              <a:ext uri="{FF2B5EF4-FFF2-40B4-BE49-F238E27FC236}">
                <a16:creationId xmlns:a16="http://schemas.microsoft.com/office/drawing/2014/main" id="{5479454D-8007-4E4F-A8A0-6CAE36336B49}"/>
              </a:ext>
            </a:extLst>
          </p:cNvPr>
          <p:cNvSpPr>
            <a:spLocks noChangeAspect="1" noChangeArrowheads="1"/>
          </p:cNvSpPr>
          <p:nvPr/>
        </p:nvSpPr>
        <p:spPr bwMode="auto">
          <a:xfrm>
            <a:off x="0" y="9509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cattle not pets">
            <a:extLst>
              <a:ext uri="{FF2B5EF4-FFF2-40B4-BE49-F238E27FC236}">
                <a16:creationId xmlns:a16="http://schemas.microsoft.com/office/drawing/2014/main" id="{A2E3FB6E-62E7-D040-A2C2-A08AB653C441}"/>
              </a:ext>
            </a:extLst>
          </p:cNvPr>
          <p:cNvSpPr>
            <a:spLocks noChangeAspect="1" noChangeArrowheads="1"/>
          </p:cNvSpPr>
          <p:nvPr/>
        </p:nvSpPr>
        <p:spPr bwMode="auto">
          <a:xfrm>
            <a:off x="152400" y="11033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cattle not pets">
            <a:extLst>
              <a:ext uri="{FF2B5EF4-FFF2-40B4-BE49-F238E27FC236}">
                <a16:creationId xmlns:a16="http://schemas.microsoft.com/office/drawing/2014/main" id="{84101FF9-66B0-7742-82E1-99FF8CDFB459}"/>
              </a:ext>
            </a:extLst>
          </p:cNvPr>
          <p:cNvSpPr>
            <a:spLocks noChangeAspect="1" noChangeArrowheads="1"/>
          </p:cNvSpPr>
          <p:nvPr/>
        </p:nvSpPr>
        <p:spPr bwMode="auto">
          <a:xfrm>
            <a:off x="304800" y="12557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data:image/jpeg;base64,/9j/4AAQSkZJRgABAQAAAQABAAD/2wCEAAkGBxITEhUTExMWFRUWFxYYGBYXFxcXFxoYFxUXFhgXGBcYHiggGBolGxcVITEhJSkrLi4uGB8zODMtNygtLisBCgoKDg0OGxAQGy8lHyUtLS0tLS0tLS0tLS0tLS0tLS0tLS0tLS0tLS0tLS0tLS0tLS0tLS0tLS0tLS0tLS0tN//AABEIAI8BYAMBIgACEQEDEQH/xAAcAAABBQEBAQAAAAAAAAAAAAAHAgMEBQYBAAj/xABMEAABAwEEBgUGCwQJBAMAAAABAgMRAAQSITEFBgdBUWETInGBkTKTobGy0hQVI0JicnPB0eHwF1JTkhYkM0RUgqLi8TRDY8Ilg6P/xAAZAQACAwEAAAAAAAAAAAAAAAACAwABBAX/xAAoEQACAgEEAgICAgMBAAAAAAAAAQIRAwQSEyExUSJBFDIFYTNC8SP/2gAMAwEAAhEDEQA/ACBrtrkuwuIQllLl9F6SspjrRGANZ8bVHIn4Mjzh92mNsLgFoZB/hH2zQ+bM1iy5JqToqwhna07/AIVHnVe5TqNqjp/uqB/9qvcob3jOFPB1JEHA0t58hVhCXtTe3WVHnVe5Sndp7w/uqCOTp9yhsLRGGdKbfMgVObL7JYR/2puXZ+DInh0ivdqONrTsSbIjzqvcrEKxEZVXlQmOFXHPNksIydrbp/uiPOq9ylnaw5usqJ+1Pu0NQoGRNKZsh8qaJ5ZeyWwjDa27/hUedV7lLZ2sOkx8FR51XuUMLypxTT+RBqPLP2E4yXbQUF7T3AP+mR5w+7UU7WXp/wCkR51XuUPiud+FIJUcRlQLNk9g2ERW1p0f3VHnT7lI/a67/hEedV7lDpCuNeVFGs0yWEP9rr3+DR51XuV0bXnf8IjzqvcodgiKaXyolmkyWEdW2B0f3RHnVe5Tf7ZHf8GjzqvcoarSa7dimLI/ZVsJidsTh/uiPOq9ytXqHrqrSC3UqZS30aUmQsqm8SN4EZUCCBRM2HJh20/Ub9pVFGbbLTYTNI21SFACMpx7aijSrn0fClaa8sfV+81XiujjhFxToXKTsnfGjnLwrvxo5y8Kg16i44+gdzJ3xmvl4V0aTXy8Kg10VOOPovcyd8Zr5eFe+Ml8vCoVdqccfRW5kz4yXy8K98ZL5eFQ5rxNTjj6JuZM+Ml8vCvfGS+XhUOvTU44+ibmTPjJfLwr3xmvl4VCvCuFQ41OOPom5k74zXy8K4dJr5eFQA6n94eIrnSDiPEVOKPom5lh8aL5eFc+NF8vCoU16pxx9E3Mm/GjnLwrnxo59Hw/OoVcNTjj6JuZO+NXPo+FTNG2tS716MIyqlqz0Jmru++gyQioukFGTbBvtnP9ZY+yPtmh+VxW722k/CWI/hH2zWFCiQMMq5OX9rGMZWskinFtzvrxVXG88aHtk2tj7MTFSlsgSQO+qu0JgyKfs1qVEGlTxurLqiUpJUMaYW0BTrSozNRHH7qscqCKb6RR1pCSqpxbujCq/wCEgmQMKn2Z9K8u+iyRl5ZdCrFZw7gR2dtSG7MPJIywqx0VZFIvEQZ31JW0CQYxJg1lzS6b9HV03hRZRWjR2EjduqoBgkAxW2XZkgScKqHdBpdVexTx/Gqw6pf7+ANRor7xlAoRvpsqq5f0RndMxvOXjVWqzKBjPsrZjywl9mCeHJDyhhVKQuuLZVXlYU7poSKUZFNg4YU26a8maJRLHUiiVsPTDtp+o37SqGCQaJ+w5J6W0z+437SqOC+RF5CHps9cfV+81ABprXLTKGHEpIJUUSOEXiPurMua0rMXUAdpJwrr4oNwQqb7NXNdmsY7rM9uCR3HLvpkaxvnC8AZ3AU7iYNm6muFwDMgdtYdy3OrzWrAyN1RLTezvEnhO78apYyWbhel2APLB7Majr1iYAzUexNYgv4YHuryYPGjWJFWa5zWdAGDaie4DvqE9rO4TCUpT6apUJUDOEUqQMer3euptiSyY5pp/PpDnEYb9+VMN6QemS6rxPqqOHAMVZbju7KZffxkCjSRQ8bQsk3lSd5JpDy15Ek/rDGmmnYrrjwyj01fRQmSa4FKnfXmli9G+JgeupQZnrGAnnU3IujjOkX0ZLWBw/5qxa0xacCpYA5gVCcdSgYdbmT91VrryiZJoG0/ohe2vWB75q4I5CDUiw63EYOpnmnPvFZZa5IiaVaEqSbq0lJGYIg+BqbV4L7CLY9MMueSsTwOB8DWi0Hmru++gveH38+6t9sudJU/1ioANxJmMVUjPCoMOH7FDtnTNpY+xPtmh2ondW+23n+ssfYn2zQ/ZwriZF22OYhtJzzp6VExEV5Vog5V1t0kzS3KXmibmdbSoHjTa3CDjhU+zY9tI0jZQUzvpSmnLsogPW+7liaQGyrrKMcqr0JIV1gakOWgrwAwrXGEY+A41XZMFoTF0CTTtiQUnmaiWZgDLOrSxskqBNIz5FQcIvJLajR2a3xCYJwxjGKll88Ix9WVV9jWlIwGO+rBu0Y5Yeo51xcjcmdvHjUBSQpWJNOPN5NpzOZqSgyQIicqZWLgW4cTiBWbdbHMqNJH5icvXzpCbMEDESo5Cp+j7LA6RzLMA1IZazcVmchWjlSVL/rFuFsoLZYwkXlVXnRQVjePhWitYBzpnoglIjGnQzyS6Ey02NvtGeXoocTUZ2xlOWNaJ9pUSE1VWpKuytmKWWRly4cESn6SM8KJ2w4/K2n6jftKoXWlRJujE0T9hiAHbSPoN+0qt8F2rMM4xT6LbaWn+st/ZD21ViXbRDqGUILi1xAHMwOySa2+0r/qW8h8kPG+qh7oi3kacs7cwL6LwHzoQoieUwe6utyOOJUZ9qcnYTtF6otstFy2qbJxJMlKUpIGBJOJB34Vi9c9LWOzhKbG4l9d7rSZSlMbiB1lTV7t10qEWNFmHlPLBP1GyCfE3RWQ2d7Pl2xtLzirjBJEjy1XcIE4RiceVZuad+RuyJYarP2u3KUluzpShEXl3zhOQGGJqXpWwOMKuuJIJ37j2GipojRTVmaS0ygJQN288yd5qu1zU0mzKU6JReQmf3b60oC+4qBPIGmQ1EovsB40/AOtHaOceISgTxVGCeZPCrFnQClOLZQ4FXUFRUkG6VA+QCd/ZWZs6bSl5TDjxQ2hRvhJwwxJMZ4ZDnW71PspUvp1G42ApLSCcYjyuc4k0mX8hKUqiafw4xjbKDSGjXW03jBTMEpIIB3BUZGoBKEpKlrCE/OXiQOEDf3Vd6aSr4VaG20/Mm7PlJIBJAGZB6w4QarbO0h1BYKbyXrt9RxuJQqVdiiSEjmabHWuUH7QuWm2tP6Ia3hc6Vs3kGQ2VCAsjyiEq3Ca8WihtL0dKPnoSqFpVndUYw7am66JDTzSbhShpkAJA6gxPVB35iSd5qseeVZX4N1d5KVrSMiHBJQeBH3CsMtXltuzZDT43FdFtpWx2Zthm1dKUMugylUFaVAE9GIzUSCBzrKI1mFpcSzZLKsOkhIC1hUkziYA7TVdrZpCWilJPRKcSuFblJMThvgwe6iRsY1bQhj4c4JcdvXCckNgwSOZjPhWmGpnON2ZMmBQlQ1admFo6jrVqAtI8uRDZn5qY8kDLLGsHatOWhp1TT/WuqKFDJSSDBIIwMEUe7Xp1mzhCnlhKVuKbCz5IIvRJ3Dq50INszNmFpS8y62VqADraTjJBKXJGBkYHuqRySTsBxTOAyM86Xc3HIJUokY4AEmOOAwFZzVXSF5SmlYiLye4wRPhWw1dxttnbSmZUpajwQhOM9pKRW/luG5CNlSo12qOq7ZS2+60ttcAhtagojgVACAeWNX+l9AMWkAuiCBgsGCO07++qm1bRNGtqcbNoTfReCsFFN4YXQqIKqqG9oQf0Y7bGWT8itKXG1QVdGYlQjAG6fEVgeSTd2P2rwO6S1LaDa+jKkuoClBKlBQWlO9MAR91L2TnrWjsb9a6xdk1ndVZrLpAqU4LM85ZHgDiph8C4VJyCgbonkK3mzJi4u0JkHBvEbxKoNNWVuDTYOypWjMbcD/WWPsj7ZobhRnCiPtyP9ZY+xPtmh4w4Mqwz8ls7f3mkhJJwqSGwqn7K2kqSlRgUlT7pFMQy+QIpTr00rSbSUquoMjjVep4RQvF2SyU4+gzIxrtiZSQTvpu6m7uxqbotoXhjhS5tRi6ChFykkjzVlExv4VrdD6ESW5XgrcOFVq7OCQGyArdOXZUHSemrQ2lXyarySlMnIEzERmYBPdXPlyZ2lA60YQwx7NG/q84nFMEHvFJ0dYlBUKTB3HMHlyrFWDXe3tdZKr4GaSnDnjW91Y11TakyWglSYChzOR7KrPps2KFy8F49Qpul5EurIAPzknEHnXXAVKCRlEnxqx0zBOXWIjDhVegYkjM9UfjXPTXlG2Pix95QB/eJwA3CmVublYeqrRrRqw3IGHHNR7hVTpDsII/eBHfwmqxr5U0VuX0RXkA5GmQQki9lNcLygcfXUTSdrN01rjBt0SUujWIDbqYy4RWe05ottAn0zVRo3S5SIMxnUfSlrWuZVhPHdurZp1lhOr6Odm21ZXraSVGI7aImxJMPWr6jftLoZEnKiZsQHy1q+o37Sq6eNPccy7ZcbRlRaGzh/ZD21VhdF2NIf0hpAplVmswW0o/NdIViOYSn00QdoKmg8guAn5MRH11Vh9NHorDpFQwQ+22lvncN1Zj/NWyWeLioeiRj8rBg/bnbQ4gOLU4tRCZUSTKjGZ5mvqzVpLSbK0ln+zQm4nncJSTzkg476+P1OYzX0ZqdrAmx6vs2laSoNtHqjNRLqkpGPEkUNhF9rfrxZ7C2CSHHSSlLSSJmJ637oy8ax7eu6dLNr0epnonXm3IWFS2CgXhO8DAUH7bb1Wl159UBbjhWQOe4egVHbtqw51FFMgpJBglKhiOw1PJYRdE25pTCnHOs+h1DDiPswo3p33ghInkaWxp1xltxwQVqSsSd14QYihzoi0KQ/cnBRxHMTHrNX+k3jdCOJPhWHLFqfR0sElLG7Nf8ZOEWd+91yymFb/kytvHtA9NK1f0uhFpvOrAR0jaljdAKoJ5BaknuqgS6UpZMgi5ED5sqVgec499Z/TNouPDmAPE50ML39BZEuPs1+tOtYctTzqflGiUhCVyBCYyAORUL3PCqlp2XnM+tBHfjVK62Zg71CPGpqnSHknsHgKKSsGDSIOn7UQjoycL8+H/AAKubTrc6vR1isQVcEuFZSSJQlZSgKjibyu4VQawMXlhKcVFQEdo/KqVgGYOBSSPTMeM1pwqomPUO5hH1908gsMWSzvdKy3KireVCLpMiRmaxC3JAPOKbs+JXTYX83cFTTRJP1ad/rbYMybyRHEjAHlWxtemlWQ2taVQ6GktNnCUlyCVdsLPhWP1Qg6QZOaQok9gSa7rvaJtj4yBU2fBsCi5OtgNd2UzizAHf6avtCayPWZhxpBBbewdQQDeTBEDgYnGs6+cRHCpZRKBVBGy1fWqyWK3IeB6K1MJWyrMFaFJuKHetIPMUYtmToV0vViEtd4hX50NNb3mHbDo1ixglF0qUCZKUoWgOJVz6QjDlRQ2eWhKlPAAeS2cowN6PVSnJbkiX1RkttrV60sYf9k+2aG3wciidtoJ+EsfZH2zQ5eIwO+lym1OgWPWQxXX1gGmUDxpLqZxpDinIFiXFTiMqjFGONOpSRkKbAJPOnx6KHWk5TlVto7KRVdZUzKSMavdFMwCKyamXxZp0i/9ES7IcRS9dLa4010rWC2H0OHCeo4yWwqDuBmn2AFSAKmWzRzj6Apop6ZCShTavJdbPzTz4dtc7FkUMqkzp6mDlDoFSdIAoOOJ/WVaDZ47efXAgESfEfnTFu1HfKlXLO41yMFA7Dwq21R0KbKlalKlSsBGQG+urrNRjlhcU+39GLS4Z8idGsdfJVJ35eoUrpgg5ZRFVxexHAfoVH0rbCEKMjqp+6uDHDuaR1sj2o1SNb0NpnApGZnD00qza26PfMFSQo86EVotCHmo6UhaVx0cYERJWVcZwiqi12VIJKSQcDM8furrY/4tOPyZy56lKXxQf7RoFhzrNrHZhjWU1m0QWhO6sxqNrStJ6FassOwjd2GtZp+3h9ogmDmMaxPDPFm2s0xytwtMwrbmOFKtLsgemoqRCiN81LdYkSDXUpJmLI24kVfECiXsPT8rafqN+0qhmUkUTNiBl20/Ub9pVaIL5IyItdo7d61Np3qaSABxvr9EkVD2hWEq0c62B5JCAfD7wKsdfiBbWDOSEnwcVjXteJNieKcZebj+YUD/AMjDx/bPmVYIkHAjMUXdetKpY0LY7BI6VbTC1pGaUDrg8pVh41h7bo0OOlZkXT14EjOrPXN1NoWHUqAJZQgJje2T6wYrRuTIjFtFU4GnESFCeIoxapbK0BhK7d8k4XTdAIVKLsBJzEHE8aHOndXF2e2PWYdbolwFZC6QFJJJ5EUafZCtFnUt9KUCVEmAMyQJgc6smlLUEFWd6PQc6l6tufBNIWd90AoQu8SkyMiMxvmKmW5ZtKg6lIBU6tQAAycWTHYJpOVJj8EmhQwaKuA9VVOsmh3UMsvugp6RSgJ4BKVCPGt//Rp6zLY6do9EVJKlJ68YyZAyMT4VL2u2iz2izMtMqHyKkqSqZCkqQoEYfOBjDnSsa2u2OzZHJJIG9jYSUIVflwrxRwRckEHtkVLdHyggEmMAMydwq1tGhTZ1tdKlTa1MggqAuk54EE4QRzp7V3RHSvl1xfRtWcpWpQIBJmQAchMZ1cvJIuo2U+s+gHbIpo4kkhSoHkqCZWiRwChNZ7WIjpEqSIvJBMbzPrr6D1rTZXbKlxkoWkrKStJCpORST4zQk0nZ7OyhxtbCn14qZkkBIUlSVTd8qCEkCmQdOjHOdyMfYVeV2GmbU2SrDflHZVpo+xIE33LsggdUqMjOYyok7LNB2VTzKVoDjoLrqlmSlITCW0AZAmSozwFNbKMLqUwhCTaVmCFlsA4SFJzHHeKTrvYodS/mlYTPMpwz7KIu1DRzTrjgaABbAACQAmQJUIG+snopCXGGxaAYbdbUSo9Xow6m/M8r1I3/ADsW5dmF0lZejcKR5OaSd6VYj9cqlIQSgAZmAO2tntaszHTrU1dIBSUlBBBSvKCN2Poqh0JZAVtAm8StBDaAVKIvAkYZGJrRfQwIej9XTZdGsuOC6o3rxOZC1pXHISn0VstljgJejclsTPNZqRrw2n4C2ACQFIABzi6rPnFRtljaQp+Exg361VmVcqAlL50U22VubQz9kfbNDq7GBzog7aFRaWPsj7ZrB2Nq+o8qXl6k2/BGNhrlSVAg8qsbSExF7Gm7MgHyoikKfVkISkmJAwpN0qiBjVu8yi5CarkggEFQAP63UeOW7wU0NM2WFSVhPb+FX2imkAxfxVvhUeqqHpGRuUo8oA8a0uq7SVDpOjUAMBKqrVdQtj9PFvItpNbbKDMXhxSZ8RmKubAlK03kmCN4z8Kiu2RM3hhP676ttW7ElROOIy/W+uNkipJbfJ2nOl2N2/pVoKVKJHrjjyrMvKxIP5UV/gaFJKbgEyPRmONDDSGjC2paCYUk5qi6oHeDuwo8enlF/JlYc0Z2kqZXPOVD0mgqbXE4pjCuWgr6VLaRekThjM5ZVfOaOUlEKG7106TWJqy387QLLboO0MkKAJChOXGoa+kUYuqnso56Ods/wdLTzQcA45js31XWjRlhSbws6jwvLUR4Vtx/yiqpLs509HK/j4MJqzoAKBvGDIKl8I+aDxqZpdst9VLilDiR99aO1268LiUpQhOSUgAVR6RTewjHiZoPyHkyW/A2ODZApGlY1ZoPVk1CQi6acedXd5VqdSZnl0hC10SNhygXrT9Rv2lUL2wqaKmxJuHbSYiUN+0qnxVSRkLraGgdOhUxDf8A7K3163/K6MSo71IPgrCvbQgDaEfZ5bvKVUS2SnR9nRlK1E9gn8fRSJ/vIm+k0ZDSNgR0LgCfKlRx34fhVPq5oZlwqW4m8pCxdEmMpy341pLYFQpMbjUXQzYCFTvXJ8BQRk1GxSfRZ60bT7L0TaWm1uONqSo30KQkEAgg3hJzOVU2prZ0xbbQu1t4IbQQgSlImUpwzJgZ1trI7Z12UB1tCylKxfKQSJJgie6sjqfpj4NpnolQEWltKAcBikFSD2yFDvrTHJu6HL6Oa66posfQtWVMG1l1Cy4b4S2EhRug5KESDnSHLIGbRYHIHRuBCFNkCEqQro1EcQryu00nW7WNy0aWTZ04t2ZaowzNyFkk7sQKqNdtJLCmkCZbTgeBvFUiqb7SCjOp0fQVosKVIUiICkkcQLwjChjofUuzrXZnDaFrWl032lQBLQKlJAAyvXe6tXo7WMq0P8MyWmzqJ3/KJBTj/mFBzVfTD7WkGFElZ6VCTJwPSkJUe3GjaVhptdBc2j2VkWBaikSgpuEiSCSAQnhh6qCVmV8KdSzJTf6qUj5y5hE8BjWx2wawn4WLMFSy0jrJH8RWcxvAu+mstqcwU2phyJglSedyMqXLyHucYBG1j1XRZtGs2K/BJWtbgkDpOqSRwE4Chw5orSDK+jZcLqlNLN5KhN1KZWmVZGJwzwNFXXJ9SnUpUCLqZOR8r/isbpu2qsyW3ECSVKbk5AONqQfaoY5XvoyOXzNPsT0e07o4KdaQpQeXBKQVZDORzrI7SNJP2DS7i7IeivNN+QBBnCCnImR6qe2GawFFqcsy1QhaSQDl0iTu7RPgKi2rR/w3SVudUolNlWFC7jeKVQhEnIShVaZOhiIurmkbc65dcbAbBN8uJuqM4nDAknjG+tKiwt3VJIF1UmDGAUMR4z41I0lb0OvLWDmuB3ACoT7iQrFWMHAHdP41hnK5dGab+QP9ZdEFgHoxLV35xyMwQOONELYKhC0WpwpTeSUAGBeEhRMHhWH1ktd5p4JBIwIncLwkmndj9rdTpFhDaiAu+HBjBSEk47jurb5gaIhH2gabFlcTZ3gotOkPIXI6pTKVpI4YoOHOr7Za+hfTKbUFJIRiDIzVVDtELVsfFnW2FIs6cVzB6VwAwmOCRiPpDhV1snsSGg8lCQlMIgD/ADUmO3evYMq3lNtmQTaGSP4R9s1gGHbu7Ot9tmfKbQwBvaPtmh2RjQ5VcnZGNOzJx50+w7ApFzGTGNMuwMjVdSVFFkh1I341CtZlOGdMMHGVE0+tq9vqtqgy3YzYGCpQATJnM5Du30QrCAEgTlWX0U2lPWOJOVW3SkYiufrZvK9q8I6mjgoR3Pyy4W7Vjq2+3eKVHfhOHprL/DirAClsJXnBrEse01yakqYWm7QABWd0ho5u1Wq6qbqUG+B868YAPpqp0BbHFKKFqMbj91X1ispbUpYM3hj2Azh4mtCyOVX9GTZxvplvZtHMNABLaQY4YwMM6z+srKZCkJO/CMKlP6WzGMkHu7qz2ktIkAyQRHCSPxp04xyRFwcou7Kk20okKRHMpUfyqO7pRs757qr1dZV5taJ4XnEHvgxUe1vLvQ6y2qPnJWUqI5KOCj3VcdIpKx3PtHrXaZMDLsgiojzgIxMxv3+FLtDKDihSo/dUAVD3hzFRb6U75/XA0xYXEGWbcKCR+vwpxTQKaZSsKqYjACmNUIbsqUFCZnOiRsUeCnbSBuQ37SqGtsR1jjRF2HiHbT9Rv2lVrxpWmZG+6LTaXaLtpR9jI7b6hVdrJa7thsuEqAJI+sJB55GrnaG1NoRkfkhhv8tVZdxO5Spww4CMhSMsqmxEnTZUKtrmBDZOEjH9ca9bbYbMu4oSCAqRkerMerwq0FiM54cK45Zgry+tgRjnEZ0tTVUVfQvRmsbPwJ+c1LTdEd6uzdWDRbQ5pOyOkdUOI7Oqu9W90fZkNtuICEfKYHD6ISTUOx6BbQ42sDBpYWkfvRjj6PCmwywTD3rowNm0mtNtffWCVLKyZ+kqfuirO16RD0yMQDnzOVaR/V9hLhMXryiZIxgyY7jUVerbckJJBIH4SaPlhdk3q7NNqKw67oK1txj8r0e+9CQcO8EVm2rA21pKzNtnpQktKWrMXwnpFZcAK12qmlF2RlLEdUYgjCSSb2G/86gaMQWXXnUAfKXyOrN0rzI7p7qp5kOWWINtIFy1Wq6Os465Gealq3nh+FbSz6FUzb0tYBLLrbaUzJKVwVKB5Y1Gb1fLbgdSqFApuHfOU1oLIkpWHlkKcGc5kjyVT3RQvMvomTLFuio2j6XcRpF0ibg6I9wSMeyZqisum/hDobcT1fKxy6ovg+MVs9N2cPulwpGKUXu4VWWPV1lClkjEyb3pw5YVI5Y3bEOUbMLodj/5JCQCJfQcJnFQmIrf6rWFxuyabWAQsvKSJzPRqUpXf1iaTYdFss2pu0JTJQcATmrcofrOrm0WwlTqkC4HjLgzBURdUT2gUyWoTXQayKgchboCSCpOZOfjUR62vSqATHjBgd4miC5ZW4gYYcqaWluB1QQIwgct9K5f6FbkzD2l5S2CkDy8Du6p390Vd7DtFLTpK+tCkhDTkEpUBeJSIBOGRq1UygCbsSd0ZfnVvZ9NuMt9Gk9VJzOeJn8KYs/1QayIpNbtKuJtTtxPkuLn6RKt/KBWq2L6SceXagsRdS1HeV/hWbW8HVqKsSozJ3mZBrcbMWkJU9dibrcx2rqsUk5+CKScil2yIl5k/wDiPtmhqZoq7WwekbIGTZ9o0LXlKOMZb6jleSSGSIYkqiCKkvJSAAM68wTvzp1lq+qKY/HQUUJaQAJzpDdpBJwpvStsbQYSZI4ZVSuW9at8DgKtY96CaS/Y0nxggAY5VJ0bpPpV9GnHnyrHAVe6prCXSfo0uekgot/Y5al9JG6sZSlREDADtqYq2C7MCs8LdCidx30tNuGU5VzpaNvsZyosrTbVNFKj3xV2jWVASOsDMeusXpy1ynkN9Y/R2k13wiZ60Dxp+PR3CwXlV0wtWt5SyFEkTlVDpSyvqPVMjsq3snVaBJJVG8zVjYki5KzzrFDfCVrwPbTVA9NnWD1vz8akF0BMeVxQd/YeP6itxatFpcExn41h9P6EUgm7hyroY80H0xEoS+iB0uF5pRA/dO7u+/1V0AO59VfgFfgaqitV791Yz58+2rVhxKhwP6y5ct1apKvAoeYaipisBUUPcc+PGutuFWFZWg0QNIJlZxzoi7Ef7W0j6DftKobaZ8oRnRB2EOEvWqf4bXtLrZiXhmWX7Gm2gH5dsCJ6OZ5XlYVmG3ZBJG+Bl3VoNpLkWhsAf9vE8BeNZBDmKinAZ+qPTWTMvmzNk/YskWgJG/hH6511VoBIwiAPz++oRdPknv4g5kj9b6eLoAkbsDOQM/8ANJoqzweAIGUmO6ZpDrq0wBvn9TS3HQBzknvjKoptN7CYOOPo9FWkUOJtBMqAxAnvHClofJkRmMDGRiPVUaz2nC6Sk9WOEkDOnPhMATE8jMcO2rKsS08Sop4Tlxzp9DyynI4Ebo5VXsjrdXCf3icyT65qSm15xnhEZdlRopDzjiwYOWOPA4V5QUU55yDy3jKuuPA4Ex6+MGOyaSw/untx++qCOXSDvOI35Efo0tUkme77/QaQ5fHzhv5k/lnTqDdImTPonDLj+FUQSoQeIEZ7o9W+m+tiAc+PbOPDfTVoeULp8oRCgM8cu0fjSn3oSpUYwDGYHaO2iQIlSuse0R+FPuMTkbo485gYb99R7LeICl4TnujmOG6nlPJBzxyjx/Go/wCgkcFkUnPePyw7qjWthSpgGCYPEb6luKOBnIjDiOGHZ6a8lalTPEjhzmpuZGVYsxEY7454x4b/AArebKUkOWkbgG44jFRg8ayaXs4EmJxywkwOc1ttmipU/huR25qNPwy+aGQ/Yh7Uj8q3JgdGfaNDm2kqTgkCN430dNO6ssWtSVO3pSIEGBnPCqpWzqxne7/OPdq56ebyOSNABCSFGc6Yt9suDDM0eXdllgUZPTfzj3ahvbG9GqMk2jzv+2tMYP7CUqR86qVJmlor6E/YtozjaPO/7aUNjOjOL/nf9tPA7AAinUKIMgwaPg2OaN4v+d/2139j2jeL/nB7tUSgGjSK9+NKf0io4pzo4fse0bxf84Pdr37HtG/+fzg92q2os+fbbpZ5YuKOHAVEszxQpKxmkgjur6Jc2L6MUZPT+d/21xOxXRY32jzv+2rpVRRhtA6X6ZCVZcRzFXXw4KUAchjFbDR+y+wsi6gvRzcB/wDWpP7PbJMy7/OPwrDPS2+h8cvsyLVqJVM4VU6yvglMHE0S0akWUCJc/nH4VFtOzmxrUFEvSOCxHhdoY6WX2W8q+gJ25gKMEY7iPvqGltQInIb6OjmzKwkgkvYfTHu0hWy6wER8t/OPdp0cU0qKc0/IH2XUmpTcSeIort7L7ABA6X+ce7SzszsOcvfzj8KF4Jsm+IEdORINb3YR/bWr7Nr2l1rbRsusC8+m/nHu1bar6nWawqWpjpJcCQq+q9gkkiMBGZp+ODikmJl3KzMbTFfLokwOjGPO8rxrKIav9Y9UHA+uY7qL2l9XrNaSC83fIEDrKThn80jiai/0NsUR0OH13PepOTBKTbQmWNt2DEGSZ3YSOECIriSmTiYIk9oP4UUhqlY4josD9Nz3qb/oZYv4P+tz3qX+LIHiYKQ6FYFUSCOzn21GW6kARmcOWBAn86LqNSLAE3QxhM+W5671JXqNYCZLEmI/tHPeq/xpE4mCi0IRB+dvCt+dIMExEAjMYjAZd+c0XRqVYQIDOH2jnvUs6n2KI6LDLy3PeqfjSJxMDjix1kiSJAJJBAzwH631NswvDyI/eGHZnvoop1HsAEdB/wDo5671Lb1MsQxDR84571R6aRXDIF7zwiIz3jLDGPSaWhaYEAAmP0aJp1MsR/7P+tz3q6NTbFEdD/rc3f5qr8WRfEwXWmEkTmRhjhnupLq4OBIyzyxP4euik9qZYlEFTMlOXXcwy+lyFKVqdYjm1P8Anc96p+JIrikCVOCssjGe476h2y0nEKzUIjcYJz8aMydTrEMmoy+e5OHO9TTuo9gUZLE4z5bnCP3qtaaRfCwWWZQi4SQcDBzGApaWUkXhPVOXH9Y0Vf6HWKZ6LEiJvuZfzUkam2L+EfOOe9VPSyL4mDIEDEEzAwPM/dTPTiTj2/lRVGp9i/hf63Pepr+g9gy6E+cc96otLIrikCJu1gLVgYOPD1/rGt5srtF5dpTjCbkTwJX+FXf7PtHfwD51736s9Cat2ayFZYQUFyL0rWuYmPLUYz3U7HgcZWXDG07P/9k=">
            <a:extLst>
              <a:ext uri="{FF2B5EF4-FFF2-40B4-BE49-F238E27FC236}">
                <a16:creationId xmlns:a16="http://schemas.microsoft.com/office/drawing/2014/main" id="{B959BD37-3309-824C-A7EF-E6D93B88C4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8D61B92-F18E-ED40-9581-4BECB1212FEF}"/>
              </a:ext>
            </a:extLst>
          </p:cNvPr>
          <p:cNvPicPr>
            <a:picLocks noChangeAspect="1"/>
          </p:cNvPicPr>
          <p:nvPr/>
        </p:nvPicPr>
        <p:blipFill>
          <a:blip r:embed="rId3"/>
          <a:stretch>
            <a:fillRect/>
          </a:stretch>
        </p:blipFill>
        <p:spPr>
          <a:xfrm>
            <a:off x="6497927" y="2994628"/>
            <a:ext cx="5303434" cy="2139454"/>
          </a:xfrm>
          <a:prstGeom prst="rect">
            <a:avLst/>
          </a:prstGeom>
        </p:spPr>
      </p:pic>
    </p:spTree>
    <p:extLst>
      <p:ext uri="{BB962C8B-B14F-4D97-AF65-F5344CB8AC3E}">
        <p14:creationId xmlns:p14="http://schemas.microsoft.com/office/powerpoint/2010/main" val="364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8000"/>
                </a:solidFill>
                <a:latin typeface="SimHei" panose="02010609060101010101" pitchFamily="49" charset="-122"/>
                <a:ea typeface="SimHei" panose="02010609060101010101" pitchFamily="49" charset="-122"/>
              </a:rPr>
              <a:t>structure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569214" y="1252185"/>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parameters</a:t>
            </a:r>
          </a:p>
          <a:p>
            <a:r>
              <a:rPr lang="en-US" dirty="0">
                <a:solidFill>
                  <a:schemeClr val="bg1"/>
                </a:solidFill>
              </a:rPr>
              <a:t>variables</a:t>
            </a:r>
          </a:p>
          <a:p>
            <a:r>
              <a:rPr lang="en-US" dirty="0">
                <a:solidFill>
                  <a:schemeClr val="bg1"/>
                </a:solidFill>
              </a:rPr>
              <a:t>resources</a:t>
            </a:r>
          </a:p>
          <a:p>
            <a:r>
              <a:rPr lang="en-US" dirty="0">
                <a:solidFill>
                  <a:schemeClr val="bg1"/>
                </a:solidFill>
              </a:rPr>
              <a:t>output</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B7B472C5-1EED-2645-A1C4-60C4A22F50D2}"/>
              </a:ext>
            </a:extLst>
          </p:cNvPr>
          <p:cNvPicPr>
            <a:picLocks noChangeAspect="1"/>
          </p:cNvPicPr>
          <p:nvPr/>
        </p:nvPicPr>
        <p:blipFill>
          <a:blip r:embed="rId3"/>
          <a:stretch>
            <a:fillRect/>
          </a:stretch>
        </p:blipFill>
        <p:spPr>
          <a:xfrm>
            <a:off x="139700" y="4495800"/>
            <a:ext cx="11912600" cy="2133600"/>
          </a:xfrm>
          <a:prstGeom prst="rect">
            <a:avLst/>
          </a:prstGeom>
        </p:spPr>
      </p:pic>
      <p:sp>
        <p:nvSpPr>
          <p:cNvPr id="8" name="Rectangle 7">
            <a:extLst>
              <a:ext uri="{FF2B5EF4-FFF2-40B4-BE49-F238E27FC236}">
                <a16:creationId xmlns:a16="http://schemas.microsoft.com/office/drawing/2014/main" id="{989077A1-3C0F-1744-9612-A2964A682376}"/>
              </a:ext>
            </a:extLst>
          </p:cNvPr>
          <p:cNvSpPr/>
          <p:nvPr/>
        </p:nvSpPr>
        <p:spPr>
          <a:xfrm>
            <a:off x="673100" y="5232400"/>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DBD8D0E-53D6-424B-B1CA-E5D416DB4DC3}"/>
              </a:ext>
            </a:extLst>
          </p:cNvPr>
          <p:cNvSpPr/>
          <p:nvPr/>
        </p:nvSpPr>
        <p:spPr>
          <a:xfrm>
            <a:off x="673100" y="54595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CDB9AF-343A-7D4F-B391-95CB2C2348F0}"/>
              </a:ext>
            </a:extLst>
          </p:cNvPr>
          <p:cNvSpPr/>
          <p:nvPr/>
        </p:nvSpPr>
        <p:spPr>
          <a:xfrm>
            <a:off x="673100" y="59929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127185A-0DAC-2D4A-B297-D01610E24E5B}"/>
              </a:ext>
            </a:extLst>
          </p:cNvPr>
          <p:cNvSpPr/>
          <p:nvPr/>
        </p:nvSpPr>
        <p:spPr>
          <a:xfrm>
            <a:off x="666030" y="5686094"/>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xit" presetSubtype="0" fill="hold" grpId="1" nodeType="after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AA556613-1BC7-4F49-B62E-12CB8BDF8838}"/>
              </a:ext>
            </a:extLst>
          </p:cNvPr>
          <p:cNvPicPr>
            <a:picLocks noChangeAspect="1"/>
          </p:cNvPicPr>
          <p:nvPr/>
        </p:nvPicPr>
        <p:blipFill>
          <a:blip r:embed="rId3"/>
          <a:stretch>
            <a:fillRect/>
          </a:stretch>
        </p:blipFill>
        <p:spPr>
          <a:xfrm>
            <a:off x="1408290" y="1447800"/>
            <a:ext cx="8407400" cy="3556000"/>
          </a:xfrm>
          <a:prstGeom prst="rect">
            <a:avLst/>
          </a:prstGeom>
        </p:spPr>
      </p:pic>
      <p:sp>
        <p:nvSpPr>
          <p:cNvPr id="7" name="TextBox 6">
            <a:extLst>
              <a:ext uri="{FF2B5EF4-FFF2-40B4-BE49-F238E27FC236}">
                <a16:creationId xmlns:a16="http://schemas.microsoft.com/office/drawing/2014/main" id="{6366F97D-A323-E243-AE75-974019B99A8A}"/>
              </a:ext>
            </a:extLst>
          </p:cNvPr>
          <p:cNvSpPr txBox="1"/>
          <p:nvPr/>
        </p:nvSpPr>
        <p:spPr>
          <a:xfrm>
            <a:off x="177800" y="5416391"/>
            <a:ext cx="10617200" cy="830997"/>
          </a:xfrm>
          <a:prstGeom prst="rect">
            <a:avLst/>
          </a:prstGeom>
          <a:noFill/>
        </p:spPr>
        <p:txBody>
          <a:bodyPr wrap="square" rtlCol="0">
            <a:spAutoFit/>
          </a:bodyPr>
          <a:lstStyle/>
          <a:p>
            <a:pPr algn="ctr"/>
            <a:r>
              <a:rPr lang="en-US" sz="2400" dirty="0">
                <a:solidFill>
                  <a:schemeClr val="bg1"/>
                </a:solidFill>
              </a:rPr>
              <a:t>Parameter types</a:t>
            </a:r>
          </a:p>
          <a:p>
            <a:pPr algn="ctr"/>
            <a:r>
              <a:rPr lang="en-US" sz="2400" dirty="0">
                <a:solidFill>
                  <a:schemeClr val="bg1"/>
                </a:solidFill>
              </a:rPr>
              <a:t>string, </a:t>
            </a:r>
            <a:r>
              <a:rPr lang="en-US" sz="2400" dirty="0" err="1">
                <a:solidFill>
                  <a:schemeClr val="bg1"/>
                </a:solidFill>
              </a:rPr>
              <a:t>secureString</a:t>
            </a:r>
            <a:r>
              <a:rPr lang="en-US" sz="2400" dirty="0">
                <a:solidFill>
                  <a:schemeClr val="bg1"/>
                </a:solidFill>
              </a:rPr>
              <a:t>, </a:t>
            </a:r>
            <a:r>
              <a:rPr lang="en-US" sz="2400" dirty="0" err="1">
                <a:solidFill>
                  <a:schemeClr val="bg1"/>
                </a:solidFill>
              </a:rPr>
              <a:t>int</a:t>
            </a:r>
            <a:r>
              <a:rPr lang="en-US" sz="2400" dirty="0">
                <a:solidFill>
                  <a:schemeClr val="bg1"/>
                </a:solidFill>
              </a:rPr>
              <a:t>, bool, object, </a:t>
            </a:r>
            <a:r>
              <a:rPr lang="en-US" sz="2400" dirty="0" err="1">
                <a:solidFill>
                  <a:schemeClr val="bg1"/>
                </a:solidFill>
              </a:rPr>
              <a:t>secureObject</a:t>
            </a:r>
            <a:r>
              <a:rPr lang="en-US" sz="2400" dirty="0">
                <a:solidFill>
                  <a:schemeClr val="bg1"/>
                </a:solidFill>
              </a:rPr>
              <a:t> and array</a:t>
            </a:r>
          </a:p>
        </p:txBody>
      </p:sp>
      <p:cxnSp>
        <p:nvCxnSpPr>
          <p:cNvPr id="6" name="Straight Arrow Connector 5">
            <a:extLst>
              <a:ext uri="{FF2B5EF4-FFF2-40B4-BE49-F238E27FC236}">
                <a16:creationId xmlns:a16="http://schemas.microsoft.com/office/drawing/2014/main" id="{690E5C64-8E00-0842-AF70-C5A46E244E5B}"/>
              </a:ext>
            </a:extLst>
          </p:cNvPr>
          <p:cNvCxnSpPr/>
          <p:nvPr/>
        </p:nvCxnSpPr>
        <p:spPr>
          <a:xfrm>
            <a:off x="717452" y="189913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5F1FA9-CCDE-0B4E-B1F3-3B7CE5321E74}"/>
              </a:ext>
            </a:extLst>
          </p:cNvPr>
          <p:cNvCxnSpPr/>
          <p:nvPr/>
        </p:nvCxnSpPr>
        <p:spPr>
          <a:xfrm>
            <a:off x="1109000" y="2403234"/>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554169-01D1-AB49-BE61-6BA84F1617E5}"/>
              </a:ext>
            </a:extLst>
          </p:cNvPr>
          <p:cNvCxnSpPr/>
          <p:nvPr/>
        </p:nvCxnSpPr>
        <p:spPr>
          <a:xfrm>
            <a:off x="1109005" y="2164082"/>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AD7A30C-6CDD-574A-81C2-90AA8DF5ACE0}"/>
              </a:ext>
            </a:extLst>
          </p:cNvPr>
          <p:cNvCxnSpPr/>
          <p:nvPr/>
        </p:nvCxnSpPr>
        <p:spPr>
          <a:xfrm>
            <a:off x="1050386" y="384985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43FEE562-E4D4-6843-BC6A-50B7F8557875}"/>
              </a:ext>
            </a:extLst>
          </p:cNvPr>
          <p:cNvSpPr/>
          <p:nvPr/>
        </p:nvSpPr>
        <p:spPr>
          <a:xfrm>
            <a:off x="2433710" y="2560320"/>
            <a:ext cx="247575" cy="11676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67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4EAF8"/>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6304</TotalTime>
  <Words>1752</Words>
  <Application>Microsoft Macintosh PowerPoint</Application>
  <PresentationFormat>Widescreen</PresentationFormat>
  <Paragraphs>431</Paragraphs>
  <Slides>37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SimHei</vt:lpstr>
      <vt:lpstr>Arial</vt:lpstr>
      <vt:lpstr>Calibri</vt:lpstr>
      <vt:lpstr>Calibri Light</vt:lpstr>
      <vt:lpstr>Office Theme</vt:lpstr>
      <vt:lpstr>arm</vt:lpstr>
      <vt:lpstr>wot?</vt:lpstr>
      <vt:lpstr>wot?</vt:lpstr>
      <vt:lpstr>wot?</vt:lpstr>
      <vt:lpstr>wot?</vt:lpstr>
      <vt:lpstr>templates</vt:lpstr>
      <vt:lpstr>do I really need this?</vt:lpstr>
      <vt:lpstr>structure</vt:lpstr>
      <vt:lpstr>parameters</vt:lpstr>
      <vt:lpstr>parameters</vt:lpstr>
      <vt:lpstr>parameters</vt:lpstr>
      <vt:lpstr>parameters file</vt:lpstr>
      <vt:lpstr>variables</vt:lpstr>
      <vt:lpstr>resources</vt:lpstr>
      <vt:lpstr>depends on</vt:lpstr>
      <vt:lpstr>depends on</vt:lpstr>
      <vt:lpstr>outputs</vt:lpstr>
      <vt:lpstr>outputs</vt:lpstr>
      <vt:lpstr>functions</vt:lpstr>
      <vt:lpstr>functions</vt:lpstr>
      <vt:lpstr>functions</vt:lpstr>
      <vt:lpstr>deployment mode</vt:lpstr>
      <vt:lpstr>deployment</vt:lpstr>
      <vt:lpstr>deployment</vt:lpstr>
      <vt:lpstr>deployment</vt:lpstr>
      <vt:lpstr>PowerPoint Presentation</vt:lpstr>
      <vt:lpstr>VSTS</vt:lpstr>
      <vt:lpstr>VSTS</vt:lpstr>
      <vt:lpstr>VSTS</vt:lpstr>
      <vt:lpstr>resources</vt:lpstr>
      <vt:lpstr>diagnostics</vt:lpstr>
      <vt:lpstr>diagnostics</vt:lpstr>
      <vt:lpstr>diagnostics</vt:lpstr>
      <vt:lpstr>TL;DR;</vt:lpstr>
      <vt:lpstr>references</vt:lpstr>
      <vt:lpstr>keen as?</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James Doof</dc:creator>
  <cp:lastModifiedBy>James Doof</cp:lastModifiedBy>
  <cp:revision>31</cp:revision>
  <cp:lastPrinted>2018-03-01T03:23:51Z</cp:lastPrinted>
  <dcterms:created xsi:type="dcterms:W3CDTF">2018-02-20T06:17:55Z</dcterms:created>
  <dcterms:modified xsi:type="dcterms:W3CDTF">2018-03-05T22:42:08Z</dcterms:modified>
</cp:coreProperties>
</file>