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 Mon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Mono-bold.fntdata"/><Relationship Id="rId12" Type="http://schemas.openxmlformats.org/officeDocument/2006/relationships/slide" Target="slides/slide7.xml"/><Relationship Id="rId34" Type="http://schemas.openxmlformats.org/officeDocument/2006/relationships/font" Target="fonts/RobotoMon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Mon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Mon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dc49643a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dc49643a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b03a097b4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b03a097b4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b03a097b4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b03a097b4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b03a097b4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b03a097b4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b03a097b4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b03a097b4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b03a097b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b03a097b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b03a097b4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b03a097b4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b03a097b4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b03a097b4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b03a097b4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b03a097b4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b03a097b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b03a097b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6cbaa91e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6cbaa91e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b03a097b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b03a097b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b03a097b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b03a097b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b03a097b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b03a097b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b03a097b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b03a097b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b03a097b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bb03a097b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b03a097b4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bb03a097b4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b03a097b4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b03a097b4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bb03a097b4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bb03a097b4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bb03a097b4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bb03a097b4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dc49643a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dc49643a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b03a097b4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b03a097b4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b03a097b4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b03a097b4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b03a097b4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b03a097b4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b03a097b4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b03a097b4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b03a097b4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b03a097b4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b03a097b4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b03a097b4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6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stackoverflow.com/questions/3898572/what-are-the-most-common-python-docstring-format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machinelearningmastery.com/save-load-machine-learning-models-python-scikit-learn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lighthouse-labs/mid-term-project-I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lighthouse-labs/mid-term-project-I/blob/master/sample_submission.csv" TargetMode="External"/><Relationship Id="rId4" Type="http://schemas.openxmlformats.org/officeDocument/2006/relationships/hyperlink" Target="https://data.compass.lighthouselabs.ca/days/w05d5/activities/823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lighthouse-labs/mid-term-project-I/blob/master/exploratory_analysis.ipynb" TargetMode="External"/><Relationship Id="rId4" Type="http://schemas.openxmlformats.org/officeDocument/2006/relationships/hyperlink" Target="https://github.com/lighthouse-labs/mid-term-project-I/blob/master/modeling.ipynb" TargetMode="External"/><Relationship Id="rId5" Type="http://schemas.openxmlformats.org/officeDocument/2006/relationships/hyperlink" Target="https://github.com/lighthouse-labs/mid-term-project-I/blob/master/sample_submission.csv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lighthouse-labs/mid-term-project-II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lighthouse-labs/mid-term-project-II/blob/main/data_preparation.ipynb" TargetMode="External"/><Relationship Id="rId4" Type="http://schemas.openxmlformats.org/officeDocument/2006/relationships/hyperlink" Target="https://github.com/lighthouse-labs/mid-term-project-II/blob/main/modeling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W05D5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 Project Kickoff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881750" y="4401825"/>
            <a:ext cx="53805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Instructor: Simon Dawkins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skeleton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4417200" cy="33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No exact recipe, every project is different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Don’t to exploratory analysis just for the sake of it; use it to inform decisions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Model selection through cross-validation on the </a:t>
            </a:r>
            <a:r>
              <a:rPr i="1" lang="en">
                <a:solidFill>
                  <a:schemeClr val="dk1"/>
                </a:solidFill>
              </a:rPr>
              <a:t>training set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en">
                <a:solidFill>
                  <a:schemeClr val="dk1"/>
                </a:solidFill>
              </a:rPr>
              <a:t>Test set untouched until submission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6726" y="1251325"/>
            <a:ext cx="3691900" cy="345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 rotWithShape="1">
          <a:blip r:embed="rId3">
            <a:alphaModFix/>
          </a:blip>
          <a:srcRect b="10936" l="0" r="0" t="0"/>
          <a:stretch/>
        </p:blipFill>
        <p:spPr>
          <a:xfrm>
            <a:off x="2042400" y="1465850"/>
            <a:ext cx="5516400" cy="340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4"/>
          <p:cNvSpPr txBox="1"/>
          <p:nvPr/>
        </p:nvSpPr>
        <p:spPr>
          <a:xfrm>
            <a:off x="311700" y="1132025"/>
            <a:ext cx="1896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Find the best model+hyperparameters through cross-validation on the </a:t>
            </a:r>
            <a:r>
              <a:rPr i="1" lang="en" sz="1200"/>
              <a:t>train set</a:t>
            </a:r>
            <a:endParaRPr i="1" sz="1200"/>
          </a:p>
        </p:txBody>
      </p:sp>
      <p:cxnSp>
        <p:nvCxnSpPr>
          <p:cNvPr id="123" name="Google Shape;123;p24"/>
          <p:cNvCxnSpPr>
            <a:stCxn id="122" idx="2"/>
            <a:endCxn id="124" idx="1"/>
          </p:cNvCxnSpPr>
          <p:nvPr/>
        </p:nvCxnSpPr>
        <p:spPr>
          <a:xfrm>
            <a:off x="1259850" y="2055425"/>
            <a:ext cx="672000" cy="13113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24"/>
          <p:cNvSpPr/>
          <p:nvPr/>
        </p:nvSpPr>
        <p:spPr>
          <a:xfrm>
            <a:off x="5959400" y="2578000"/>
            <a:ext cx="1728600" cy="229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4"/>
          <p:cNvSpPr/>
          <p:nvPr/>
        </p:nvSpPr>
        <p:spPr>
          <a:xfrm>
            <a:off x="1931900" y="1864775"/>
            <a:ext cx="4027500" cy="30039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4"/>
          <p:cNvSpPr/>
          <p:nvPr/>
        </p:nvSpPr>
        <p:spPr>
          <a:xfrm>
            <a:off x="6002750" y="1874400"/>
            <a:ext cx="1651500" cy="401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4"/>
          <p:cNvSpPr txBox="1"/>
          <p:nvPr/>
        </p:nvSpPr>
        <p:spPr>
          <a:xfrm>
            <a:off x="6639650" y="3240675"/>
            <a:ext cx="2078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Report how well your best model does on the </a:t>
            </a:r>
            <a:r>
              <a:rPr i="1" lang="en" sz="1200"/>
              <a:t>test set</a:t>
            </a:r>
            <a:br>
              <a:rPr lang="en" sz="1200"/>
            </a:br>
            <a:br>
              <a:rPr lang="en" sz="1200"/>
            </a:br>
            <a:r>
              <a:rPr lang="en" sz="1200"/>
              <a:t>Fair estimate of how well your selected model would perform on unseen data once deployed</a:t>
            </a:r>
            <a:endParaRPr sz="1200"/>
          </a:p>
        </p:txBody>
      </p:sp>
      <p:cxnSp>
        <p:nvCxnSpPr>
          <p:cNvPr id="128" name="Google Shape;128;p24"/>
          <p:cNvCxnSpPr>
            <a:stCxn id="127" idx="0"/>
            <a:endCxn id="126" idx="2"/>
          </p:cNvCxnSpPr>
          <p:nvPr/>
        </p:nvCxnSpPr>
        <p:spPr>
          <a:xfrm rot="10800000">
            <a:off x="6828350" y="2275875"/>
            <a:ext cx="850500" cy="96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progress and difficulty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17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Make a minimum viable product (MVP) early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Dataset difficulty (e.g. one data source before merging many)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 complexity (e.g. linear regression before xgboost)</a:t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 rotWithShape="1">
          <a:blip r:embed="rId3">
            <a:alphaModFix/>
          </a:blip>
          <a:srcRect b="15866" l="0" r="0" t="22106"/>
          <a:stretch/>
        </p:blipFill>
        <p:spPr>
          <a:xfrm>
            <a:off x="1322400" y="2764900"/>
            <a:ext cx="6499200" cy="20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collaborate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GitHub to have one unified remote copy with all past versions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Dropbox etc. will not have a list of past working milestones to roll back 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Dropbox etc. will cause issues if one person is making changes to code that another person is using (due to constant syncing)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Try to parallelize, not pipeline (don’t want anyone to be blocked)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Ideas for parallelizing between </a:t>
            </a:r>
            <a:r>
              <a:rPr lang="en"/>
              <a:t>team members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Multiple </a:t>
            </a:r>
            <a:r>
              <a:rPr lang="en"/>
              <a:t>tables/data sources. Can split EDA of each and come up with interesting insights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work on different ML models and/or feature engineering strategies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One works on data/features, other works on modeling/evaluation, but quick MVP!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Meet frequently to discuss insights/next steps and maintain accountability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essentials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steps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3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1 person creates a repository on GitHub (with README.md)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Clone the repository</a:t>
            </a:r>
            <a:br>
              <a:rPr lang="en"/>
            </a:br>
            <a:r>
              <a:rPr lang="en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cd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[directory you want to work in]</a:t>
            </a:r>
            <a:b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git clone [repository url]</a:t>
            </a:r>
            <a:b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cd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[repository name]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Make changes (e.g. create jupyter notebooks, add code, etc.)</a:t>
            </a:r>
            <a:br>
              <a:rPr lang="en"/>
            </a:b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git add [file path]                       </a:t>
            </a:r>
            <a:r>
              <a:rPr lang="en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add any new files to version control</a:t>
            </a:r>
            <a:b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git commit -a -m </a:t>
            </a: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"[your commit message]"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register changes as a new version</a:t>
            </a:r>
            <a:endParaRPr sz="12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Sync with the remote (cloud) copy. Pull others’ changes, push your own</a:t>
            </a:r>
            <a:br>
              <a:rPr lang="en"/>
            </a:b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git pull        </a:t>
            </a:r>
            <a:r>
              <a:rPr lang="en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remote changes -&gt; your copy</a:t>
            </a:r>
            <a:b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git push        </a:t>
            </a:r>
            <a:r>
              <a:rPr lang="en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your copy -&gt; remote (error if there are changes you haven’t pulled)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conflicts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1152475"/>
            <a:ext cx="8520600" cy="3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does not constantly sync local+remote automatically like Google Docs.</a:t>
            </a:r>
            <a:br>
              <a:rPr lang="en"/>
            </a:br>
            <a:r>
              <a:rPr lang="en"/>
              <a:t>It syncs when you pull/push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you and a teammate were modifying the same code?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you both worked on the same function, they pushed first, and you pull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will throw an error when you try to pull and will ask you to resolve conflicts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You’ll have to pick which changes to keep: yours, your teammate’s, or a mixture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</a:t>
            </a:r>
            <a:r>
              <a:rPr i="1" lang="en"/>
              <a:t>very</a:t>
            </a:r>
            <a:r>
              <a:rPr lang="en"/>
              <a:t> difficult to resolve conflicts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best practices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1152475"/>
            <a:ext cx="8520600" cy="3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Commit+push working copies (milestone achieved, no errors)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useful commit messages (in case you need to roll back)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on separate features/files to avoid conflicts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pull frequently to avoid conflicts (local version very out of sync)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data not too large, add to version control as well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README, provide all details a new team member would need to navigate and modify the project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criteria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 for today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 descriptions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Predicting flight delays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Clustering NYC neighborhoods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 skeleton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 to plan the project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 to divide 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GitHub essentials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Evaluation criteria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311700" y="1152475"/>
            <a:ext cx="8520600" cy="3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Present as if to a client (who has some data science knowledge)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Make it a story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What is the problem?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What is the dataset?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 did you analyze the dataset?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What were the findings?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can walk through code, but only as a chronological reference for explaining how you analyzed the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However, I recommend having </a:t>
            </a:r>
            <a:r>
              <a:rPr i="1" lang="en"/>
              <a:t>no code at 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5 minutes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Presentation: structure</a:t>
            </a:r>
            <a:endParaRPr/>
          </a:p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311700" y="1152475"/>
            <a:ext cx="8520600" cy="3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Motivation</a:t>
            </a:r>
            <a:r>
              <a:rPr lang="en" sz="1700"/>
              <a:t>: What is the problem? Why is it important (either business, public good, or research perspective)?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Task</a:t>
            </a:r>
            <a:r>
              <a:rPr lang="en" sz="1700"/>
              <a:t>: Problem from a technical perspective. Description of the dataset, features and targets, data exploration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Modeling</a:t>
            </a:r>
            <a:r>
              <a:rPr lang="en" sz="1700"/>
              <a:t>: </a:t>
            </a:r>
            <a:r>
              <a:rPr i="1" lang="en" sz="1700"/>
              <a:t>Important</a:t>
            </a:r>
            <a:r>
              <a:rPr lang="en" sz="1700"/>
              <a:t> aspects of your approach. How did you process the data or engineer features? What model did you use? Use schematics!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Results</a:t>
            </a:r>
            <a:r>
              <a:rPr lang="en" sz="1700"/>
              <a:t>: Visuals! Show metrics and experiments. Demo (if any)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Conclusions</a:t>
            </a:r>
            <a:r>
              <a:rPr lang="en" sz="1700"/>
              <a:t>: What worked? What didn’t (and why)? How are we better off? Where could the project go next?</a:t>
            </a:r>
            <a:endParaRPr sz="17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r>
              <a:rPr lang="en"/>
              <a:t>: draw.io figures</a:t>
            </a:r>
            <a:endParaRPr/>
          </a:p>
        </p:txBody>
      </p:sp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Good for schematics, model diagrams, shapes, math typesetting, etc.</a:t>
            </a:r>
            <a:endParaRPr/>
          </a:p>
        </p:txBody>
      </p:sp>
      <p:pic>
        <p:nvPicPr>
          <p:cNvPr id="188" name="Google Shape;1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847" y="1775625"/>
            <a:ext cx="2858524" cy="112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8625" y="3027843"/>
            <a:ext cx="3161098" cy="1958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7650" y="2087400"/>
            <a:ext cx="4187801" cy="268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r>
              <a:rPr lang="en"/>
              <a:t>: python plotting libraries</a:t>
            </a:r>
            <a:endParaRPr/>
          </a:p>
        </p:txBody>
      </p:sp>
      <p:sp>
        <p:nvSpPr>
          <p:cNvPr id="196" name="Google Shape;196;p35"/>
          <p:cNvSpPr txBox="1"/>
          <p:nvPr>
            <p:ph idx="1" type="body"/>
          </p:nvPr>
        </p:nvSpPr>
        <p:spPr>
          <a:xfrm>
            <a:off x="311700" y="1152475"/>
            <a:ext cx="85206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Good for displaying information about your dataset and results</a:t>
            </a:r>
            <a:endParaRPr/>
          </a:p>
        </p:txBody>
      </p:sp>
      <p:pic>
        <p:nvPicPr>
          <p:cNvPr id="197" name="Google Shape;19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325" y="1867425"/>
            <a:ext cx="3188428" cy="318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7878" y="1791225"/>
            <a:ext cx="3605371" cy="3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quality</a:t>
            </a:r>
            <a:endParaRPr/>
          </a:p>
        </p:txBody>
      </p:sp>
      <p:sp>
        <p:nvSpPr>
          <p:cNvPr id="204" name="Google Shape;204;p36"/>
          <p:cNvSpPr txBox="1"/>
          <p:nvPr>
            <p:ph idx="1" type="body"/>
          </p:nvPr>
        </p:nvSpPr>
        <p:spPr>
          <a:xfrm>
            <a:off x="311700" y="1152475"/>
            <a:ext cx="8520600" cy="3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Modularization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Different files for different steps of the ML pipeline (e.g. data processing, model training, etc.)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Functions for unified code (if it has a short english description, it’s probably a function)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Readability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Meaningful variable names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Comments for code blocks, docstrings for functions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Periodically refactor code (e.g. remove old commented out code)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Robustness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Test your functions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Efficiency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Save processed data/trained model, only recreate when needed</a:t>
            </a:r>
            <a:endParaRPr sz="1300"/>
          </a:p>
        </p:txBody>
      </p:sp>
      <p:sp>
        <p:nvSpPr>
          <p:cNvPr id="205" name="Google Shape;205;p3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quality: modularization</a:t>
            </a:r>
            <a:endParaRPr/>
          </a:p>
        </p:txBody>
      </p:sp>
      <p:sp>
        <p:nvSpPr>
          <p:cNvPr id="211" name="Google Shape;211;p37"/>
          <p:cNvSpPr txBox="1"/>
          <p:nvPr>
            <p:ph idx="1" type="body"/>
          </p:nvPr>
        </p:nvSpPr>
        <p:spPr>
          <a:xfrm>
            <a:off x="662025" y="1123375"/>
            <a:ext cx="3201000" cy="36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repo/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├── data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├── raw_data.csv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└── preprocessed_data.csv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├── src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├── modules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│   ├── data_preprocessing.py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│   └── modeling.py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│   └── figure_generation.py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├── tests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│   ├── test_data_preprocessing.py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│   └── test_modeling.py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└── experiments.ipynb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├── output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├── predictions.csv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├── figures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│   ├── process_schematic.jpg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└── └── cluster_visualizations.jpg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└── README.md</a:t>
            </a:r>
            <a:endParaRPr sz="9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2" name="Google Shape;212;p37"/>
          <p:cNvSpPr txBox="1"/>
          <p:nvPr>
            <p:ph idx="1" type="body"/>
          </p:nvPr>
        </p:nvSpPr>
        <p:spPr>
          <a:xfrm>
            <a:off x="4466550" y="1401688"/>
            <a:ext cx="2954100" cy="14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data_preprocessing.py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load_preprocessed_data():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...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X, y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3" name="Google Shape;213;p37"/>
          <p:cNvSpPr txBox="1"/>
          <p:nvPr>
            <p:ph idx="1" type="body"/>
          </p:nvPr>
        </p:nvSpPr>
        <p:spPr>
          <a:xfrm>
            <a:off x="4466550" y="3081875"/>
            <a:ext cx="4576500" cy="14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experiments.ipynb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modules.data_preprocessing </a:t>
            </a:r>
            <a:r>
              <a:rPr lang="en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load_preprocessed_data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modules.modeling </a:t>
            </a:r>
            <a:r>
              <a:rPr lang="en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train_models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X, y = load_preprocessed_data()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best_model, cv_performance = train_models(X, y)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4" name="Google Shape;214;p3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quality: docstrings</a:t>
            </a:r>
            <a:endParaRPr/>
          </a:p>
        </p:txBody>
      </p:sp>
      <p:sp>
        <p:nvSpPr>
          <p:cNvPr id="220" name="Google Shape;220;p38"/>
          <p:cNvSpPr txBox="1"/>
          <p:nvPr>
            <p:ph idx="1" type="body"/>
          </p:nvPr>
        </p:nvSpPr>
        <p:spPr>
          <a:xfrm>
            <a:off x="1053775" y="1348900"/>
            <a:ext cx="731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add_binary(a, b):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'''</a:t>
            </a: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   Returns the sum of two decimal numbers in binary digits.</a:t>
            </a: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Parameters:</a:t>
            </a: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a (int): A decimal integer</a:t>
            </a: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b (int): Another decimal integer</a:t>
            </a: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Returns:</a:t>
            </a: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binary_sum (str): Binary string of the sum of a and b</a:t>
            </a: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   '''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binary_sum = </a:t>
            </a:r>
            <a:r>
              <a:rPr lang="en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bin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(a+b)[</a:t>
            </a:r>
            <a:r>
              <a:rPr lang="en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:]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binary_sum</a:t>
            </a:r>
            <a:endParaRPr/>
          </a:p>
        </p:txBody>
      </p:sp>
      <p:sp>
        <p:nvSpPr>
          <p:cNvPr id="221" name="Google Shape;221;p38"/>
          <p:cNvSpPr txBox="1"/>
          <p:nvPr/>
        </p:nvSpPr>
        <p:spPr>
          <a:xfrm>
            <a:off x="433425" y="4652275"/>
            <a:ext cx="363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Other docstring conventions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quality: testing</a:t>
            </a:r>
            <a:endParaRPr/>
          </a:p>
        </p:txBody>
      </p:sp>
      <p:sp>
        <p:nvSpPr>
          <p:cNvPr id="227" name="Google Shape;227;p39"/>
          <p:cNvSpPr txBox="1"/>
          <p:nvPr>
            <p:ph idx="1" type="body"/>
          </p:nvPr>
        </p:nvSpPr>
        <p:spPr>
          <a:xfrm>
            <a:off x="1377000" y="1682025"/>
            <a:ext cx="3195000" cy="16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sum(x, y):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z=x+y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z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test_sum():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assert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(x=</a:t>
            </a:r>
            <a:r>
              <a:rPr lang="en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y=</a:t>
            </a:r>
            <a:r>
              <a:rPr lang="en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== </a:t>
            </a:r>
            <a:r>
              <a:rPr lang="en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2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quality: avoid retraining model</a:t>
            </a:r>
            <a:endParaRPr/>
          </a:p>
        </p:txBody>
      </p:sp>
      <p:sp>
        <p:nvSpPr>
          <p:cNvPr id="233" name="Google Shape;233;p40"/>
          <p:cNvSpPr txBox="1"/>
          <p:nvPr>
            <p:ph idx="1" type="body"/>
          </p:nvPr>
        </p:nvSpPr>
        <p:spPr>
          <a:xfrm>
            <a:off x="1234500" y="1443475"/>
            <a:ext cx="5742900" cy="30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def train_model(X, y, </a:t>
            </a:r>
            <a:r>
              <a:rPr lang="en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force_refit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=False):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...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os.path.exists(model_filepath) and not force_refit: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model = pickle.load(open(model_filepath, </a:t>
            </a: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'rb'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else: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model = SVM()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model.fit(X_train, y_train)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pickle.dump(model, open(model_filepath, </a:t>
            </a: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'wb'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y_pred = model.predict(X_test)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...</a:t>
            </a:r>
            <a:endParaRPr sz="12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4" name="Google Shape;234;p40"/>
          <p:cNvSpPr txBox="1"/>
          <p:nvPr/>
        </p:nvSpPr>
        <p:spPr>
          <a:xfrm>
            <a:off x="6147450" y="4146800"/>
            <a:ext cx="186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Pickle tutorial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flight delays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Supervised Learning: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Regression Problem</a:t>
            </a:r>
            <a:r>
              <a:rPr lang="en"/>
              <a:t>: Predict delay of flights 1 week in advance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(Stretch) Multiclass Classification</a:t>
            </a:r>
            <a:r>
              <a:rPr lang="en"/>
              <a:t>: Predict type of delay it will be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(Stretch) Binary Classification:</a:t>
            </a:r>
            <a:r>
              <a:rPr lang="en"/>
              <a:t> Predict if the flight will be cancelled.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Feature Engineering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 comparisons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Connection to a Postgres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Future role as </a:t>
            </a:r>
            <a:r>
              <a:rPr b="1" lang="en"/>
              <a:t>Data Scientist</a:t>
            </a:r>
            <a:r>
              <a:rPr lang="en"/>
              <a:t> or </a:t>
            </a:r>
            <a:r>
              <a:rPr b="1" lang="en"/>
              <a:t>Machine Learning Engineer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Repository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flight delays: the data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 separate tables: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</a:t>
            </a:r>
            <a:r>
              <a:rPr lang="en"/>
              <a:t>lights: Departure and arrival information for flights in US from 2018 and 2019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fuel_comsumption: C</a:t>
            </a:r>
            <a:r>
              <a:rPr lang="en"/>
              <a:t>onsumption</a:t>
            </a:r>
            <a:r>
              <a:rPr lang="en"/>
              <a:t> of different airlines from 2015-2019 aggregated per month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passengers: Total passengers on different routes from 2015-2019 aggregated per month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flights_test: Departure and arrival information for flights in US from January 2020. </a:t>
            </a:r>
            <a:r>
              <a:rPr i="1" lang="en"/>
              <a:t>Use this as your test set. When you submit, this is how it should look: </a:t>
            </a:r>
            <a:r>
              <a:rPr i="1" lang="en" u="sng">
                <a:solidFill>
                  <a:schemeClr val="hlink"/>
                </a:solidFill>
                <a:hlinkClick r:id="rId3"/>
              </a:rPr>
              <a:t>sample_submission.csv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Other APIs you find (e.g. a weather API)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Postgres database (credentials in 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compass activity</a:t>
            </a:r>
            <a:r>
              <a:rPr lang="en"/>
              <a:t>)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Don’t: </a:t>
            </a:r>
            <a:r>
              <a:rPr lang="en"/>
              <a:t>SELECT * FROM aviation without a WHERE clause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Do: Save result of query as CSV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flight delays: workflow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Pull a subset of the database and save as csv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some data exploration (guidance from this </a:t>
            </a:r>
            <a:r>
              <a:rPr lang="en" u="sng">
                <a:solidFill>
                  <a:schemeClr val="hlink"/>
                </a:solidFill>
                <a:hlinkClick r:id="rId3"/>
              </a:rPr>
              <a:t>notebook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Engineer features and train models (guidance from this </a:t>
            </a:r>
            <a:r>
              <a:rPr lang="en" u="sng">
                <a:solidFill>
                  <a:schemeClr val="hlink"/>
                </a:solidFill>
                <a:hlinkClick r:id="rId4"/>
              </a:rPr>
              <a:t>notebook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Submit results in the form of </a:t>
            </a:r>
            <a:r>
              <a:rPr lang="en" u="sng">
                <a:solidFill>
                  <a:schemeClr val="hlink"/>
                </a:solidFill>
                <a:hlinkClick r:id="rId5"/>
              </a:rPr>
              <a:t>sample_submission.csv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NYC neighborhoods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Unsupervised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Clustering Problem</a:t>
            </a:r>
            <a:r>
              <a:rPr lang="en"/>
              <a:t>: Cluster using cultural, geographic, and transport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Insights</a:t>
            </a:r>
            <a:r>
              <a:rPr lang="en"/>
              <a:t>: See if clusters are predictive of economic indicators and/or demographics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Visualization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APIs for data enhancements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JSON parsing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Future role as </a:t>
            </a:r>
            <a:r>
              <a:rPr b="1" lang="en"/>
              <a:t>Data Analyst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Repository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NYC neighborhoods</a:t>
            </a:r>
            <a:r>
              <a:rPr lang="en"/>
              <a:t>: the data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Parse </a:t>
            </a:r>
            <a:r>
              <a:rPr lang="en"/>
              <a:t>n</a:t>
            </a:r>
            <a:r>
              <a:rPr lang="en"/>
              <a:t>yc_geo.json into dataframe with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Borough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Neighborhood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Latitude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Longitude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Join data with features from APIs: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Cultural: Foursquare, Yelp, Google, Meetups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Transport: Uber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Other: NYC Open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Any others you think of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NYC neighborhoods</a:t>
            </a:r>
            <a:r>
              <a:rPr lang="en"/>
              <a:t>: where to start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Parse neighbourhood JSON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Explore APIs and join features to dataframe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some data exploration (guidance from this </a:t>
            </a:r>
            <a:r>
              <a:rPr lang="en" u="sng">
                <a:solidFill>
                  <a:schemeClr val="hlink"/>
                </a:solidFill>
                <a:hlinkClick r:id="rId3"/>
              </a:rPr>
              <a:t>notebook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Engineer features and train models (guidance from this </a:t>
            </a:r>
            <a:r>
              <a:rPr lang="en" u="sng">
                <a:solidFill>
                  <a:schemeClr val="hlink"/>
                </a:solidFill>
                <a:hlinkClick r:id="rId4"/>
              </a:rPr>
              <a:t>notebook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Visualize clusters and relationships to economic/demographic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Submit results as</a:t>
            </a:r>
            <a:r>
              <a:rPr lang="en">
                <a:solidFill>
                  <a:schemeClr val="dk1"/>
                </a:solidFill>
              </a:rPr>
              <a:t> submission.csv with columns “neighborhood”, “cluster_id”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