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320" r:id="rId3"/>
    <p:sldId id="306" r:id="rId4"/>
    <p:sldId id="326" r:id="rId5"/>
    <p:sldId id="329" r:id="rId6"/>
    <p:sldId id="324" r:id="rId7"/>
    <p:sldId id="327" r:id="rId8"/>
    <p:sldId id="325" r:id="rId9"/>
    <p:sldId id="32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2"/>
    <a:srgbClr val="FDF99D"/>
    <a:srgbClr val="FFAB6C"/>
    <a:srgbClr val="F99A53"/>
    <a:srgbClr val="A06531"/>
    <a:srgbClr val="FFBA49"/>
    <a:srgbClr val="FCAD2B"/>
    <a:srgbClr val="1661CA"/>
    <a:srgbClr val="0E4C93"/>
    <a:srgbClr val="205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 autoAdjust="0"/>
    <p:restoredTop sz="94631"/>
  </p:normalViewPr>
  <p:slideViewPr>
    <p:cSldViewPr snapToObjects="1" showGuides="1">
      <p:cViewPr varScale="1">
        <p:scale>
          <a:sx n="101" d="100"/>
          <a:sy n="101" d="100"/>
        </p:scale>
        <p:origin x="1328" y="200"/>
      </p:cViewPr>
      <p:guideLst>
        <p:guide orient="horz" pos="2160"/>
        <p:guide pos="2880"/>
        <p:guide orient="horz"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03838-9418-824B-BDB1-15CDA662001F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A115-D6CB-1A48-BDA2-8F13F529BD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9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3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2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6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micro-climates</a:t>
            </a:r>
            <a:r>
              <a:rPr lang="en-US" baseline="0" dirty="0"/>
              <a:t> in Mexico city caused by the topography. The southern part of the city receives most of the rain, while the north east receives the smallest yearly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5A115-D6CB-1A48-BDA2-8F13F529BD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7576-26EF-A246-882A-4AE2FED32415}" type="datetimeFigureOut">
              <a:rPr lang="en-US" smtClean="0"/>
              <a:pPr/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A376-AD81-3042-80A9-22E7D168EC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4824-imagenet-classification-with-deep-convolutional-neural-networks.pdf" TargetMode="External"/><Relationship Id="rId4" Type="http://schemas.openxmlformats.org/officeDocument/2006/relationships/hyperlink" Target="http://arxiv.org/abs/1409.4842" TargetMode="External"/><Relationship Id="rId5" Type="http://schemas.openxmlformats.org/officeDocument/2006/relationships/hyperlink" Target="http://www.robots.ox.ac.uk/~vgg/research/very_deep/" TargetMode="External"/><Relationship Id="rId6" Type="http://schemas.openxmlformats.org/officeDocument/2006/relationships/hyperlink" Target="http://arxiv.org/abs/1512.03385" TargetMode="External"/><Relationship Id="rId7" Type="http://schemas.openxmlformats.org/officeDocument/2006/relationships/hyperlink" Target="http://arxiv.org/abs/1608.06993" TargetMode="External"/><Relationship Id="rId8" Type="http://schemas.openxmlformats.org/officeDocument/2006/relationships/hyperlink" Target="https://github.com/liuzhuang13/Dense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cs.cornell.edu/courses/cs7670/2014sp/slides/VisionSeminar14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6400800" cy="726885"/>
          </a:xfrm>
          <a:solidFill>
            <a:srgbClr val="FFFFFF"/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1661CA"/>
                </a:solidFill>
                <a:latin typeface="Century Gothic"/>
                <a:cs typeface="Century Gothic"/>
              </a:rPr>
              <a:t>Computer Vision using Convolutional NN</a:t>
            </a:r>
            <a:endParaRPr lang="en-US" sz="3600" dirty="0">
              <a:solidFill>
                <a:srgbClr val="1661CA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2743200" cy="740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7400" y="146224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Juan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Pablo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Campos G</a:t>
            </a:r>
          </a:p>
          <a:p>
            <a:pPr algn="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90500" y="1369910"/>
            <a:ext cx="514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Oct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2017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9144000" cy="392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Computer vision: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Computers gaining high level understanding from images and videos. Some Areas:</a:t>
            </a: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Image classification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Object Recognition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Object Detection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Semantic Segmentation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Instance Segmentation </a:t>
            </a:r>
            <a:r>
              <a:rPr lang="mr-IN" sz="1800" dirty="0" smtClean="0">
                <a:latin typeface="Century Gothic"/>
                <a:cs typeface="Century Gothic"/>
              </a:rPr>
              <a:t>–</a:t>
            </a:r>
            <a:r>
              <a:rPr lang="en-US" sz="1800" dirty="0" smtClean="0">
                <a:latin typeface="Century Gothic"/>
                <a:cs typeface="Century Gothic"/>
              </a:rPr>
              <a:t> automatic delineation of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3D reconstruction</a:t>
            </a: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05384" y="4343400"/>
            <a:ext cx="8282904" cy="1676400"/>
          </a:xfrm>
          <a:prstGeom prst="rect">
            <a:avLst/>
          </a:prstGeo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latin typeface="Century Gothic"/>
                <a:cs typeface="Century Gothic"/>
              </a:rPr>
              <a:t>Before ANN: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SURF, SIFT features + SVMs for object detection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Century Gothic"/>
                <a:cs typeface="Century Gothic"/>
              </a:rPr>
              <a:t>EigenFaces</a:t>
            </a:r>
            <a:r>
              <a:rPr lang="en-US" sz="1800" dirty="0" smtClean="0">
                <a:latin typeface="Century Gothic"/>
                <a:cs typeface="Century Gothic"/>
              </a:rPr>
              <a:t> for Face Recognition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Kernels for edge detection</a:t>
            </a:r>
            <a:r>
              <a:rPr lang="mr-IN" sz="1800" dirty="0" smtClean="0">
                <a:latin typeface="Century Gothic"/>
                <a:cs typeface="Century Gothic"/>
              </a:rPr>
              <a:t>…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Convolutions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were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used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before</a:t>
            </a:r>
            <a:r>
              <a:rPr lang="es-ES" sz="1800" dirty="0" smtClean="0">
                <a:latin typeface="Century Gothic"/>
                <a:cs typeface="Century Gothic"/>
              </a:rPr>
              <a:t> </a:t>
            </a:r>
            <a:r>
              <a:rPr lang="es-ES" sz="1800" dirty="0" err="1" smtClean="0">
                <a:latin typeface="Century Gothic"/>
                <a:cs typeface="Century Gothic"/>
              </a:rPr>
              <a:t>CNNs</a:t>
            </a:r>
            <a:r>
              <a:rPr lang="es-ES" sz="1800" dirty="0" smtClean="0">
                <a:latin typeface="Century Gothic"/>
                <a:cs typeface="Century Gothic"/>
              </a:rPr>
              <a:t>!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 typeface="Arial"/>
              <a:buAutoNum type="arabicPeriod"/>
            </a:pPr>
            <a:endParaRPr lang="en-US" sz="1800" dirty="0" smtClean="0">
              <a:latin typeface="Century Gothic"/>
              <a:cs typeface="Century Gothic"/>
            </a:endParaRPr>
          </a:p>
          <a:p>
            <a:pPr>
              <a:buFont typeface="Arial"/>
              <a:buAutoNum type="arabicPeriod"/>
            </a:pPr>
            <a:endParaRPr lang="en-US" sz="1400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 smtClean="0">
              <a:latin typeface="Century Gothic"/>
              <a:cs typeface="Century Gothic"/>
            </a:endParaRPr>
          </a:p>
          <a:p>
            <a:pPr>
              <a:buFont typeface="Arial"/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8952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Image Convolutions: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11761"/>
            <a:ext cx="2095500" cy="176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78" y="1925278"/>
            <a:ext cx="11557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990256"/>
            <a:ext cx="32766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2" y="1239478"/>
            <a:ext cx="3200400" cy="68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14850" y="1711761"/>
            <a:ext cx="1066800" cy="10849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914400"/>
            <a:ext cx="27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Convolution Mathematics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29179" y="943748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Convolution images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268" y="2045732"/>
            <a:ext cx="3646932" cy="38978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52018" y="220944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12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Kernels 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295400"/>
            <a:ext cx="604133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CNN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for Image classification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271" y="2514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b="1" dirty="0">
                <a:latin typeface="Century Gothic"/>
                <a:cs typeface="Century Gothic"/>
              </a:rPr>
              <a:t>http://</a:t>
            </a:r>
            <a:r>
              <a:rPr lang="en-US" sz="1800" b="1" dirty="0" err="1">
                <a:latin typeface="Century Gothic"/>
                <a:cs typeface="Century Gothic"/>
              </a:rPr>
              <a:t>scs.ryerson.ca</a:t>
            </a:r>
            <a:r>
              <a:rPr lang="en-US" sz="1800" b="1" dirty="0">
                <a:latin typeface="Century Gothic"/>
                <a:cs typeface="Century Gothic"/>
              </a:rPr>
              <a:t>/~</a:t>
            </a:r>
            <a:r>
              <a:rPr lang="en-US" sz="1800" b="1" dirty="0" err="1">
                <a:latin typeface="Century Gothic"/>
                <a:cs typeface="Century Gothic"/>
              </a:rPr>
              <a:t>aharley</a:t>
            </a:r>
            <a:r>
              <a:rPr lang="en-US" sz="1800" b="1" dirty="0">
                <a:latin typeface="Century Gothic"/>
                <a:cs typeface="Century Gothic"/>
              </a:rPr>
              <a:t>/vis/conv/</a:t>
            </a:r>
            <a:r>
              <a:rPr lang="en-US" sz="1800" b="1" dirty="0" err="1">
                <a:latin typeface="Century Gothic"/>
                <a:cs typeface="Century Gothic"/>
              </a:rPr>
              <a:t>flat.html</a:t>
            </a:r>
            <a:endParaRPr lang="en-US" sz="1800" b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entury Gothic"/>
                <a:cs typeface="Century Gothic"/>
              </a:rPr>
              <a:t>Hyperparameters</a:t>
            </a:r>
            <a:r>
              <a:rPr lang="en-US" sz="1600" b="1" dirty="0">
                <a:latin typeface="Century Gothic"/>
                <a:cs typeface="Century Gothic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Architecture of the Network: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- Number and type of layers</a:t>
            </a:r>
          </a:p>
          <a:p>
            <a:pPr marL="0" indent="0">
              <a:buNone/>
            </a:pPr>
            <a:r>
              <a:rPr lang="en-US" sz="1600" dirty="0" smtClean="0">
                <a:latin typeface="Century Gothic"/>
                <a:cs typeface="Century Gothic"/>
              </a:rPr>
              <a:t>- Depth: number of kernels for a particular layer 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Type of Activation Functions</a:t>
            </a:r>
          </a:p>
          <a:p>
            <a:pPr>
              <a:buFontTx/>
              <a:buChar char="-"/>
            </a:pPr>
            <a:endParaRPr lang="en-US" sz="16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entury Gothic"/>
                <a:cs typeface="Century Gothic"/>
              </a:rPr>
              <a:t>Optimization: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Learning Rate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Parameters depending on the function used.  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Century Gothic"/>
                <a:cs typeface="Century Gothic"/>
              </a:rPr>
              <a:t>Batches</a:t>
            </a:r>
            <a:endParaRPr lang="en-US" sz="16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23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History of CNNs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59436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r>
              <a:rPr lang="en-US" sz="1800" b="1" dirty="0" err="1"/>
              <a:t>LeNet</a:t>
            </a:r>
            <a:r>
              <a:rPr lang="en-US" sz="1800" b="1" dirty="0"/>
              <a:t> </a:t>
            </a:r>
            <a:r>
              <a:rPr lang="en-US" sz="1800" b="1" dirty="0" smtClean="0"/>
              <a:t>1990s</a:t>
            </a:r>
          </a:p>
          <a:p>
            <a:r>
              <a:rPr lang="en-US" sz="1800" b="1" dirty="0" smtClean="0"/>
              <a:t>1990s </a:t>
            </a:r>
            <a:r>
              <a:rPr lang="en-US" sz="1800" b="1" dirty="0"/>
              <a:t>to 2012:</a:t>
            </a:r>
            <a:r>
              <a:rPr lang="en-US" sz="1800" dirty="0"/>
              <a:t> </a:t>
            </a:r>
            <a:r>
              <a:rPr lang="en-US" sz="1800" dirty="0" smtClean="0"/>
              <a:t>convolutional </a:t>
            </a:r>
            <a:r>
              <a:rPr lang="en-US" sz="1800" dirty="0"/>
              <a:t>neural network were in incubation. </a:t>
            </a:r>
            <a:endParaRPr lang="en-US" sz="1800" dirty="0" smtClean="0"/>
          </a:p>
          <a:p>
            <a:r>
              <a:rPr lang="en-US" sz="1800" b="1" dirty="0" err="1" smtClean="0"/>
              <a:t>AlexNet</a:t>
            </a:r>
            <a:r>
              <a:rPr lang="en-US" sz="1800" b="1" dirty="0" smtClean="0"/>
              <a:t> </a:t>
            </a:r>
            <a:r>
              <a:rPr lang="en-US" sz="1800" b="1" dirty="0"/>
              <a:t>(2012) – </a:t>
            </a:r>
            <a:r>
              <a:rPr lang="en-US" sz="1800" dirty="0"/>
              <a:t>In 2012, Alex </a:t>
            </a:r>
            <a:r>
              <a:rPr lang="en-US" sz="1800" dirty="0" err="1"/>
              <a:t>Krizhevsky</a:t>
            </a:r>
            <a:r>
              <a:rPr lang="en-US" sz="1800" dirty="0"/>
              <a:t> (and others) released </a:t>
            </a:r>
            <a:r>
              <a:rPr lang="en-US" sz="1800" dirty="0">
                <a:hlinkClick r:id="rId3"/>
              </a:rPr>
              <a:t>AlexNet</a:t>
            </a:r>
            <a:r>
              <a:rPr lang="en-US" sz="1800" dirty="0"/>
              <a:t> which was a deeper and much wider version of the </a:t>
            </a:r>
            <a:r>
              <a:rPr lang="en-US" sz="1800" dirty="0" err="1"/>
              <a:t>LeNet</a:t>
            </a:r>
            <a:r>
              <a:rPr lang="en-US" sz="1800" dirty="0"/>
              <a:t> and won by a large margin the difficult ImageNet </a:t>
            </a:r>
            <a:r>
              <a:rPr lang="en-US" sz="1800" dirty="0" smtClean="0"/>
              <a:t>LSVR Challenge in </a:t>
            </a:r>
            <a:r>
              <a:rPr lang="en-US" sz="1800" dirty="0"/>
              <a:t>2012. </a:t>
            </a:r>
            <a:endParaRPr lang="en-US" sz="1800" dirty="0" smtClean="0"/>
          </a:p>
          <a:p>
            <a:r>
              <a:rPr lang="en-US" sz="1800" b="1" dirty="0" smtClean="0"/>
              <a:t>ZF </a:t>
            </a:r>
            <a:r>
              <a:rPr lang="en-US" sz="1800" b="1" dirty="0"/>
              <a:t>Net (2013) –</a:t>
            </a:r>
            <a:r>
              <a:rPr lang="en-US" sz="1800" dirty="0"/>
              <a:t> The ILSVRC 2013 winner was a Convolutional Network from Matthew </a:t>
            </a:r>
            <a:r>
              <a:rPr lang="en-US" sz="1800" dirty="0" err="1"/>
              <a:t>Zeiler</a:t>
            </a:r>
            <a:r>
              <a:rPr lang="en-US" sz="1800" dirty="0"/>
              <a:t> and Rob Fergus. </a:t>
            </a:r>
            <a:r>
              <a:rPr lang="en-US" sz="1800" dirty="0" smtClean="0"/>
              <a:t>It </a:t>
            </a:r>
            <a:r>
              <a:rPr lang="en-US" sz="1800" dirty="0"/>
              <a:t>was an improvement on </a:t>
            </a:r>
            <a:r>
              <a:rPr lang="en-US" sz="1800" dirty="0" err="1"/>
              <a:t>AlexNet</a:t>
            </a:r>
            <a:r>
              <a:rPr lang="en-US" sz="1800" dirty="0"/>
              <a:t> by tweaking the architecture </a:t>
            </a:r>
            <a:r>
              <a:rPr lang="en-US" sz="1800" dirty="0" err="1"/>
              <a:t>hyperparameters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GoogLeNet</a:t>
            </a:r>
            <a:r>
              <a:rPr lang="en-US" sz="1800" b="1" dirty="0"/>
              <a:t> (2014) – </a:t>
            </a:r>
            <a:r>
              <a:rPr lang="en-US" sz="1800" dirty="0"/>
              <a:t>The ILSVRC 2014 winner was a Convolutional Network from </a:t>
            </a:r>
            <a:r>
              <a:rPr lang="en-US" sz="1800" dirty="0">
                <a:hlinkClick r:id="rId4"/>
              </a:rPr>
              <a:t>Szegedy et </a:t>
            </a:r>
            <a:r>
              <a:rPr lang="en-US" sz="1800" dirty="0" err="1">
                <a:hlinkClick r:id="rId4"/>
              </a:rPr>
              <a:t>al.</a:t>
            </a:r>
            <a:r>
              <a:rPr lang="en-US" sz="1800" dirty="0" err="1"/>
              <a:t>from</a:t>
            </a:r>
            <a:r>
              <a:rPr lang="en-US" sz="1800" dirty="0"/>
              <a:t> Google. Its main contribution was the development of an </a:t>
            </a:r>
            <a:r>
              <a:rPr lang="en-US" sz="1800" i="1" dirty="0"/>
              <a:t>Inception Module</a:t>
            </a:r>
            <a:r>
              <a:rPr lang="en-US" sz="1800" dirty="0"/>
              <a:t> that dramatically reduced the number of parameters in the network (4M, compared to </a:t>
            </a:r>
            <a:r>
              <a:rPr lang="en-US" sz="1800" dirty="0" err="1"/>
              <a:t>AlexNet</a:t>
            </a:r>
            <a:r>
              <a:rPr lang="en-US" sz="1800" dirty="0"/>
              <a:t> with 60M).</a:t>
            </a:r>
          </a:p>
          <a:p>
            <a:r>
              <a:rPr lang="en-US" sz="1800" b="1" dirty="0" err="1"/>
              <a:t>VGGNet</a:t>
            </a:r>
            <a:r>
              <a:rPr lang="en-US" sz="1800" b="1" dirty="0"/>
              <a:t> (2014) –</a:t>
            </a:r>
            <a:r>
              <a:rPr lang="en-US" sz="1800" dirty="0"/>
              <a:t> The runner-up in ILSVRC 2014 was the network that became known as the </a:t>
            </a:r>
            <a:r>
              <a:rPr lang="en-US" sz="1800" dirty="0">
                <a:hlinkClick r:id="rId5"/>
              </a:rPr>
              <a:t>VGGNet</a:t>
            </a:r>
            <a:r>
              <a:rPr lang="en-US" sz="1800" dirty="0"/>
              <a:t>. Its main contribution was in showing that the depth of the network (number of layers) is a critical component for good performance.</a:t>
            </a:r>
          </a:p>
          <a:p>
            <a:r>
              <a:rPr lang="en-US" sz="1800" b="1" dirty="0" err="1"/>
              <a:t>ResNets</a:t>
            </a:r>
            <a:r>
              <a:rPr lang="en-US" sz="1800" b="1" dirty="0"/>
              <a:t> (2015) – </a:t>
            </a:r>
            <a:r>
              <a:rPr lang="en-US" sz="1800" dirty="0">
                <a:hlinkClick r:id="rId6"/>
              </a:rPr>
              <a:t>Residual Network</a:t>
            </a:r>
            <a:r>
              <a:rPr lang="en-US" sz="1800" dirty="0"/>
              <a:t> developed by </a:t>
            </a:r>
            <a:r>
              <a:rPr lang="en-US" sz="1800" dirty="0" err="1"/>
              <a:t>Kaiming</a:t>
            </a:r>
            <a:r>
              <a:rPr lang="en-US" sz="1800" dirty="0"/>
              <a:t> He (and others) was the winner of ILSVRC 2015. </a:t>
            </a:r>
            <a:endParaRPr lang="en-US" sz="1800" dirty="0" smtClean="0"/>
          </a:p>
          <a:p>
            <a:r>
              <a:rPr lang="en-US" sz="1800" b="1" dirty="0" err="1" smtClean="0"/>
              <a:t>DenseNet</a:t>
            </a:r>
            <a:r>
              <a:rPr lang="en-US" sz="1800" b="1" dirty="0" smtClean="0"/>
              <a:t> </a:t>
            </a:r>
            <a:r>
              <a:rPr lang="en-US" sz="1800" b="1" dirty="0"/>
              <a:t>(August 2016) – </a:t>
            </a:r>
            <a:r>
              <a:rPr lang="en-US" sz="1800" dirty="0"/>
              <a:t>Recently published by Gao Huang (and others), the </a:t>
            </a:r>
            <a:r>
              <a:rPr lang="en-US" sz="1800" dirty="0">
                <a:hlinkClick r:id="rId7"/>
              </a:rPr>
              <a:t>Densely Connected Convolutional Network</a:t>
            </a:r>
            <a:r>
              <a:rPr lang="en-US" sz="1800" dirty="0"/>
              <a:t> has each layer directly connected to every other layer in a feed-forward fashion. The </a:t>
            </a:r>
            <a:r>
              <a:rPr lang="en-US" sz="1800" dirty="0" err="1"/>
              <a:t>DenseNet</a:t>
            </a:r>
            <a:r>
              <a:rPr lang="en-US" sz="1800" dirty="0"/>
              <a:t> has been shown to obtain significant improvements over previous state-of-the-art architectures on five highly competitive object recognition benchmark tasks. Check out the Torch implementation </a:t>
            </a:r>
            <a:r>
              <a:rPr lang="en-US" sz="1800" dirty="0">
                <a:hlinkClick r:id="rId8"/>
              </a:rPr>
              <a:t>here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82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ImageNet model errors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71600"/>
            <a:ext cx="8356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14478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CNNs for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Object </a:t>
            </a: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Detection and Object Segmentation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1371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Extending the achievements of </a:t>
            </a:r>
            <a:r>
              <a:rPr lang="en-US" sz="1800" dirty="0" err="1" smtClean="0">
                <a:latin typeface="Century Gothic"/>
                <a:cs typeface="Century Gothic"/>
              </a:rPr>
              <a:t>Alexnet</a:t>
            </a:r>
            <a:r>
              <a:rPr lang="en-US" sz="1800" dirty="0" smtClean="0">
                <a:latin typeface="Century Gothic"/>
                <a:cs typeface="Century Gothic"/>
              </a:rPr>
              <a:t> to Instance Segmentation. </a:t>
            </a: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R-CNN (Regional CNN) </a:t>
            </a:r>
            <a:r>
              <a:rPr lang="mr-IN" sz="1800" dirty="0" smtClean="0">
                <a:latin typeface="Century Gothic"/>
                <a:cs typeface="Century Gothic"/>
              </a:rPr>
              <a:t>–</a:t>
            </a:r>
            <a:r>
              <a:rPr lang="en-US" sz="1800" dirty="0" smtClean="0">
                <a:latin typeface="Century Gothic"/>
                <a:cs typeface="Century Gothic"/>
              </a:rPr>
              <a:t> Extend </a:t>
            </a:r>
            <a:r>
              <a:rPr lang="en-US" sz="1800" dirty="0" err="1" smtClean="0">
                <a:latin typeface="Century Gothic"/>
                <a:cs typeface="Century Gothic"/>
              </a:rPr>
              <a:t>AlexNet</a:t>
            </a:r>
            <a:r>
              <a:rPr lang="en-US" sz="1800" dirty="0" smtClean="0">
                <a:latin typeface="Century Gothic"/>
                <a:cs typeface="Century Gothic"/>
              </a:rPr>
              <a:t> for Image classification. Propose a bunch of boxes and then do Image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classification. Boxes are selected 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using </a:t>
            </a:r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a process called Selective Search which you can read about 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  <a:hlinkClick r:id="rId3"/>
              </a:rPr>
              <a:t>here</a:t>
            </a:r>
            <a:r>
              <a:rPr lang="en-US" sz="1800" dirty="0" smtClean="0">
                <a:latin typeface="Century Gothic" charset="0"/>
                <a:ea typeface="Century Gothic" charset="0"/>
                <a:cs typeface="Century Gothic" charset="0"/>
              </a:rPr>
              <a:t>. SVM model and optimal box model added. 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Fast R-CNN. Efficiency while proposing regions, because they overlap and combine all models into one single network. 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Faster </a:t>
            </a:r>
            <a:r>
              <a:rPr lang="en-US" sz="1800" dirty="0" smtClean="0">
                <a:latin typeface="Century Gothic"/>
                <a:cs typeface="Century Gothic"/>
              </a:rPr>
              <a:t>R-CNN. Use same image features for both selecting regions and classification.</a:t>
            </a:r>
            <a:endParaRPr lang="en-US" sz="1800" dirty="0" smtClean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Mask </a:t>
            </a:r>
            <a:r>
              <a:rPr lang="en-US" sz="1800" dirty="0" smtClean="0">
                <a:latin typeface="Century Gothic"/>
                <a:cs typeface="Century Gothic"/>
              </a:rPr>
              <a:t>R-CNN. Add a branch of faster R-CNN to create a Mask (Pixel level segmentation. 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79825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2246" cy="762000"/>
          </a:xfr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200" dirty="0" smtClean="0">
                <a:solidFill>
                  <a:srgbClr val="1661CA"/>
                </a:solidFill>
                <a:latin typeface="Century Gothic"/>
                <a:ea typeface="+mn-ea"/>
                <a:cs typeface="Century Gothic"/>
              </a:rPr>
              <a:t>Ideas for next session</a:t>
            </a:r>
            <a:endParaRPr lang="en-US" sz="3200" dirty="0">
              <a:solidFill>
                <a:srgbClr val="1661CA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97942" y="609600"/>
            <a:ext cx="8282904" cy="4953000"/>
          </a:xfrm>
          <a:ln w="2540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/>
                <a:cs typeface="Century Gothic"/>
              </a:rPr>
              <a:t>	</a:t>
            </a: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1800" dirty="0" smtClean="0">
                <a:latin typeface="Century Gothic"/>
                <a:cs typeface="Century Gothic"/>
              </a:rPr>
              <a:t>Implementation and challenges: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Optimizers: which optimizers to use?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Hyper parameters, how to choose them?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Model overfitting:</a:t>
            </a:r>
          </a:p>
          <a:p>
            <a:pPr lvl="1">
              <a:buFontTx/>
              <a:buChar char="-"/>
            </a:pPr>
            <a:r>
              <a:rPr lang="en-US" sz="1400" dirty="0" smtClean="0">
                <a:latin typeface="Century Gothic"/>
                <a:cs typeface="Century Gothic"/>
              </a:rPr>
              <a:t>Regularization</a:t>
            </a:r>
          </a:p>
          <a:p>
            <a:pPr lvl="1">
              <a:buFontTx/>
              <a:buChar char="-"/>
            </a:pPr>
            <a:r>
              <a:rPr lang="en-US" sz="1400" dirty="0" smtClean="0">
                <a:latin typeface="Century Gothic"/>
                <a:cs typeface="Century Gothic"/>
              </a:rPr>
              <a:t>Visualize plots: learning curve, etc. 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Which functions to use for the middle layers?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Century Gothic"/>
                <a:cs typeface="Century Gothic"/>
              </a:rPr>
              <a:t>Which functions </a:t>
            </a:r>
            <a:r>
              <a:rPr lang="en-US" sz="1800" dirty="0">
                <a:latin typeface="Century Gothic"/>
                <a:cs typeface="Century Gothic"/>
              </a:rPr>
              <a:t>to use in the last </a:t>
            </a:r>
            <a:r>
              <a:rPr lang="en-US" sz="1800" dirty="0" smtClean="0">
                <a:latin typeface="Century Gothic"/>
                <a:cs typeface="Century Gothic"/>
              </a:rPr>
              <a:t>layers?</a:t>
            </a:r>
            <a:endParaRPr lang="en-US" sz="1800" dirty="0">
              <a:latin typeface="Century Gothic"/>
              <a:cs typeface="Century Gothic"/>
            </a:endParaRPr>
          </a:p>
          <a:p>
            <a:pPr>
              <a:buFontTx/>
              <a:buChar char="-"/>
            </a:pPr>
            <a:endParaRPr lang="en-US" sz="18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800" dirty="0">
              <a:latin typeface="Century Gothic"/>
              <a:cs typeface="Century Gothic"/>
            </a:endParaRPr>
          </a:p>
          <a:p>
            <a:pPr>
              <a:buAutoNum type="arabicPeriod"/>
            </a:pPr>
            <a:endParaRPr lang="en-US" sz="1400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  <a:p>
            <a:pPr lvl="0">
              <a:buNone/>
            </a:pPr>
            <a:endParaRPr lang="en-US" sz="18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87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18505</TotalTime>
  <Words>345</Words>
  <Application>Microsoft Macintosh PowerPoint</Application>
  <PresentationFormat>On-screen Show (4:3)</PresentationFormat>
  <Paragraphs>112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Arial</vt:lpstr>
      <vt:lpstr>Office Theme</vt:lpstr>
      <vt:lpstr>PowerPoint Presentation</vt:lpstr>
      <vt:lpstr>Computer vision:</vt:lpstr>
      <vt:lpstr>Image Convolutions:</vt:lpstr>
      <vt:lpstr>Kernels </vt:lpstr>
      <vt:lpstr>CNN for Image classification</vt:lpstr>
      <vt:lpstr>History of CNNs</vt:lpstr>
      <vt:lpstr>ImageNet model errors</vt:lpstr>
      <vt:lpstr>CNNs for Object Detection and Object Segmentation</vt:lpstr>
      <vt:lpstr>Ideas for next session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Rotoplas</dc:title>
  <dc:creator>Water Center</dc:creator>
  <cp:lastModifiedBy>Juan Pablo Campos Gutierrez</cp:lastModifiedBy>
  <cp:revision>382</cp:revision>
  <cp:lastPrinted>2017-10-10T16:55:22Z</cp:lastPrinted>
  <dcterms:created xsi:type="dcterms:W3CDTF">2016-05-29T23:43:57Z</dcterms:created>
  <dcterms:modified xsi:type="dcterms:W3CDTF">2017-10-10T17:34:59Z</dcterms:modified>
</cp:coreProperties>
</file>