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93CB5-4E49-4B70-BA58-371FF6B97FA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E19D4-42B8-4920-BC8C-D946DABEB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6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721D-9F4C-43AE-8656-6C37C629F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9461E-614E-4ECA-A5B6-5A1D46B38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F92D0-A242-4825-B753-4736EA4F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8829-9DED-453D-9E3B-9FF935DE6E96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4CB6-5C48-45FE-BD4B-E98AD144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431D8-6ED5-4EBA-9A16-8E280967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E16E-64B5-4249-ACCD-3EBB24B3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32CF6-926C-4528-9ADA-50A617CE0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BA4D-867F-4641-BF35-FEAD51B2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6AA8-BF84-4B26-9112-1EF07BA5258E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89ED-B408-41BD-8E72-3100BF0D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E6BF-2BE3-46D0-9292-B92549FE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60361-3A90-42CE-806D-145E10AD2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1794D-B073-4CC4-AEFE-4661B2AB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589E-5AD1-4C36-898D-154D659D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FFD7-A4A9-4D06-978F-40F9A33E7DAC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DC60-0ED6-4863-A8EE-8C721552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C0D3-5D06-44A2-A8F5-FE6ED72F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5907-B314-48EC-B025-CB690AA2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1600E-79E0-4798-B746-C9F3EB97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FA33E-5E95-4556-A0B3-3FEB6097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9D46-B5DF-496E-9568-3AC842FD5C7A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1FE9-45EA-4384-8288-F85FF8EB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2857-CBDA-4D2A-AAB5-D2B3F947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B11D-A014-4827-B326-C061C163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E0C84-0F57-48AC-9F7D-BD3B18520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010A-7869-4983-B5FD-83A3027D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F9E4-C209-494F-A27F-69D0850D91B5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EBF5-8749-4864-8970-AC643496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F3115-4C26-443C-A396-EC0E4EB6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CC88-6A8F-4243-BDE1-D1F2CDB1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7599-3E82-4C84-AD15-8F03640FF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479E4-C8EC-4355-933B-0D861B1E7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935F3-2328-44CB-BAA8-91A385FF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329D-7030-4FC2-BD09-9908AB8F15BF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85624-3EE0-46E4-8407-54C840F7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368F6-742A-42EF-BD29-62E4AD27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3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31B3-31BB-473B-95F8-887561D8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D4DB-2755-448C-8249-410F231C4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F22F1-EC39-4DF6-A408-A8A05A44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D1165-8A2A-4E6D-9799-C21AB4248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0A7EB-4078-4882-825B-34E23442F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8E30A-91F2-483D-BC51-1F9D510B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9A97-557E-4BBB-BC10-F77A6D29EFEC}" type="datetime1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D3152-E4FB-4F9E-8E46-3B4C84D6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F7C6A-4D13-43CC-AB08-AEB07F2B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5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1E9F-8CB3-4305-B222-B3139E51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68EBA-372D-468C-ABDB-A6B2C082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3C7A-43C1-4D86-86CC-3611092E25AD}" type="datetime1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69CFE-F04C-4544-83C3-52410AEC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4CC2-ED30-413A-93D4-EF8506B5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A1C2D-F354-421A-8A6F-61FE7BBD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CCAC-4121-4901-BB44-05D4FB535143}" type="datetime1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136DF-0EA0-4062-9D34-77459B8F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AC7A1-E109-4E94-BD6E-F0E417D4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8474-D088-417C-8A0F-D5B49BB4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098C-F6EF-47FC-80EA-B387EA1F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98891-786C-414E-9E7F-CCE04479E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547E3-C09E-491E-8B76-EC9563A6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4788-6FB5-4EC9-9777-59961681191A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04226-2EF2-4DAF-A998-E3A536B7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0387-D694-4273-8316-4684A0BC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DC90-B6F2-49AE-9FB8-821B659F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C3641-52B3-4EBB-8D27-95C5C2A31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6C83C-014D-4F4C-8AE9-59ACB5AB9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5F47D-4396-4A9C-A2DE-3D8CBBFD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B069-3B1D-44CF-8502-0153CA04E24F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B394D-996E-4B0B-8A9E-189A0C7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E2BCF-F58B-4BCC-8BC1-39EA3E00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56D7B-E6FF-4D96-8DB9-6120F354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97DB3-041E-4F2C-BB63-D48FA7B8F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0283-71CD-411E-9452-AB4139E26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7990-1016-4073-997B-942A1A72C9FB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1AC95-CEA6-4F99-A89E-5EA63CE20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1263-22AE-4893-A798-FB214D7D2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EEBD3-A133-4852-9E36-CCF98AACD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D421-F902-47A1-846B-32C9FBE2C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0AA7A-5D9E-4E3A-B605-BBDD608E1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93A3F-F541-490F-9F83-8B9ACFB1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3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B441-B3CD-4F24-BA46-0BB41061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8939-94B0-4E91-B381-B9183691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186589"/>
          </a:xfrm>
        </p:spPr>
        <p:txBody>
          <a:bodyPr>
            <a:normAutofit fontScale="70000" lnSpcReduction="2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Given the classes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BSTNode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BST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as follows. Assume duplication values are not allowed in the tree. </a:t>
            </a:r>
          </a:p>
          <a:p>
            <a:endParaRPr lang="en-US" sz="1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BSTNode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{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int data; 	//the element value for this node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BST left;		//the left child of this node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BST right;	//the right child of this node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int height=1; 	//height of the tree rooted at this node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BSTNode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()		{data = 0; left = new BST(); right = new BST(); 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BSTNode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(int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initData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{data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initData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 left = new BST();right = new BST();}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public class BST {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BSTNode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root; //instance variable to denote the root of the AVL tree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BST()	 {root = null;}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isEmpty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 {return (root==null);}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//Function to find the node that contains e; if e does not exist in the tree, return null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BSTNode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searchNonRecursion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(int e){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BST cursor = this;		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while ((cursor!=null)&amp;&amp;(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cursor.root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!=null)){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if(e==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cursor.root.data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){	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return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cursor.root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}else if(e&lt;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cursor.root.data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){	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cursor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cursor.root.left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}else{	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cursor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cursor.root.right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return null;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}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FF49E-D386-4C17-BA3B-0BFE7701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FA0C9-ED29-4B60-9BE9-D0A73AC2D85E}"/>
              </a:ext>
            </a:extLst>
          </p:cNvPr>
          <p:cNvSpPr txBox="1"/>
          <p:nvPr/>
        </p:nvSpPr>
        <p:spPr>
          <a:xfrm>
            <a:off x="7802530" y="4620500"/>
            <a:ext cx="43593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A. Given the </a:t>
            </a:r>
            <a:r>
              <a:rPr lang="en-US" sz="1300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searchNonRecursion</a:t>
            </a:r>
            <a:r>
              <a:rPr lang="en-US" sz="13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() method, its worst case running time complexity in Big-O is O(log n). Is this statement correct (yes/no)?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46417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B441-B3CD-4F24-BA46-0BB41061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8939-94B0-4E91-B381-B9183691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186589"/>
          </a:xfrm>
        </p:spPr>
        <p:txBody>
          <a:bodyPr>
            <a:normAutofit fontScale="70000" lnSpcReduction="2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Given the classes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BSTNode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BST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as follows. Assume duplication values are not allowed in the tree. </a:t>
            </a:r>
          </a:p>
          <a:p>
            <a:endParaRPr lang="en-US" sz="1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BSTNode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{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int data; 	//the element value for this node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BST left;		//the left child of this node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BST right;	//the right child of this node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int height=1; 	//height of the tree rooted at this node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BSTNode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()		{data = 0; left = new BST(); right = new BST(); 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BSTNode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(int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initData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{data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initData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 left = new BST();right = new BST();}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public class BST {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BSTNode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root; //instance variable to denote the root of the AVL tree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BST()	 {root = null;}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isEmpty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 {return (root==null);}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//Function to find the node that contains e; if e does not exist in the tree, return null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BSTNode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searchNonRecursion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(int e){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BST cursor = this;		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while ((cursor!=null)&amp;&amp;(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cursor.root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!=null)){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if(e==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cursor.root.data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){	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return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cursor.root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}else if(e&lt;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cursor.root.data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){	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cursor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cursor.root.left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}else{	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cursor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cursor.root.right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return null;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}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FF49E-D386-4C17-BA3B-0BFE7701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FA0C9-ED29-4B60-9BE9-D0A73AC2D85E}"/>
              </a:ext>
            </a:extLst>
          </p:cNvPr>
          <p:cNvSpPr txBox="1"/>
          <p:nvPr/>
        </p:nvSpPr>
        <p:spPr>
          <a:xfrm>
            <a:off x="7802530" y="4620500"/>
            <a:ext cx="43593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A. Given the </a:t>
            </a:r>
            <a:r>
              <a:rPr lang="en-US" sz="1300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searchNonRecursion</a:t>
            </a:r>
            <a:r>
              <a:rPr lang="en-US" sz="13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() method, its worst case running time complexity in Big-O is O(log n). Is this statement correct (yes/no)? </a:t>
            </a:r>
            <a:r>
              <a:rPr lang="en-US" sz="1300" b="1" i="0" u="none" strike="noStrike" baseline="0" dirty="0">
                <a:solidFill>
                  <a:srgbClr val="00B0F0"/>
                </a:solidFill>
                <a:latin typeface="Cambria" panose="02040503050406030204" pitchFamily="18" charset="0"/>
              </a:rPr>
              <a:t>No</a:t>
            </a:r>
          </a:p>
          <a:p>
            <a:r>
              <a:rPr lang="en-US" sz="18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If the binary search tree is not balanced. The performance can be O(n).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sz="13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6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E1348B-FFE9-4552-84E3-562D463D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821" y="1429901"/>
            <a:ext cx="4440758" cy="3451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2B441-B3CD-4F24-BA46-0BB41061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8939-94B0-4E91-B381-B9183691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186589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Given the following BST tree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t1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which is rooted at node with value 78. </a:t>
            </a:r>
            <a:endParaRPr lang="en-US" sz="20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Given the following function in BST class,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private int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func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(){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int result=0;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if(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right.isEmpty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()){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result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root.data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root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left.root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}else{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result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right.func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return result;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} </a:t>
            </a:r>
          </a:p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will t1 look like and what is the returned value after you call t1.left.func()?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FF49E-D386-4C17-BA3B-0BFE7701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0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E1348B-FFE9-4552-84E3-562D463D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497" y="1429901"/>
            <a:ext cx="4440758" cy="3451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2B441-B3CD-4F24-BA46-0BB41061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8939-94B0-4E91-B381-B9183691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186589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Given the following BST tree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t1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which is rooted at node with value 78. </a:t>
            </a:r>
            <a:endParaRPr lang="en-US" sz="20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Given the following function in BST class,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private int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func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(){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int result=0;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if(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right.isEmpty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()){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result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root.data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root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left.root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}else{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result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right.func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return result;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} </a:t>
            </a:r>
          </a:p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will t1 look like and what is the returned value after you call t1.left.func()?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FF49E-D386-4C17-BA3B-0BFE7701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9EBB5-88C1-497A-A8BC-3FF517862B91}"/>
              </a:ext>
            </a:extLst>
          </p:cNvPr>
          <p:cNvSpPr txBox="1"/>
          <p:nvPr/>
        </p:nvSpPr>
        <p:spPr>
          <a:xfrm>
            <a:off x="1113674" y="5338583"/>
            <a:ext cx="498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function conducts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removeMax</a:t>
            </a:r>
            <a:r>
              <a:rPr lang="en-US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leaf node of t1 with value 70 should be gone.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returned value is 70. 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0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4B1E-022A-43CB-BC46-53A97EAC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B3A4-CD17-4F63-A744-2A341B61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Given the below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bnarySearch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function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// Search 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from array A[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,….,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]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// If 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exists in A[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,….,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], return its index in 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 otherwise, return -1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public int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binarySearch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(int[]A, int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int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int e){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if(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return (-1);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int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idx_middle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idxe+idxs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)/2;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if(A[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idx_middle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]==e) return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idx_middle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else if(e&lt;A[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idx_middle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]) return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binarySearch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(A,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idx_middle,e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else return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binarySearch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(A,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idx_middle,idxe,e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Given an array A with content {1, 3, 6, 9, 10, 13}.</a:t>
            </a:r>
          </a:p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Draw the recursion trace of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binarySearch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(A, 0, 5, 10).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334A-C872-40A9-BCC6-23DDA3BD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3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4B1E-022A-43CB-BC46-53A97EAC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B3A4-CD17-4F63-A744-2A341B61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Given the below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binarySearch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function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// Search 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from array A[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,….,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]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// If 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exists in A[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,….,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], return its index in 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 otherwise, return -1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public int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binarySearch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(int[]A, int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int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int e){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if(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return (-1);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int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idx_middle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idxe+idxs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)/2;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if(A[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idx_middle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]==e) return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idx_middle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else if(e&lt;A[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idx_middle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]) return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binarySearch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(A,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idx_middle,e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else return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binarySearch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(A,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idx_middle,idxe,e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Given an array A with content {1, 3, 6, 9, 10, 13}.</a:t>
            </a:r>
          </a:p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Draw the recursion trace of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binarySearch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(A, 0, 5, 10).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334A-C872-40A9-BCC6-23DDA3BD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EC85E-530C-4227-89ED-0D4524FC887E}"/>
              </a:ext>
            </a:extLst>
          </p:cNvPr>
          <p:cNvSpPr txBox="1"/>
          <p:nvPr/>
        </p:nvSpPr>
        <p:spPr>
          <a:xfrm>
            <a:off x="2126797" y="365125"/>
            <a:ext cx="960410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600" b="1" dirty="0" err="1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binarySearch</a:t>
            </a:r>
            <a:r>
              <a:rPr lang="en-US" sz="16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(A, 0, 5, 10)							      return 4;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calls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binarySearch</a:t>
            </a:r>
            <a:r>
              <a:rPr lang="en-US" sz="16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(A, 0, 5, 10)						   return 4;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calls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binarySearch</a:t>
            </a:r>
            <a:r>
              <a:rPr lang="en-US" sz="16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(A, 2, 5, 10)					return 4;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calls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binarySearch</a:t>
            </a:r>
            <a:r>
              <a:rPr lang="en-US" sz="16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(A, 3, 5, 10)			return 4;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252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B284-A518-4467-B5A3-40497603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B653B-8664-4A7F-A7DD-E5B9CBD2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Given the following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Heap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class which utilizes an array to hold the elements. This heap needs to be a max heap.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BAA04-7DA6-400A-AD50-F573FC19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84097-1DB5-4F82-8A59-CE68EB8F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440" y="2427992"/>
            <a:ext cx="4881631" cy="4293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CA1C4-0634-4BDB-947C-E8B417BB20CF}"/>
              </a:ext>
            </a:extLst>
          </p:cNvPr>
          <p:cNvSpPr txBox="1"/>
          <p:nvPr/>
        </p:nvSpPr>
        <p:spPr>
          <a:xfrm>
            <a:off x="606056" y="3317358"/>
            <a:ext cx="257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Is there any bug in the provided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reheapUpward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method? If no, explain. If yes, fix the bug.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3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B284-A518-4467-B5A3-40497603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B653B-8664-4A7F-A7DD-E5B9CBD2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Given the following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Heap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class which utilizes an array to hold the elements. This heap needs to be a max heap.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BAA04-7DA6-400A-AD50-F573FC19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84097-1DB5-4F82-8A59-CE68EB8F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440" y="2427992"/>
            <a:ext cx="4881631" cy="4293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2CE680-3DA4-4986-B59D-1306C49FE4B4}"/>
              </a:ext>
            </a:extLst>
          </p:cNvPr>
          <p:cNvSpPr txBox="1"/>
          <p:nvPr/>
        </p:nvSpPr>
        <p:spPr>
          <a:xfrm>
            <a:off x="8873412" y="2523966"/>
            <a:ext cx="28235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432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Yes. Change 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432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 </a:t>
            </a:r>
            <a:r>
              <a:rPr lang="en-US" sz="1800" dirty="0" err="1">
                <a:solidFill>
                  <a:srgbClr val="0432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parentPos</a:t>
            </a:r>
            <a:r>
              <a:rPr lang="en-US" sz="1800" dirty="0">
                <a:solidFill>
                  <a:srgbClr val="0432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pos/2; 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432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432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 </a:t>
            </a:r>
            <a:r>
              <a:rPr lang="en-US" sz="1800" dirty="0" err="1">
                <a:solidFill>
                  <a:srgbClr val="0432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parentPos</a:t>
            </a:r>
            <a:r>
              <a:rPr lang="en-US" sz="1800" dirty="0">
                <a:solidFill>
                  <a:srgbClr val="0432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 (pos-1)/2;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4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DB5F-65FF-4E24-91B9-CDA2F8F6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AA9A-82B6-4058-B098-B36C66E4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>
                <a:solidFill>
                  <a:srgbClr val="000000"/>
                </a:solidFill>
                <a:latin typeface="Cambria" panose="02040503050406030204" pitchFamily="18" charset="0"/>
              </a:rPr>
              <a:t>Given the following </a:t>
            </a:r>
            <a:r>
              <a:rPr lang="en-US" sz="1800" b="0" i="1" u="none" strike="noStrike" baseline="0">
                <a:solidFill>
                  <a:srgbClr val="000000"/>
                </a:solidFill>
                <a:latin typeface="Cambria" panose="02040503050406030204" pitchFamily="18" charset="0"/>
              </a:rPr>
              <a:t>Table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mbria" panose="02040503050406030204" pitchFamily="18" charset="0"/>
              </a:rPr>
              <a:t>class.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6863F-635B-4A47-8ABB-E5073E94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4AA28-9EAB-4995-B51B-FBB4A47A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04" y="0"/>
            <a:ext cx="689966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F7723A-4763-43D4-A33B-2C0D340DEAB6}"/>
              </a:ext>
            </a:extLst>
          </p:cNvPr>
          <p:cNvSpPr txBox="1"/>
          <p:nvPr/>
        </p:nvSpPr>
        <p:spPr>
          <a:xfrm>
            <a:off x="447869" y="2407298"/>
            <a:ext cx="451546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Assume that your run the following several lines of code: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Table tb = new Table();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tb.f</a:t>
            </a: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(1, "o1");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tb.f</a:t>
            </a: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(10, "o10");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tb.f</a:t>
            </a: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(11, "o11");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tb.f</a:t>
            </a: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(5, "o5");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tb.f</a:t>
            </a: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(20, "o20");</a:t>
            </a:r>
          </a:p>
          <a:p>
            <a:endParaRPr lang="en-US" sz="1400" dirty="0"/>
          </a:p>
          <a:p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will be the content of keys, data, and used?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991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DB5F-65FF-4E24-91B9-CDA2F8F6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AA9A-82B6-4058-B098-B36C66E4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>
                <a:solidFill>
                  <a:srgbClr val="000000"/>
                </a:solidFill>
                <a:latin typeface="Cambria" panose="02040503050406030204" pitchFamily="18" charset="0"/>
              </a:rPr>
              <a:t>Given the following </a:t>
            </a:r>
            <a:r>
              <a:rPr lang="en-US" sz="1800" b="0" i="1" u="none" strike="noStrike" baseline="0">
                <a:solidFill>
                  <a:srgbClr val="000000"/>
                </a:solidFill>
                <a:latin typeface="Cambria" panose="02040503050406030204" pitchFamily="18" charset="0"/>
              </a:rPr>
              <a:t>Table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mbria" panose="02040503050406030204" pitchFamily="18" charset="0"/>
              </a:rPr>
              <a:t>class.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6863F-635B-4A47-8ABB-E5073E94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4AA28-9EAB-4995-B51B-FBB4A47A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04" y="0"/>
            <a:ext cx="689966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F7723A-4763-43D4-A33B-2C0D340DEAB6}"/>
              </a:ext>
            </a:extLst>
          </p:cNvPr>
          <p:cNvSpPr txBox="1"/>
          <p:nvPr/>
        </p:nvSpPr>
        <p:spPr>
          <a:xfrm>
            <a:off x="447869" y="2407298"/>
            <a:ext cx="451546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Assume that your run the following several lines of code: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Table tb = new Table();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tb.f</a:t>
            </a: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(1, "o1");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tb.f</a:t>
            </a: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(10, "o10");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tb.f</a:t>
            </a: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(11, "o11");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tb.f</a:t>
            </a: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(5, "o5");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tb.f</a:t>
            </a: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(20, "o20");</a:t>
            </a:r>
          </a:p>
          <a:p>
            <a:endParaRPr lang="en-US" sz="1400" dirty="0"/>
          </a:p>
          <a:p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will be the content of keys, data, and used?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FCEFE-C759-4AD2-B695-8CF9F21CFF08}"/>
              </a:ext>
            </a:extLst>
          </p:cNvPr>
          <p:cNvSpPr txBox="1"/>
          <p:nvPr/>
        </p:nvSpPr>
        <p:spPr>
          <a:xfrm>
            <a:off x="289247" y="4926563"/>
            <a:ext cx="5120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Keys[0-9]: 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10,    1,     11,     20,   null,    5, null, null, null, null, null</a:t>
            </a:r>
            <a:endParaRPr lang="en-US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Data[0-9]: 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o10,  o1,  o11,  o20,    null, o5, null, null, null, null, null</a:t>
            </a:r>
            <a:endParaRPr lang="en-US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Used[0-9]:  </a:t>
            </a:r>
            <a:r>
              <a:rPr lang="en-US" sz="1400" u="sng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T,      T,       T,      T,          F,   T,       F,     F,      F,       F,      F</a:t>
            </a:r>
            <a:endParaRPr lang="en-US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949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7672-584B-44E0-A79F-B8B0B1D1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4F9D-FFE1-4F8A-8426-966441AD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4226768"/>
          </a:xfrm>
        </p:spPr>
        <p:txBody>
          <a:bodyPr>
            <a:normAutofit fontScale="85000" lnSpcReduction="20000"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public class 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&lt;E&gt;{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E data;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 next = null;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	{; 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double 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func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 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 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IntNode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cursor;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 int num1 = 0;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 int num2 = 0;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  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 for (cursor = this; cursor != null; cursor = 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cursor.link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 if(cursor.data%2==1)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 num1+=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cursor.data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 else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 num2 +=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cursor.data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 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 return ((num1)*1.0/num2);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  <a:p>
            <a:r>
              <a:rPr lang="en-US" sz="2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Given the above function </a:t>
            </a:r>
            <a:r>
              <a:rPr lang="en-US" sz="2100" i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func</a:t>
            </a:r>
            <a:r>
              <a:rPr lang="en-US" sz="21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</a:t>
            </a:r>
            <a:r>
              <a:rPr lang="en-US" sz="2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what is the returned result of running </a:t>
            </a:r>
            <a:r>
              <a:rPr lang="en-US" sz="21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head.</a:t>
            </a:r>
            <a:r>
              <a:rPr lang="en-US" sz="2100" i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func</a:t>
            </a:r>
            <a:r>
              <a:rPr lang="en-US" sz="21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</a:t>
            </a:r>
            <a:r>
              <a:rPr lang="en-US" sz="2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on the following list</a:t>
            </a:r>
            <a:endParaRPr lang="en-US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632B1-4C37-4277-8FE3-163EA01C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50" y="5907913"/>
            <a:ext cx="6202815" cy="8534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5AD0-D596-43F1-8823-3216CF61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7672-584B-44E0-A79F-B8B0B1D1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4F9D-FFE1-4F8A-8426-966441AD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4226768"/>
          </a:xfrm>
        </p:spPr>
        <p:txBody>
          <a:bodyPr>
            <a:normAutofit fontScale="85000" lnSpcReduction="20000"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public class 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&lt;E&gt;{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E data;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 next = null;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	{; 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double 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func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 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 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IntNode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cursor;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 int num1 = 0;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 int num2 = 0;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  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 for (cursor = this; cursor != null; cursor = 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cursor.link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 if(cursor.data%2==1)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 num1+=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cursor.data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 else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 num2 +=</a:t>
            </a:r>
            <a:r>
              <a:rPr lang="en-US" sz="19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cursor.data</a:t>
            </a: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 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 return ((num1)*1.0/num2);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  <a:p>
            <a:r>
              <a:rPr lang="en-US" sz="2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Given the above function </a:t>
            </a:r>
            <a:r>
              <a:rPr lang="en-US" sz="2100" i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func</a:t>
            </a:r>
            <a:r>
              <a:rPr lang="en-US" sz="21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</a:t>
            </a:r>
            <a:r>
              <a:rPr lang="en-US" sz="2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what is the returned result of running </a:t>
            </a:r>
            <a:r>
              <a:rPr lang="en-US" sz="21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head.</a:t>
            </a:r>
            <a:r>
              <a:rPr lang="en-US" sz="2100" i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func</a:t>
            </a:r>
            <a:r>
              <a:rPr lang="en-US" sz="21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</a:t>
            </a:r>
            <a:r>
              <a:rPr lang="en-US" sz="21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on the following list</a:t>
            </a:r>
            <a:endParaRPr lang="en-US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632B1-4C37-4277-8FE3-163EA01C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50" y="5907913"/>
            <a:ext cx="6202815" cy="8534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5AD0-D596-43F1-8823-3216CF61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255D5-575D-47C9-B39A-CAD4C4037AB0}"/>
              </a:ext>
            </a:extLst>
          </p:cNvPr>
          <p:cNvSpPr txBox="1"/>
          <p:nvPr/>
        </p:nvSpPr>
        <p:spPr>
          <a:xfrm>
            <a:off x="8714792" y="1931436"/>
            <a:ext cx="2267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B0F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his function calculates the ratio of odd numbers and even numbers.  The result is (1+7+3+1+5)/6 = 17/6 = 2.833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5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7672-584B-44E0-A79F-B8B0B1D1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4F9D-FFE1-4F8A-8426-966441AD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4226768"/>
          </a:xfrm>
        </p:spPr>
        <p:txBody>
          <a:bodyPr>
            <a:normAutofit fontScale="85000" lnSpcReduction="20000"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 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head, E x){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dummyn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new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dummyn.next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head;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cursorPrev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dummyn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cursor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cursorPrev.next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while(cursor!=null){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if(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cursor.data.equals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(x))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cursorPrev.next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else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cursorPrev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cursorPrev.next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cursor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head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dummyn.next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return head;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Let 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be the total number of nodes in the linked list starting from 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head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What is the worst-case complexity of the 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above f method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in Big-O</a:t>
            </a:r>
          </a:p>
          <a:p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the result of running 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f(head,2)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on the following list.  </a:t>
            </a:r>
            <a:endParaRPr lang="en-US" sz="3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5AD0-D596-43F1-8823-3216CF61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E0C1B-27F9-40A6-8EAF-5AB54F12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5526800"/>
            <a:ext cx="7000875" cy="10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8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7672-584B-44E0-A79F-B8B0B1D1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4F9D-FFE1-4F8A-8426-966441AD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4226768"/>
          </a:xfrm>
        </p:spPr>
        <p:txBody>
          <a:bodyPr>
            <a:normAutofit fontScale="85000" lnSpcReduction="20000"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 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head, E x){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dummyn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new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dummyn.next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head;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cursorPrev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dummyn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cursor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cursorPrev.next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while(cursor!=null){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if(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cursor.data.equals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(x))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cursorPrev.next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else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cursorPrev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cursorPrev.next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cursor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cursor.next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head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dummyn.next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return head;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Let 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be the total number of nodes in the linked list starting from 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head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What is the worst-case complexity of the 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above f method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in Big-O: </a:t>
            </a:r>
            <a:r>
              <a:rPr lang="en-US" sz="1800" b="1" dirty="0">
                <a:solidFill>
                  <a:srgbClr val="00B0F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O(n)</a:t>
            </a:r>
          </a:p>
          <a:p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the result of running 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f(head,2)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on the following list.  </a:t>
            </a:r>
            <a:endParaRPr lang="en-US" sz="3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5AD0-D596-43F1-8823-3216CF61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E0C1B-27F9-40A6-8EAF-5AB54F12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5526800"/>
            <a:ext cx="7000875" cy="1013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B7ECBE-D0F0-4059-A703-7BBFEE708DDD}"/>
              </a:ext>
            </a:extLst>
          </p:cNvPr>
          <p:cNvSpPr txBox="1"/>
          <p:nvPr/>
        </p:nvSpPr>
        <p:spPr>
          <a:xfrm>
            <a:off x="7730411" y="1819469"/>
            <a:ext cx="3732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800" b="1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This method removes all the nodes with value x. The result should be. 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800" b="1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0-&gt;3-&gt;4-&gt;10-&gt;null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7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4219-30D7-4D84-B8D1-58C2B87E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66A33-52F7-40A3-94D6-53DA6D23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public class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&lt;E&gt;{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E data;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 next = null;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	{; 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….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Utilizing the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SNode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class given above, implement an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O(1)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push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method for the class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LinkStack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this method needs to match the given pop() method. 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C4EB8-FB4E-4FDB-859C-C3ECB7E2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4160E-C753-41D0-A2A3-24271E79114D}"/>
              </a:ext>
            </a:extLst>
          </p:cNvPr>
          <p:cNvSpPr txBox="1"/>
          <p:nvPr/>
        </p:nvSpPr>
        <p:spPr>
          <a:xfrm>
            <a:off x="5151384" y="1147666"/>
            <a:ext cx="69184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public class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LinkStack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&lt;E&gt; {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	public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SNode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&lt;E&gt; top;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	public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LinkStack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() {top = null;}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	public void push(E e) {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//Insert data to the stack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	} </a:t>
            </a:r>
            <a:endParaRPr lang="en-US" sz="1800" b="0" i="0" u="none" strike="noStrike" baseline="0" dirty="0"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mbria" panose="02040503050406030204" pitchFamily="18" charset="0"/>
              </a:rPr>
              <a:t>	public E pop() {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mbria" panose="02040503050406030204" pitchFamily="18" charset="0"/>
              </a:rPr>
              <a:t>		if(top==null) throw new </a:t>
            </a:r>
            <a:r>
              <a:rPr lang="en-US" sz="1800" b="0" i="0" u="none" strike="noStrike" baseline="0" dirty="0" err="1">
                <a:latin typeface="Cambria" panose="02040503050406030204" pitchFamily="18" charset="0"/>
              </a:rPr>
              <a:t>EmptyStackException</a:t>
            </a:r>
            <a:r>
              <a:rPr lang="en-US" sz="1800" b="0" i="0" u="none" strike="noStrike" baseline="0" dirty="0">
                <a:latin typeface="Cambria" panose="02040503050406030204" pitchFamily="18" charset="0"/>
              </a:rPr>
              <a:t>();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mbria" panose="02040503050406030204" pitchFamily="18" charset="0"/>
              </a:rPr>
              <a:t>		E answer = </a:t>
            </a:r>
            <a:r>
              <a:rPr lang="en-US" sz="1800" b="0" i="0" u="none" strike="noStrike" baseline="0" dirty="0" err="1">
                <a:latin typeface="Cambria" panose="02040503050406030204" pitchFamily="18" charset="0"/>
              </a:rPr>
              <a:t>top.data</a:t>
            </a:r>
            <a:r>
              <a:rPr lang="en-US" sz="1800" b="0" i="0" u="none" strike="noStrike" baseline="0" dirty="0">
                <a:latin typeface="Cambria" panose="02040503050406030204" pitchFamily="18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mbria" panose="02040503050406030204" pitchFamily="18" charset="0"/>
              </a:rPr>
              <a:t>		top = </a:t>
            </a:r>
            <a:r>
              <a:rPr lang="en-US" sz="1800" b="0" i="0" u="none" strike="noStrike" baseline="0" dirty="0" err="1">
                <a:latin typeface="Cambria" panose="02040503050406030204" pitchFamily="18" charset="0"/>
              </a:rPr>
              <a:t>top.next</a:t>
            </a:r>
            <a:r>
              <a:rPr lang="en-US" sz="1800" b="0" i="0" u="none" strike="noStrike" baseline="0" dirty="0">
                <a:latin typeface="Cambria" panose="02040503050406030204" pitchFamily="18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mbria" panose="02040503050406030204" pitchFamily="18" charset="0"/>
              </a:rPr>
              <a:t>		return answer;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mbria" panose="02040503050406030204" pitchFamily="18" charset="0"/>
              </a:rPr>
              <a:t>	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mbria" panose="02040503050406030204" pitchFamily="18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1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4219-30D7-4D84-B8D1-58C2B87E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66A33-52F7-40A3-94D6-53DA6D23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public class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&lt;E&gt;{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E data;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 next = null;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	{; 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….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Utilizing the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SNode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class given above, implement an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O(1) 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push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method for the class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LinkStack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this method needs to match the given pop() method. 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C4EB8-FB4E-4FDB-859C-C3ECB7E2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4160E-C753-41D0-A2A3-24271E79114D}"/>
              </a:ext>
            </a:extLst>
          </p:cNvPr>
          <p:cNvSpPr txBox="1"/>
          <p:nvPr/>
        </p:nvSpPr>
        <p:spPr>
          <a:xfrm>
            <a:off x="5151384" y="1147666"/>
            <a:ext cx="69184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public class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LinkStack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&lt;E&gt; {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	public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SNode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&lt;E&gt; top;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	public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mbria" panose="02040503050406030204" pitchFamily="18" charset="0"/>
              </a:rPr>
              <a:t>LinkStack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() {top = null;}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	public void push(E e) {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//Insert data to the stack</a:t>
            </a:r>
            <a:endParaRPr lang="en-US" sz="1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     </a:t>
            </a:r>
            <a:r>
              <a:rPr lang="en-US" dirty="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 </a:t>
            </a:r>
            <a:r>
              <a:rPr lang="en-US" dirty="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newtop</a:t>
            </a:r>
            <a:r>
              <a:rPr lang="en-US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new </a:t>
            </a:r>
            <a:r>
              <a:rPr lang="en-US" dirty="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     </a:t>
            </a:r>
            <a:r>
              <a:rPr lang="en-US" dirty="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newtop.data</a:t>
            </a:r>
            <a:r>
              <a:rPr lang="en-US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     </a:t>
            </a:r>
            <a:r>
              <a:rPr lang="en-US" dirty="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newtop.next</a:t>
            </a:r>
            <a:r>
              <a:rPr lang="en-US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top;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     top = </a:t>
            </a:r>
            <a:r>
              <a:rPr lang="en-US" dirty="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newtop</a:t>
            </a:r>
            <a:r>
              <a:rPr lang="en-US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r>
              <a:rPr lang="en-US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	} </a:t>
            </a:r>
            <a:endParaRPr lang="en-US" sz="1800" b="0" i="0" u="none" strike="noStrike" baseline="0" dirty="0">
              <a:latin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mbria" panose="02040503050406030204" pitchFamily="18" charset="0"/>
              </a:rPr>
              <a:t>	public E pop() {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mbria" panose="02040503050406030204" pitchFamily="18" charset="0"/>
              </a:rPr>
              <a:t>		if(top==null) throw new </a:t>
            </a:r>
            <a:r>
              <a:rPr lang="en-US" sz="1800" b="0" i="0" u="none" strike="noStrike" baseline="0" dirty="0" err="1">
                <a:latin typeface="Cambria" panose="02040503050406030204" pitchFamily="18" charset="0"/>
              </a:rPr>
              <a:t>EmptyStackException</a:t>
            </a:r>
            <a:r>
              <a:rPr lang="en-US" sz="1800" b="0" i="0" u="none" strike="noStrike" baseline="0" dirty="0">
                <a:latin typeface="Cambria" panose="02040503050406030204" pitchFamily="18" charset="0"/>
              </a:rPr>
              <a:t>();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mbria" panose="02040503050406030204" pitchFamily="18" charset="0"/>
              </a:rPr>
              <a:t>		E answer = </a:t>
            </a:r>
            <a:r>
              <a:rPr lang="en-US" sz="1800" b="0" i="0" u="none" strike="noStrike" baseline="0" dirty="0" err="1">
                <a:latin typeface="Cambria" panose="02040503050406030204" pitchFamily="18" charset="0"/>
              </a:rPr>
              <a:t>top.data</a:t>
            </a:r>
            <a:r>
              <a:rPr lang="en-US" sz="1800" b="0" i="0" u="none" strike="noStrike" baseline="0" dirty="0">
                <a:latin typeface="Cambria" panose="02040503050406030204" pitchFamily="18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mbria" panose="02040503050406030204" pitchFamily="18" charset="0"/>
              </a:rPr>
              <a:t>		top = </a:t>
            </a:r>
            <a:r>
              <a:rPr lang="en-US" sz="1800" b="0" i="0" u="none" strike="noStrike" baseline="0" dirty="0" err="1">
                <a:latin typeface="Cambria" panose="02040503050406030204" pitchFamily="18" charset="0"/>
              </a:rPr>
              <a:t>top.next</a:t>
            </a:r>
            <a:r>
              <a:rPr lang="en-US" sz="1800" b="0" i="0" u="none" strike="noStrike" baseline="0" dirty="0">
                <a:latin typeface="Cambria" panose="02040503050406030204" pitchFamily="18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mbria" panose="02040503050406030204" pitchFamily="18" charset="0"/>
              </a:rPr>
              <a:t>		return answer;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mbria" panose="02040503050406030204" pitchFamily="18" charset="0"/>
              </a:rPr>
              <a:t>	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ambria" panose="02040503050406030204" pitchFamily="18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1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F059-E40C-4C2A-8F22-FA0D2085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EA18-5699-44D9-865C-21D0D578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229225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Given the class </a:t>
            </a:r>
            <a:r>
              <a:rPr lang="en-US" sz="1800" i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LinkedQueue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public class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LinkedQueue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 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 rear = null;	//the rear of a queue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 front = null;	//the front of a queue	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LinkedQueue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(){; 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E 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f1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 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if(front==null){ return null;}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else{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E answer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front.data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front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front.next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if(front==null) rear = null;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return answer;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void 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f2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(E e) 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new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&lt;E&gt;();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newNode.data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e;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if(rear==null) {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front = rear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}else{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rear.next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rear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DC4C-EC8B-426C-8716-5FD8AE5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10C6A-428C-4B6C-9D70-A4E7A6B8C1D1}"/>
              </a:ext>
            </a:extLst>
          </p:cNvPr>
          <p:cNvSpPr txBox="1"/>
          <p:nvPr/>
        </p:nvSpPr>
        <p:spPr>
          <a:xfrm>
            <a:off x="6820482" y="136525"/>
            <a:ext cx="5371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will the queue </a:t>
            </a:r>
            <a:r>
              <a:rPr lang="en-US" sz="1500" i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</a:t>
            </a: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look like after running the following several lines of code? You need to clearly denote (1) which nodes that the </a:t>
            </a:r>
            <a:r>
              <a:rPr lang="en-US" sz="15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front</a:t>
            </a: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the </a:t>
            </a:r>
            <a:r>
              <a:rPr lang="en-US" sz="15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rear</a:t>
            </a: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of </a:t>
            </a:r>
            <a:r>
              <a:rPr lang="en-US" sz="1500" i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</a:t>
            </a: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point to, and (2) how the nodes in the queue link to each other. 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15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en-US" sz="15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LinkedQueue</a:t>
            </a: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&lt;Integer&gt; </a:t>
            </a:r>
            <a:r>
              <a:rPr lang="en-US" sz="15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</a:t>
            </a: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new </a:t>
            </a:r>
            <a:r>
              <a:rPr lang="en-US" sz="15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LinkedQueue</a:t>
            </a: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&lt;Integer&gt;();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qu.f1();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qu.f2(1);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qu.f2(2);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qu.f1();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qu.f2(3);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3662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F059-E40C-4C2A-8F22-FA0D2085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EA18-5699-44D9-865C-21D0D578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229225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Given the class </a:t>
            </a:r>
            <a:r>
              <a:rPr lang="en-US" sz="1800" i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LinkedQueue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public class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LinkedQueue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 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 rear = null;	//the rear of a queue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 front = null;	//the front of a queue	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LinkedQueue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(){; 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E 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f1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 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if(front==null){ return null;}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else{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E answer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front.data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front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front.next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if(front==null) rear = null;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return answer;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public void </a:t>
            </a:r>
            <a:r>
              <a:rPr lang="en-US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f2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(E e) {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new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&lt;E&gt;();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newNode.data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e;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if(rear==null) {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front = rear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}else{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rear.next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rear =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newNode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}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DC4C-EC8B-426C-8716-5FD8AE5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EEBD3-A133-4852-9E36-CCF98AACD0F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B2F90-9002-4FFB-8947-610A009E37B1}"/>
              </a:ext>
            </a:extLst>
          </p:cNvPr>
          <p:cNvSpPr txBox="1"/>
          <p:nvPr/>
        </p:nvSpPr>
        <p:spPr>
          <a:xfrm>
            <a:off x="6820482" y="136525"/>
            <a:ext cx="52533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will the queue </a:t>
            </a:r>
            <a:r>
              <a:rPr lang="en-US" sz="1500" i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</a:t>
            </a: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look like after running the following several lines of code? You need to clearly denote (1) which nodes that the </a:t>
            </a:r>
            <a:r>
              <a:rPr lang="en-US" sz="15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front</a:t>
            </a: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the </a:t>
            </a:r>
            <a:r>
              <a:rPr lang="en-US" sz="15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rear</a:t>
            </a: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of </a:t>
            </a:r>
            <a:r>
              <a:rPr lang="en-US" sz="1500" i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</a:t>
            </a: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point to, and (2) how the nodes in the queue link to each other. 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15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en-US" sz="15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LinkedQueue</a:t>
            </a: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&lt;Integer&gt; </a:t>
            </a:r>
            <a:r>
              <a:rPr lang="en-US" sz="15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</a:t>
            </a: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new </a:t>
            </a:r>
            <a:r>
              <a:rPr lang="en-US" sz="15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LinkedQueue</a:t>
            </a: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&lt;Integer&gt;();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qu.f1();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qu.f2(1);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qu.f2(2);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qu.f1();</a:t>
            </a:r>
          </a:p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qu.f2(3);</a:t>
            </a:r>
          </a:p>
          <a:p>
            <a:endParaRPr 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0245B-16BC-44ED-9C9B-69BC91605980}"/>
              </a:ext>
            </a:extLst>
          </p:cNvPr>
          <p:cNvSpPr txBox="1"/>
          <p:nvPr/>
        </p:nvSpPr>
        <p:spPr>
          <a:xfrm>
            <a:off x="7324229" y="4448500"/>
            <a:ext cx="380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marR="0" indent="-22860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600" b="1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Answer: 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front=2, rear=3: from front to rear: 2 3</a:t>
            </a: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032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3381</Words>
  <Application>Microsoft Office PowerPoint</Application>
  <PresentationFormat>Widescreen</PresentationFormat>
  <Paragraphs>425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Office Theme</vt:lpstr>
      <vt:lpstr>Final Review</vt:lpstr>
      <vt:lpstr>Q1(A)</vt:lpstr>
      <vt:lpstr>Q1(A)</vt:lpstr>
      <vt:lpstr>Q1(B)</vt:lpstr>
      <vt:lpstr>Q1(B)</vt:lpstr>
      <vt:lpstr>Q2</vt:lpstr>
      <vt:lpstr>Q2</vt:lpstr>
      <vt:lpstr>Q3</vt:lpstr>
      <vt:lpstr>Q3</vt:lpstr>
      <vt:lpstr>Q4A</vt:lpstr>
      <vt:lpstr>Q4A</vt:lpstr>
      <vt:lpstr>Q4B</vt:lpstr>
      <vt:lpstr>Q4B</vt:lpstr>
      <vt:lpstr>Q5</vt:lpstr>
      <vt:lpstr>Q5</vt:lpstr>
      <vt:lpstr>Q6</vt:lpstr>
      <vt:lpstr>Q6</vt:lpstr>
      <vt:lpstr>Q7</vt:lpstr>
      <vt:lpstr>Q7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Review</dc:title>
  <dc:creator>Tuan Le</dc:creator>
  <cp:lastModifiedBy>Tuan Le</cp:lastModifiedBy>
  <cp:revision>38</cp:revision>
  <dcterms:created xsi:type="dcterms:W3CDTF">2021-11-29T16:24:22Z</dcterms:created>
  <dcterms:modified xsi:type="dcterms:W3CDTF">2021-11-29T18:55:32Z</dcterms:modified>
</cp:coreProperties>
</file>