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5" r:id="rId8"/>
    <p:sldId id="266" r:id="rId9"/>
    <p:sldId id="268" r:id="rId10"/>
    <p:sldId id="269" r:id="rId11"/>
    <p:sldId id="270" r:id="rId12"/>
    <p:sldId id="271" r:id="rId13"/>
    <p:sldId id="272"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138"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A0716-90D7-6120-1F94-5AAC3F09E6B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E6125F1-8979-04E6-672C-CF61B1F40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8A6EF09-7699-DD57-3423-A68A70E941F1}"/>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5A0620DF-5757-93E8-0339-79EE78E430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F80A86-9605-B839-BF3B-D52F11BD21BA}"/>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18359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E6939-51A2-173E-EA20-9A36F39F9D7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FF16189-967F-0B39-1B89-359E72527D8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DF1552-4A03-DB28-3155-739B396454DC}"/>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6E67C6BD-C8B7-7926-B8D0-08428A0F09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E8D538-7975-F6BD-73FC-F4FDAD93E2DC}"/>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403927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A7EB3D1-69C3-3617-42B3-32AC796DE2B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081DE7B-CC8C-9800-3890-AEA696132E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5FD94A-9711-4FA6-2289-1FCEB18F7BA3}"/>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6EB90B1C-1E19-A4BE-A170-E45FB91B3B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8801EC-B12D-D807-A249-860F5A5A18DC}"/>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395744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09E6C-4509-9B8D-518C-FECC7005122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FB2E832-63E5-9C03-00EA-407ED0E084A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8710A4-9789-2DAE-4AC1-3BB8667A0E6C}"/>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C40DE126-B4CA-8D5A-C567-7F29E85B12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97FABB-66B0-2FDB-6ED5-8F0C15A584B4}"/>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320987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A8B52-DDB1-2CFD-5AAA-2523569BA6F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5B36A9-B83E-3273-6D5B-A4E4D7170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894755-5E1E-166B-8508-E9DBF3506664}"/>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E6B71CF7-A4E0-6632-80D9-4032D25C2F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B570EB-16A6-BCEA-5C3A-A5646A299ABC}"/>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190788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184B8-ECEA-A9A2-3E2C-37AEB67C12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E4C9FB-BCAE-88AB-0AFD-F81D432A147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011D99-D9E4-33CF-61C4-914695114A1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1A3BE2-0A31-ECD2-6A83-A805A6D697D1}"/>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9F03C182-5454-4678-9C0A-CE15E6122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0A64A9-727F-440F-0D7F-E96F8A9704FA}"/>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427762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B8994-996F-CCD8-8EB8-BCAD2EE0A43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7749826-51ED-A42F-5D8A-EAF8DF314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FDD1C6-25BE-0F34-3587-A6D641652EC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C2EDC2F-6E12-615D-DE06-71957D86B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61A3B6-775A-70EC-5A19-1C4FCD8871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1FBE73-3B79-BB88-6318-152D8A9B82B9}"/>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8" name="Espace réservé du pied de page 7">
            <a:extLst>
              <a:ext uri="{FF2B5EF4-FFF2-40B4-BE49-F238E27FC236}">
                <a16:creationId xmlns:a16="http://schemas.microsoft.com/office/drawing/2014/main" id="{80391576-95C2-4756-18BC-F1A64E88FF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CBC978-A1CB-AFA7-E3BA-635E9D5E2328}"/>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9593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3DAA5-CCB4-092C-A4C9-A8802301DCA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524E30D-F1FD-6418-6FB1-4778FE8FD64D}"/>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4" name="Espace réservé du pied de page 3">
            <a:extLst>
              <a:ext uri="{FF2B5EF4-FFF2-40B4-BE49-F238E27FC236}">
                <a16:creationId xmlns:a16="http://schemas.microsoft.com/office/drawing/2014/main" id="{C653B836-B8AA-0302-1F33-F53B9B1C1D9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293B778-80D6-612A-63E4-B318B84D9673}"/>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15461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D1B418-920A-6D81-1E67-264713FA5FE7}"/>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3" name="Espace réservé du pied de page 2">
            <a:extLst>
              <a:ext uri="{FF2B5EF4-FFF2-40B4-BE49-F238E27FC236}">
                <a16:creationId xmlns:a16="http://schemas.microsoft.com/office/drawing/2014/main" id="{295BD0AD-254F-F28D-2554-E84E3719BD2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02BBDCC-0289-EBF1-EF8D-CC554AD4CF22}"/>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388631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114E8-6003-6C29-EE16-9278F2E3C2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449DAC-E0BD-6B4C-ACEC-05AE80318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4F38D5C-6FCA-29E9-5044-7DBDC8797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9449E23-06E9-2EE7-2A2C-64A7669C7114}"/>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F8E4A6C0-BF4E-53D8-A2C3-D279974786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AE53D1-59D9-90FE-A692-20E0E0E3FEDF}"/>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301475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1B4C3-137B-7948-D969-53D49FC01A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5A9B6B5-0F1F-CCB3-F016-5870BFB1F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FAF082-623E-CC57-95F1-E179399C6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265096A-DF9D-D955-EF4E-078F0A373947}"/>
              </a:ext>
            </a:extLst>
          </p:cNvPr>
          <p:cNvSpPr>
            <a:spLocks noGrp="1"/>
          </p:cNvSpPr>
          <p:nvPr>
            <p:ph type="dt" sz="half" idx="10"/>
          </p:nvPr>
        </p:nvSpPr>
        <p:spPr/>
        <p:txBody>
          <a:bodyPr/>
          <a:lstStyle/>
          <a:p>
            <a:fld id="{FB0EA9EC-3213-4652-A931-73FE8DDBFF14}"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84BD8CF8-5AED-5154-C5F1-EED6C0EF9C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0EDFC6-2EA2-3157-E045-C20C4143985F}"/>
              </a:ext>
            </a:extLst>
          </p:cNvPr>
          <p:cNvSpPr>
            <a:spLocks noGrp="1"/>
          </p:cNvSpPr>
          <p:nvPr>
            <p:ph type="sldNum" sz="quarter" idx="12"/>
          </p:nvPr>
        </p:nvSpPr>
        <p:spPr/>
        <p:txBody>
          <a:bodyPr/>
          <a:lstStyle/>
          <a:p>
            <a:fld id="{1ACB14FD-F6AC-46A3-B56A-33DAF072E43C}" type="slidenum">
              <a:rPr lang="fr-FR" smtClean="0"/>
              <a:t>‹N°›</a:t>
            </a:fld>
            <a:endParaRPr lang="fr-FR"/>
          </a:p>
        </p:txBody>
      </p:sp>
    </p:spTree>
    <p:extLst>
      <p:ext uri="{BB962C8B-B14F-4D97-AF65-F5344CB8AC3E}">
        <p14:creationId xmlns:p14="http://schemas.microsoft.com/office/powerpoint/2010/main" val="403543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BF73589-4726-2A50-E9E3-7A2E7A670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535845C-8FFD-FB68-540B-6A558ADF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E50879-DD35-0FDC-10D0-8937C29A8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EA9EC-3213-4652-A931-73FE8DDBFF14}"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60ADB8FD-8D66-1063-F412-6050A2808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8A5CD3C-1855-94E1-B731-733FDE107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B14FD-F6AC-46A3-B56A-33DAF072E43C}" type="slidenum">
              <a:rPr lang="fr-FR" smtClean="0"/>
              <a:t>‹N°›</a:t>
            </a:fld>
            <a:endParaRPr lang="fr-FR"/>
          </a:p>
        </p:txBody>
      </p:sp>
    </p:spTree>
    <p:extLst>
      <p:ext uri="{BB962C8B-B14F-4D97-AF65-F5344CB8AC3E}">
        <p14:creationId xmlns:p14="http://schemas.microsoft.com/office/powerpoint/2010/main" val="331523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r>
              <a:rPr lang="fr-FR" sz="5400" dirty="0">
                <a:solidFill>
                  <a:schemeClr val="accent2">
                    <a:lumMod val="75000"/>
                  </a:schemeClr>
                </a:solidFill>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8188588" cy="5324535"/>
          </a:xfrm>
          <a:prstGeom prst="rect">
            <a:avLst/>
          </a:prstGeom>
          <a:noFill/>
        </p:spPr>
        <p:txBody>
          <a:bodyPr wrap="square" rtlCol="0">
            <a:spAutoFit/>
          </a:bodyPr>
          <a:lstStyle/>
          <a:p>
            <a:pPr marL="342900" indent="-342900">
              <a:buFont typeface="Arial" panose="020B0604020202020204" pitchFamily="34" charset="0"/>
              <a:buChar char="•"/>
            </a:pPr>
            <a:r>
              <a:rPr lang="fr-FR" sz="2000" dirty="0"/>
              <a:t>Introduction à l'algorithmique (histoire et définition)</a:t>
            </a:r>
          </a:p>
          <a:p>
            <a:pPr marL="342900" indent="-342900">
              <a:buFont typeface="Arial" panose="020B0604020202020204" pitchFamily="34" charset="0"/>
              <a:buChar char="•"/>
            </a:pPr>
            <a:r>
              <a:rPr lang="fr-FR" sz="2000" dirty="0"/>
              <a:t>Les variables </a:t>
            </a:r>
          </a:p>
          <a:p>
            <a:pPr marL="1257300" lvl="2" indent="-342900">
              <a:buFont typeface="Arial" panose="020B0604020202020204" pitchFamily="34" charset="0"/>
              <a:buChar char="•"/>
            </a:pPr>
            <a:r>
              <a:rPr lang="fr-FR" sz="2000" dirty="0"/>
              <a:t>Types de variable</a:t>
            </a:r>
          </a:p>
          <a:p>
            <a:pPr marL="1257300" lvl="2" indent="-342900">
              <a:buFont typeface="Arial" panose="020B0604020202020204" pitchFamily="34" charset="0"/>
              <a:buChar char="•"/>
            </a:pPr>
            <a:r>
              <a:rPr lang="fr-FR" sz="2000" dirty="0"/>
              <a:t> Affectation</a:t>
            </a:r>
          </a:p>
          <a:p>
            <a:pPr marL="1257300" lvl="2" indent="-342900">
              <a:buFont typeface="Arial" panose="020B0604020202020204" pitchFamily="34" charset="0"/>
              <a:buChar char="•"/>
            </a:pPr>
            <a:r>
              <a:rPr lang="fr-FR" sz="2000" dirty="0"/>
              <a:t>Exercices</a:t>
            </a:r>
          </a:p>
          <a:p>
            <a:pPr marL="342900" indent="-342900">
              <a:buFont typeface="Arial" panose="020B0604020202020204" pitchFamily="34" charset="0"/>
              <a:buChar char="•"/>
            </a:pPr>
            <a:r>
              <a:rPr lang="fr-FR" sz="2000" dirty="0"/>
              <a:t>Les expressions et les operateurs</a:t>
            </a:r>
          </a:p>
          <a:p>
            <a:pPr marL="342900" indent="-342900">
              <a:buFont typeface="Arial" panose="020B0604020202020204" pitchFamily="34" charset="0"/>
              <a:buChar char="•"/>
            </a:pPr>
            <a:r>
              <a:rPr lang="fr-FR" sz="2000" dirty="0"/>
              <a:t>La lecture et l’écriture</a:t>
            </a:r>
          </a:p>
          <a:p>
            <a:pPr marL="342900" indent="-342900">
              <a:buFont typeface="Arial" panose="020B0604020202020204" pitchFamily="34" charset="0"/>
              <a:buChar char="•"/>
            </a:pPr>
            <a:r>
              <a:rPr lang="fr-FR" sz="2000" dirty="0"/>
              <a:t>Les Tests</a:t>
            </a:r>
          </a:p>
          <a:p>
            <a:pPr marL="342900" indent="-342900">
              <a:buFont typeface="Arial" panose="020B0604020202020204" pitchFamily="34" charset="0"/>
              <a:buChar char="•"/>
            </a:pPr>
            <a:r>
              <a:rPr lang="fr-FR" sz="2000" dirty="0"/>
              <a:t>la Logique</a:t>
            </a:r>
          </a:p>
          <a:p>
            <a:pPr marL="342900" indent="-342900">
              <a:buFont typeface="Arial" panose="020B0604020202020204" pitchFamily="34" charset="0"/>
              <a:buChar char="•"/>
            </a:pPr>
            <a:r>
              <a:rPr lang="fr-FR" sz="2000" dirty="0"/>
              <a:t>Les boucles</a:t>
            </a:r>
          </a:p>
          <a:p>
            <a:pPr marL="342900" indent="-342900">
              <a:buFont typeface="Arial" panose="020B0604020202020204" pitchFamily="34" charset="0"/>
              <a:buChar char="•"/>
            </a:pPr>
            <a:r>
              <a:rPr lang="fr-FR" sz="2000" dirty="0"/>
              <a:t>Les tableaux</a:t>
            </a:r>
          </a:p>
          <a:p>
            <a:pPr marL="342900" indent="-342900">
              <a:buFont typeface="Arial" panose="020B0604020202020204" pitchFamily="34" charset="0"/>
              <a:buChar char="•"/>
            </a:pPr>
            <a:r>
              <a:rPr lang="fr-FR" sz="2000" dirty="0"/>
              <a:t>Fonctions et les procédures</a:t>
            </a:r>
          </a:p>
          <a:p>
            <a:pPr marL="342900" indent="-342900">
              <a:buFont typeface="Arial" panose="020B0604020202020204" pitchFamily="34" charset="0"/>
              <a:buChar char="•"/>
            </a:pPr>
            <a:r>
              <a:rPr lang="fr-FR" sz="2000" dirty="0"/>
              <a:t>Les Notions complémentaires</a:t>
            </a:r>
          </a:p>
          <a:p>
            <a:pPr marL="1257300" lvl="2" indent="-342900">
              <a:buFont typeface="Arial" panose="020B0604020202020204" pitchFamily="34" charset="0"/>
              <a:buChar char="•"/>
            </a:pPr>
            <a:r>
              <a:rPr lang="fr-FR" sz="2000" dirty="0"/>
              <a:t>Programmation structurée</a:t>
            </a:r>
          </a:p>
          <a:p>
            <a:pPr marL="1257300" lvl="2" indent="-342900">
              <a:buFont typeface="Arial" panose="020B0604020202020204" pitchFamily="34" charset="0"/>
              <a:buChar char="•"/>
            </a:pPr>
            <a:r>
              <a:rPr lang="fr-FR" sz="2000" dirty="0"/>
              <a:t>Programmation non structurée</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Extras : L'orienté Objet.</a:t>
            </a: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r>
              <a:rPr lang="fr-FR" dirty="0">
                <a:solidFill>
                  <a:schemeClr val="accent2">
                    <a:lumMod val="75000"/>
                  </a:schemeClr>
                </a:solidFill>
              </a:rPr>
              <a:t>Facilitateur: </a:t>
            </a:r>
            <a:r>
              <a:rPr lang="fr-FR" b="1" dirty="0">
                <a:solidFill>
                  <a:schemeClr val="accent2">
                    <a:lumMod val="75000"/>
                  </a:schemeClr>
                </a:solidFill>
              </a:rPr>
              <a:t>Jean-Michel DOUAMPO</a:t>
            </a:r>
          </a:p>
          <a:p>
            <a:r>
              <a:rPr lang="fr-FR" dirty="0">
                <a:solidFill>
                  <a:schemeClr val="accent2">
                    <a:lumMod val="75000"/>
                  </a:schemeClr>
                </a:solidFill>
              </a:rPr>
              <a:t>Consultant IT et Gérant de DIDAfrica</a:t>
            </a:r>
          </a:p>
        </p:txBody>
      </p:sp>
    </p:spTree>
    <p:extLst>
      <p:ext uri="{BB962C8B-B14F-4D97-AF65-F5344CB8AC3E}">
        <p14:creationId xmlns:p14="http://schemas.microsoft.com/office/powerpoint/2010/main" val="361515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47400" y="890459"/>
            <a:ext cx="12097200" cy="93871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Notions complémentaires ( Programmation structurée et non structuré):</a:t>
            </a:r>
          </a:p>
          <a:p>
            <a:pPr marL="0" marR="5600" lvl="0"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0" marR="5600" lvl="0"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marR="560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Exemple structuré:</a:t>
            </a: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ZoneTexte 2">
            <a:extLst>
              <a:ext uri="{FF2B5EF4-FFF2-40B4-BE49-F238E27FC236}">
                <a16:creationId xmlns:a16="http://schemas.microsoft.com/office/drawing/2014/main" id="{8261F031-B095-CBF1-59C7-6CCF3FEAAFF9}"/>
              </a:ext>
            </a:extLst>
          </p:cNvPr>
          <p:cNvSpPr txBox="1"/>
          <p:nvPr/>
        </p:nvSpPr>
        <p:spPr>
          <a:xfrm>
            <a:off x="152404" y="1629242"/>
            <a:ext cx="6167717" cy="1477328"/>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Si </a:t>
            </a:r>
            <a:r>
              <a:rPr lang="fr-FR" sz="1800" b="0" i="0" u="none" strike="noStrike" baseline="0" dirty="0">
                <a:solidFill>
                  <a:srgbClr val="000000"/>
                </a:solidFill>
                <a:latin typeface="Comic Sans MS" panose="030F0702030302020204" pitchFamily="66" charset="0"/>
              </a:rPr>
              <a:t>condition </a:t>
            </a:r>
            <a:r>
              <a:rPr lang="fr-FR" sz="1800" b="1" i="0" u="none" strike="noStrike" baseline="0" dirty="0">
                <a:solidFill>
                  <a:srgbClr val="000000"/>
                </a:solidFill>
                <a:latin typeface="Comic Sans MS" panose="030F0702030302020204" pitchFamily="66" charset="0"/>
              </a:rPr>
              <a:t>Alors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	instructions 1 </a:t>
            </a:r>
          </a:p>
          <a:p>
            <a:pPr marR="0" algn="just"/>
            <a:r>
              <a:rPr lang="fr-FR" sz="1800" b="1" i="0" u="none" strike="noStrike" baseline="0" dirty="0">
                <a:solidFill>
                  <a:srgbClr val="000000"/>
                </a:solidFill>
                <a:latin typeface="Comic Sans MS" panose="030F0702030302020204" pitchFamily="66" charset="0"/>
              </a:rPr>
              <a:t>Sinon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	instructions 2 </a:t>
            </a:r>
          </a:p>
          <a:p>
            <a:pPr marR="0" algn="just"/>
            <a:r>
              <a:rPr lang="fr-FR" sz="1800" b="1" i="0" u="none" strike="noStrike" baseline="0" dirty="0" err="1">
                <a:solidFill>
                  <a:srgbClr val="000000"/>
                </a:solidFill>
                <a:latin typeface="Comic Sans MS" panose="030F0702030302020204" pitchFamily="66" charset="0"/>
              </a:rPr>
              <a:t>FinSi</a:t>
            </a:r>
            <a:r>
              <a:rPr lang="fr-FR" sz="1800" b="1" i="0" u="none" strike="noStrike" baseline="0" dirty="0">
                <a:solidFill>
                  <a:srgbClr val="000000"/>
                </a:solidFill>
                <a:latin typeface="Comic Sans MS" panose="030F0702030302020204" pitchFamily="66" charset="0"/>
              </a:rPr>
              <a:t>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2C899933-4DEB-9277-6B39-B31C37DACCF9}"/>
              </a:ext>
            </a:extLst>
          </p:cNvPr>
          <p:cNvSpPr txBox="1"/>
          <p:nvPr/>
        </p:nvSpPr>
        <p:spPr>
          <a:xfrm>
            <a:off x="7326693" y="1354054"/>
            <a:ext cx="5747664" cy="2862322"/>
          </a:xfrm>
          <a:prstGeom prst="rect">
            <a:avLst/>
          </a:prstGeom>
          <a:noFill/>
        </p:spPr>
        <p:txBody>
          <a:bodyPr wrap="square">
            <a:spAutoFit/>
          </a:bodyPr>
          <a:lstStyle/>
          <a:p>
            <a:pPr marL="285750" indent="-285750" algn="just">
              <a:buFont typeface="Arial" panose="020B0604020202020204" pitchFamily="34" charset="0"/>
              <a:buChar char="•"/>
            </a:pPr>
            <a:r>
              <a:rPr kumimoji="0" lang="fr-FR" sz="18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Exemple structuré:</a:t>
            </a:r>
            <a:endParaRPr kumimoji="0" lang="fr-FR" sz="4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R="0" algn="just"/>
            <a:r>
              <a:rPr lang="fr-FR" sz="1800" b="0" i="0" u="none" strike="noStrike" baseline="0" dirty="0">
                <a:solidFill>
                  <a:srgbClr val="000000"/>
                </a:solidFill>
                <a:latin typeface="Comic Sans MS" panose="030F0702030302020204" pitchFamily="66" charset="0"/>
              </a:rPr>
              <a:t>1000 </a:t>
            </a:r>
            <a:r>
              <a:rPr lang="fr-FR" sz="1800" b="1" i="0" u="none" strike="noStrike" baseline="0" dirty="0">
                <a:solidFill>
                  <a:srgbClr val="000000"/>
                </a:solidFill>
                <a:latin typeface="Comic Sans MS" panose="030F0702030302020204" pitchFamily="66" charset="0"/>
              </a:rPr>
              <a:t>Si </a:t>
            </a:r>
            <a:r>
              <a:rPr lang="fr-FR" sz="1800" b="0" i="0" u="none" strike="noStrike" baseline="0" dirty="0">
                <a:solidFill>
                  <a:srgbClr val="000000"/>
                </a:solidFill>
                <a:latin typeface="Comic Sans MS" panose="030F0702030302020204" pitchFamily="66" charset="0"/>
              </a:rPr>
              <a:t>condition </a:t>
            </a:r>
            <a:r>
              <a:rPr lang="fr-FR" sz="1800" b="1" i="0" u="none" strike="noStrike" baseline="0" dirty="0">
                <a:solidFill>
                  <a:srgbClr val="000000"/>
                </a:solidFill>
                <a:latin typeface="Comic Sans MS" panose="030F0702030302020204" pitchFamily="66" charset="0"/>
              </a:rPr>
              <a:t>Alors Aller </a:t>
            </a:r>
            <a:r>
              <a:rPr lang="fr-FR" sz="1800" b="0" i="0" u="none" strike="noStrike" baseline="0" dirty="0">
                <a:solidFill>
                  <a:srgbClr val="000000"/>
                </a:solidFill>
                <a:latin typeface="Comic Sans MS" panose="030F0702030302020204" pitchFamily="66" charset="0"/>
              </a:rPr>
              <a:t>En 1200 </a:t>
            </a:r>
          </a:p>
          <a:p>
            <a:pPr marR="0" algn="just"/>
            <a:r>
              <a:rPr lang="fr-FR" sz="1800" b="0" i="0" u="none" strike="noStrike" baseline="0" dirty="0">
                <a:solidFill>
                  <a:srgbClr val="000000"/>
                </a:solidFill>
                <a:latin typeface="Comic Sans MS" panose="030F0702030302020204" pitchFamily="66" charset="0"/>
              </a:rPr>
              <a:t>1100 instruction 1 </a:t>
            </a:r>
          </a:p>
          <a:p>
            <a:pPr marR="0" algn="just"/>
            <a:r>
              <a:rPr lang="fr-FR" sz="1800" b="0" i="0" u="none" strike="noStrike" baseline="0" dirty="0">
                <a:solidFill>
                  <a:srgbClr val="000000"/>
                </a:solidFill>
                <a:latin typeface="Comic Sans MS" panose="030F0702030302020204" pitchFamily="66" charset="0"/>
              </a:rPr>
              <a:t>1110 etc. </a:t>
            </a:r>
          </a:p>
          <a:p>
            <a:pPr marR="0" algn="just"/>
            <a:r>
              <a:rPr lang="fr-FR" sz="1800" b="0" i="0" u="none" strike="noStrike" baseline="0" dirty="0">
                <a:solidFill>
                  <a:srgbClr val="000000"/>
                </a:solidFill>
                <a:latin typeface="Comic Sans MS" panose="030F0702030302020204" pitchFamily="66" charset="0"/>
              </a:rPr>
              <a:t>1120 etc. </a:t>
            </a:r>
          </a:p>
          <a:p>
            <a:pPr marR="0" algn="just"/>
            <a:r>
              <a:rPr lang="fr-FR" sz="1800" b="0" i="0" u="none" strike="noStrike" baseline="0" dirty="0">
                <a:solidFill>
                  <a:srgbClr val="000000"/>
                </a:solidFill>
                <a:latin typeface="Comic Sans MS" panose="030F0702030302020204" pitchFamily="66" charset="0"/>
              </a:rPr>
              <a:t>1190 </a:t>
            </a:r>
            <a:r>
              <a:rPr lang="fr-FR" sz="1800" b="1" i="0" u="none" strike="noStrike" baseline="0" dirty="0">
                <a:solidFill>
                  <a:srgbClr val="000000"/>
                </a:solidFill>
                <a:latin typeface="Comic Sans MS" panose="030F0702030302020204" pitchFamily="66" charset="0"/>
              </a:rPr>
              <a:t>Aller en </a:t>
            </a:r>
            <a:r>
              <a:rPr lang="fr-FR" sz="1800" b="0" i="0" u="none" strike="noStrike" baseline="0" dirty="0">
                <a:solidFill>
                  <a:srgbClr val="000000"/>
                </a:solidFill>
                <a:latin typeface="Comic Sans MS" panose="030F0702030302020204" pitchFamily="66" charset="0"/>
              </a:rPr>
              <a:t>1400 </a:t>
            </a:r>
          </a:p>
          <a:p>
            <a:pPr marR="0" algn="just"/>
            <a:r>
              <a:rPr lang="fr-FR" sz="1800" b="0" i="0" u="none" strike="noStrike" baseline="0" dirty="0">
                <a:solidFill>
                  <a:srgbClr val="000000"/>
                </a:solidFill>
                <a:latin typeface="Comic Sans MS" panose="030F0702030302020204" pitchFamily="66" charset="0"/>
              </a:rPr>
              <a:t>1200 instruction 2 </a:t>
            </a:r>
          </a:p>
          <a:p>
            <a:pPr marR="0" algn="just"/>
            <a:r>
              <a:rPr lang="fr-FR" sz="1800" b="0" i="0" u="none" strike="noStrike" baseline="0" dirty="0">
                <a:solidFill>
                  <a:srgbClr val="000000"/>
                </a:solidFill>
                <a:latin typeface="Comic Sans MS" panose="030F0702030302020204" pitchFamily="66" charset="0"/>
              </a:rPr>
              <a:t>1210 etc. </a:t>
            </a:r>
          </a:p>
          <a:p>
            <a:pPr marR="0" algn="just"/>
            <a:r>
              <a:rPr lang="fr-FR" sz="1800" b="0" i="0" u="none" strike="noStrike" baseline="0" dirty="0">
                <a:solidFill>
                  <a:srgbClr val="000000"/>
                </a:solidFill>
                <a:latin typeface="Comic Sans MS" panose="030F0702030302020204" pitchFamily="66" charset="0"/>
              </a:rPr>
              <a:t>1220 etc. </a:t>
            </a:r>
          </a:p>
          <a:p>
            <a:pPr marR="0" algn="just"/>
            <a:r>
              <a:rPr lang="fr-FR" sz="1800" b="0" i="0" u="none" strike="noStrike" baseline="0" dirty="0">
                <a:solidFill>
                  <a:srgbClr val="000000"/>
                </a:solidFill>
                <a:latin typeface="Comic Sans MS" panose="030F0702030302020204" pitchFamily="66" charset="0"/>
              </a:rPr>
              <a:t>1400 suite de l’algorithme </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AD54B0FC-D2DB-04F2-1077-48E3D9B69E4E}"/>
              </a:ext>
            </a:extLst>
          </p:cNvPr>
          <p:cNvSpPr txBox="1"/>
          <p:nvPr/>
        </p:nvSpPr>
        <p:spPr>
          <a:xfrm>
            <a:off x="152403" y="4005797"/>
            <a:ext cx="6167717" cy="2031325"/>
          </a:xfrm>
          <a:prstGeom prst="rect">
            <a:avLst/>
          </a:prstGeom>
          <a:noFill/>
        </p:spPr>
        <p:txBody>
          <a:bodyPr wrap="square">
            <a:spAutoFit/>
          </a:bodyPr>
          <a:lstStyle/>
          <a:p>
            <a:pPr marR="0" algn="just"/>
            <a:r>
              <a:rPr lang="fr-FR" sz="1800" b="1" i="0" u="none" strike="noStrike" baseline="0" dirty="0">
                <a:solidFill>
                  <a:srgbClr val="FF0000"/>
                </a:solidFill>
                <a:latin typeface="Comic Sans MS" panose="030F0702030302020204" pitchFamily="66" charset="0"/>
              </a:rPr>
              <a:t>Note: </a:t>
            </a:r>
            <a:r>
              <a:rPr lang="fr-FR" b="1" dirty="0">
                <a:solidFill>
                  <a:srgbClr val="000000"/>
                </a:solidFill>
                <a:latin typeface="Comic Sans MS" panose="030F0702030302020204" pitchFamily="66" charset="0"/>
              </a:rPr>
              <a:t>La programmation structurée et la programmation non structurée sont deux approches différentes pour écrire du code informatique. Voici les principales différences entre les deux :</a:t>
            </a:r>
          </a:p>
          <a:p>
            <a:pPr marR="0" algn="just"/>
            <a:r>
              <a:rPr lang="fr-FR" b="1" dirty="0">
                <a:solidFill>
                  <a:srgbClr val="000000"/>
                </a:solidFill>
                <a:latin typeface="Comic Sans MS" panose="030F0702030302020204" pitchFamily="66" charset="0"/>
              </a:rPr>
              <a:t>- La lisibilité</a:t>
            </a:r>
          </a:p>
          <a:p>
            <a:pPr marR="0" algn="just"/>
            <a:r>
              <a:rPr lang="fr-FR" b="1" dirty="0">
                <a:solidFill>
                  <a:srgbClr val="000000"/>
                </a:solidFill>
                <a:latin typeface="Comic Sans MS" panose="030F0702030302020204" pitchFamily="66" charset="0"/>
              </a:rPr>
              <a:t>- Organisation</a:t>
            </a:r>
          </a:p>
          <a:p>
            <a:pPr marR="0" algn="just"/>
            <a:r>
              <a:rPr lang="fr-FR" b="1" dirty="0">
                <a:solidFill>
                  <a:srgbClr val="000000"/>
                </a:solidFill>
                <a:latin typeface="Comic Sans MS" panose="030F0702030302020204" pitchFamily="66" charset="0"/>
              </a:rPr>
              <a:t>- Utilisation courante du code.</a:t>
            </a:r>
          </a:p>
        </p:txBody>
      </p:sp>
    </p:spTree>
    <p:extLst>
      <p:ext uri="{BB962C8B-B14F-4D97-AF65-F5344CB8AC3E}">
        <p14:creationId xmlns:p14="http://schemas.microsoft.com/office/powerpoint/2010/main" val="341462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47400" y="890459"/>
            <a:ext cx="12097200" cy="475514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Programmation orienté Objet:</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lang="fr-FR" sz="300" b="1" dirty="0">
              <a:solidFill>
                <a:srgbClr val="000000"/>
              </a:solidFill>
              <a:latin typeface="Comic Sans MS" panose="030F0702030302020204" pitchFamily="66" charset="0"/>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lvl="1" indent="-285750">
              <a:buFont typeface="Wingdings" panose="05000000000000000000" pitchFamily="2" charset="2"/>
              <a:buChar char="§"/>
            </a:pPr>
            <a:r>
              <a:rPr lang="fr-FR" b="0" i="0" dirty="0">
                <a:solidFill>
                  <a:srgbClr val="4F81BC"/>
                </a:solidFill>
                <a:effectLst/>
              </a:rPr>
              <a:t>Langage procédural </a:t>
            </a:r>
          </a:p>
          <a:p>
            <a:pPr algn="l"/>
            <a:r>
              <a:rPr lang="fr-FR" sz="1600" b="0" i="0" dirty="0">
                <a:solidFill>
                  <a:srgbClr val="000000"/>
                </a:solidFill>
                <a:effectLst/>
              </a:rPr>
              <a:t>Langage basé sur des appels de procédures. Une procédure contient une série d'étapes à réaliser et  n'importe quelle procédure peut être appelée à n'importe quelle étape de l'exécution du programme. Cette approche permet de réutiliser le même code à différents emplacements du programme. </a:t>
            </a:r>
          </a:p>
          <a:p>
            <a:pPr marL="742950" lvl="1" indent="-285750">
              <a:buFont typeface="Wingdings" panose="05000000000000000000" pitchFamily="2" charset="2"/>
              <a:buChar char="§"/>
            </a:pPr>
            <a:r>
              <a:rPr lang="fr-FR" b="0" i="0" dirty="0">
                <a:solidFill>
                  <a:srgbClr val="4F81BC"/>
                </a:solidFill>
                <a:effectLst/>
              </a:rPr>
              <a:t>Langage Orienté Objet </a:t>
            </a:r>
          </a:p>
          <a:p>
            <a:pPr algn="l"/>
            <a:r>
              <a:rPr lang="fr-FR" sz="1600" b="0" i="0" dirty="0">
                <a:solidFill>
                  <a:srgbClr val="000000"/>
                </a:solidFill>
                <a:effectLst/>
              </a:rPr>
              <a:t>La programmation orientée objet répartit l’effort de résolution des problèmes sur un ensemble  d’objets communiquant entre eux. Un objet représente un concept ou une entité physique. Chaque  objet est composé de 2 parties : une partie statique (les attributs) qui décrit l’objet et une partie  dynamique qui détermine les comportements de celui-ci. Dans la partie dynamique, on retrouve du  langage procédural.</a:t>
            </a:r>
          </a:p>
          <a:p>
            <a:pPr marL="742950" lvl="1" indent="-285750">
              <a:buFont typeface="Wingdings" panose="05000000000000000000" pitchFamily="2" charset="2"/>
              <a:buChar char="§"/>
            </a:pPr>
            <a:r>
              <a:rPr lang="fr-FR" dirty="0">
                <a:solidFill>
                  <a:srgbClr val="4F81BC"/>
                </a:solidFill>
              </a:rPr>
              <a:t>Définition</a:t>
            </a:r>
            <a:endParaRPr lang="fr-FR" sz="1600" dirty="0">
              <a:solidFill>
                <a:srgbClr val="4F81BC"/>
              </a:solidFill>
            </a:endParaRPr>
          </a:p>
          <a:p>
            <a:pPr algn="l"/>
            <a:r>
              <a:rPr lang="fr-FR" sz="1600" dirty="0">
                <a:solidFill>
                  <a:srgbClr val="000000"/>
                </a:solidFill>
              </a:rPr>
              <a:t>La programmation orientée objet (POO) est un paradigme de programmation qui repose sur la notion </a:t>
            </a:r>
            <a:r>
              <a:rPr lang="fr-FR" sz="1600" dirty="0">
                <a:solidFill>
                  <a:srgbClr val="FF0000"/>
                </a:solidFill>
              </a:rPr>
              <a:t>d'objets</a:t>
            </a:r>
            <a:r>
              <a:rPr lang="fr-FR" sz="1600" dirty="0">
                <a:solidFill>
                  <a:srgbClr val="000000"/>
                </a:solidFill>
              </a:rPr>
              <a:t>, qui sont des </a:t>
            </a:r>
            <a:r>
              <a:rPr lang="fr-FR" sz="1600" dirty="0">
                <a:solidFill>
                  <a:srgbClr val="FF0000"/>
                </a:solidFill>
              </a:rPr>
              <a:t>instances de classes</a:t>
            </a:r>
            <a:r>
              <a:rPr lang="fr-FR" sz="1600" dirty="0">
                <a:solidFill>
                  <a:srgbClr val="000000"/>
                </a:solidFill>
              </a:rPr>
              <a:t>. Les objets peuvent </a:t>
            </a:r>
            <a:r>
              <a:rPr lang="fr-FR" sz="1600" dirty="0">
                <a:solidFill>
                  <a:srgbClr val="FF0000"/>
                </a:solidFill>
              </a:rPr>
              <a:t>encapsuler</a:t>
            </a:r>
            <a:r>
              <a:rPr lang="fr-FR" sz="1600" dirty="0">
                <a:solidFill>
                  <a:srgbClr val="000000"/>
                </a:solidFill>
              </a:rPr>
              <a:t> </a:t>
            </a:r>
            <a:r>
              <a:rPr lang="fr-FR" sz="1600" dirty="0">
                <a:solidFill>
                  <a:srgbClr val="FF0000"/>
                </a:solidFill>
              </a:rPr>
              <a:t>des données </a:t>
            </a:r>
            <a:r>
              <a:rPr lang="fr-FR" sz="1600" dirty="0">
                <a:solidFill>
                  <a:srgbClr val="000000"/>
                </a:solidFill>
              </a:rPr>
              <a:t>et des </a:t>
            </a:r>
            <a:r>
              <a:rPr lang="fr-FR" sz="1600" dirty="0">
                <a:solidFill>
                  <a:srgbClr val="FF0000"/>
                </a:solidFill>
              </a:rPr>
              <a:t>méthodes</a:t>
            </a:r>
            <a:r>
              <a:rPr lang="fr-FR" sz="1600" dirty="0">
                <a:solidFill>
                  <a:srgbClr val="000000"/>
                </a:solidFill>
              </a:rPr>
              <a:t> qui agissent sur ces données. La POO vise à organiser le code de manière modulaire, en regroupant des fonctionnalités connexes dans des classes, ce qui favorise la </a:t>
            </a:r>
            <a:r>
              <a:rPr lang="fr-FR" sz="1600" dirty="0">
                <a:solidFill>
                  <a:srgbClr val="FF0000"/>
                </a:solidFill>
              </a:rPr>
              <a:t>réutilisation du code et la maintenance</a:t>
            </a:r>
            <a:r>
              <a:rPr lang="fr-FR" sz="1600" dirty="0">
                <a:solidFill>
                  <a:srgbClr val="000000"/>
                </a:solidFill>
              </a:rPr>
              <a:t>.</a:t>
            </a:r>
          </a:p>
          <a:p>
            <a:pPr marL="742950" lvl="1" indent="-285750">
              <a:buFont typeface="Wingdings" panose="05000000000000000000" pitchFamily="2" charset="2"/>
              <a:buChar char="§"/>
            </a:pPr>
            <a:r>
              <a:rPr lang="fr-FR" dirty="0">
                <a:solidFill>
                  <a:srgbClr val="4F81BC"/>
                </a:solidFill>
              </a:rPr>
              <a:t>concepts</a:t>
            </a:r>
          </a:p>
          <a:p>
            <a:pPr algn="l"/>
            <a:r>
              <a:rPr lang="fr-FR" sz="1600" dirty="0">
                <a:solidFill>
                  <a:srgbClr val="000000"/>
                </a:solidFill>
              </a:rPr>
              <a:t>En POO, les principaux concepts incluent les </a:t>
            </a:r>
            <a:r>
              <a:rPr lang="fr-FR" sz="1600" dirty="0">
                <a:solidFill>
                  <a:srgbClr val="FF0000"/>
                </a:solidFill>
              </a:rPr>
              <a:t>classes</a:t>
            </a:r>
            <a:r>
              <a:rPr lang="fr-FR" sz="1600" dirty="0">
                <a:solidFill>
                  <a:srgbClr val="000000"/>
                </a:solidFill>
              </a:rPr>
              <a:t>, les objets, </a:t>
            </a:r>
            <a:r>
              <a:rPr lang="fr-FR" sz="1600" dirty="0">
                <a:solidFill>
                  <a:srgbClr val="FF0000"/>
                </a:solidFill>
              </a:rPr>
              <a:t>l'encapsulation</a:t>
            </a:r>
            <a:r>
              <a:rPr lang="fr-FR" sz="1600" dirty="0">
                <a:solidFill>
                  <a:srgbClr val="000000"/>
                </a:solidFill>
              </a:rPr>
              <a:t> (cachement des détails internes de l'objet), </a:t>
            </a:r>
            <a:r>
              <a:rPr lang="fr-FR" sz="1600" dirty="0">
                <a:solidFill>
                  <a:srgbClr val="FF0000"/>
                </a:solidFill>
              </a:rPr>
              <a:t>l'héritage</a:t>
            </a:r>
            <a:r>
              <a:rPr lang="fr-FR" sz="1600" dirty="0">
                <a:solidFill>
                  <a:srgbClr val="000000"/>
                </a:solidFill>
              </a:rPr>
              <a:t> (la capacité d'une classe à hériter des caractéristiques d'une autre), et le </a:t>
            </a:r>
            <a:r>
              <a:rPr lang="fr-FR" sz="1600" dirty="0">
                <a:solidFill>
                  <a:srgbClr val="FF0000"/>
                </a:solidFill>
              </a:rPr>
              <a:t>polymorphisme</a:t>
            </a:r>
            <a:r>
              <a:rPr lang="fr-FR" sz="1600" dirty="0">
                <a:solidFill>
                  <a:srgbClr val="000000"/>
                </a:solidFill>
              </a:rPr>
              <a:t> (la capacité à traiter des objets de différentes classes de manière uniforme).</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Tree>
    <p:extLst>
      <p:ext uri="{BB962C8B-B14F-4D97-AF65-F5344CB8AC3E}">
        <p14:creationId xmlns:p14="http://schemas.microsoft.com/office/powerpoint/2010/main" val="305178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47400" y="890459"/>
            <a:ext cx="12097200" cy="124649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Programmation orienté Objet:</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none" strike="noStrike" kern="1200" cap="none" spc="0" normalizeH="0" baseline="0" noProof="0" dirty="0">
                <a:ln>
                  <a:noFill/>
                </a:ln>
                <a:solidFill>
                  <a:srgbClr val="4F81BC"/>
                </a:solidFill>
                <a:effectLst/>
                <a:uLnTx/>
                <a:uFillTx/>
                <a:latin typeface="Calibri" panose="020F0502020204030204"/>
                <a:ea typeface="+mn-ea"/>
                <a:cs typeface="+mn-cs"/>
              </a:rPr>
              <a:t>Exemple de Classe</a:t>
            </a:r>
          </a:p>
          <a:p>
            <a:pPr marR="0" lvl="1" algn="l" defTabSz="914400" rtl="0" eaLnBrk="1" fontAlgn="auto" latinLnBrk="0" hangingPunct="1">
              <a:lnSpc>
                <a:spcPct val="100000"/>
              </a:lnSpc>
              <a:spcBef>
                <a:spcPts val="0"/>
              </a:spcBef>
              <a:spcAft>
                <a:spcPts val="0"/>
              </a:spcAft>
              <a:buClrTx/>
              <a:buSzTx/>
              <a:tabLst/>
              <a:defRPr/>
            </a:pPr>
            <a:endParaRPr kumimoji="0" lang="fr-FR" sz="1800" b="0" i="0" u="none" strike="noStrike" kern="1200" cap="none" spc="0" normalizeH="0" baseline="0" noProof="0" dirty="0">
              <a:ln>
                <a:noFill/>
              </a:ln>
              <a:solidFill>
                <a:srgbClr val="4F81BC"/>
              </a:solidFill>
              <a:effectLst/>
              <a:uLnTx/>
              <a:uFillTx/>
              <a:latin typeface="Calibri" panose="020F0502020204030204"/>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2" name="Rectangle 1">
            <a:extLst>
              <a:ext uri="{FF2B5EF4-FFF2-40B4-BE49-F238E27FC236}">
                <a16:creationId xmlns:a16="http://schemas.microsoft.com/office/drawing/2014/main" id="{4A547B02-A36C-40AA-AD62-7843BB800E2F}"/>
              </a:ext>
            </a:extLst>
          </p:cNvPr>
          <p:cNvSpPr>
            <a:spLocks noChangeArrowheads="1"/>
          </p:cNvSpPr>
          <p:nvPr/>
        </p:nvSpPr>
        <p:spPr bwMode="auto">
          <a:xfrm>
            <a:off x="578192" y="1646515"/>
            <a:ext cx="347018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effectLst/>
                <a:latin typeface="+mj-lt"/>
              </a:rPr>
              <a:t>classe</a:t>
            </a:r>
            <a:r>
              <a:rPr kumimoji="0" lang="fr-FR" altLang="fr-FR" sz="1600" b="0" i="0" u="none" strike="noStrike" cap="none" normalizeH="0" baseline="0" dirty="0">
                <a:ln>
                  <a:noFill/>
                </a:ln>
                <a:effectLst/>
                <a:latin typeface="+mj-lt"/>
              </a:rPr>
              <a:t> Enseignant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effectLst/>
                <a:latin typeface="+mj-lt"/>
              </a:rPr>
              <a:t>propriétés</a:t>
            </a:r>
            <a:r>
              <a:rPr kumimoji="0" lang="fr-FR" altLang="fr-FR" sz="1600" b="0" i="0" u="none"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effectLst/>
                <a:latin typeface="+mj-lt"/>
              </a:rPr>
              <a:t>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effectLst/>
                <a:latin typeface="+mj-lt"/>
              </a:rPr>
              <a:t>matière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effectLst/>
                <a:latin typeface="+mj-lt"/>
              </a:rPr>
              <a:t>constructeur</a:t>
            </a:r>
            <a:r>
              <a:rPr kumimoji="0" lang="fr-FR" altLang="fr-FR" sz="1600" b="0" i="0" u="none" strike="noStrike" cap="none" normalizeH="0" baseline="0" dirty="0">
                <a:ln>
                  <a:noFill/>
                </a:ln>
                <a:effectLst/>
                <a:latin typeface="+mj-lt"/>
              </a:rPr>
              <a:t> Enseignant(nom, matière)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effectLst/>
                <a:latin typeface="+mj-lt"/>
              </a:rPr>
              <a:t>méthodes</a:t>
            </a:r>
            <a:r>
              <a:rPr kumimoji="0" lang="fr-FR" altLang="fr-FR" sz="1600" b="0" i="0" u="none"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effectLst/>
                <a:latin typeface="+mj-lt"/>
              </a:rPr>
              <a:t>noter(devoir)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effectLst/>
                <a:latin typeface="+mj-lt"/>
              </a:rPr>
              <a:t>sePrésenter</a:t>
            </a:r>
            <a:r>
              <a:rPr kumimoji="0" lang="fr-FR" altLang="fr-FR" sz="1600" b="0" i="0" u="none" strike="noStrike" cap="none" normalizeH="0" baseline="0" dirty="0">
                <a:ln>
                  <a:noFill/>
                </a:ln>
                <a:effectLst/>
                <a:latin typeface="+mj-lt"/>
              </a:rPr>
              <a:t>()</a:t>
            </a:r>
            <a:r>
              <a:rPr kumimoji="0" lang="fr-FR" altLang="fr-FR" sz="1200" b="0" i="0" u="none" strike="noStrike" cap="none" normalizeH="0" baseline="0" dirty="0">
                <a:ln>
                  <a:noFill/>
                </a:ln>
                <a:effectLst/>
                <a:latin typeface="+mj-lt"/>
              </a:rPr>
              <a:t> </a:t>
            </a:r>
            <a:endParaRPr kumimoji="0" lang="fr-FR" altLang="fr-FR" sz="3600" b="0" i="0" u="none" strike="noStrike" cap="none" normalizeH="0" baseline="0" dirty="0">
              <a:ln>
                <a:noFill/>
              </a:ln>
              <a:effectLst/>
              <a:latin typeface="+mj-lt"/>
            </a:endParaRPr>
          </a:p>
        </p:txBody>
      </p:sp>
      <p:sp>
        <p:nvSpPr>
          <p:cNvPr id="6" name="ZoneTexte 5">
            <a:extLst>
              <a:ext uri="{FF2B5EF4-FFF2-40B4-BE49-F238E27FC236}">
                <a16:creationId xmlns:a16="http://schemas.microsoft.com/office/drawing/2014/main" id="{979E55B8-8948-CC57-AA84-1A8AF56EEBE3}"/>
              </a:ext>
            </a:extLst>
          </p:cNvPr>
          <p:cNvSpPr txBox="1"/>
          <p:nvPr/>
        </p:nvSpPr>
        <p:spPr>
          <a:xfrm>
            <a:off x="4579164" y="1423767"/>
            <a:ext cx="7565435" cy="3416320"/>
          </a:xfrm>
          <a:prstGeom prst="rect">
            <a:avLst/>
          </a:prstGeom>
          <a:noFill/>
        </p:spPr>
        <p:txBody>
          <a:bodyPr wrap="square">
            <a:spAutoFit/>
          </a:bodyPr>
          <a:lstStyle/>
          <a:p>
            <a:pPr marL="742950" lvl="1" indent="-285750">
              <a:buFont typeface="Wingdings" panose="05000000000000000000" pitchFamily="2" charset="2"/>
              <a:buChar char="§"/>
            </a:pPr>
            <a:r>
              <a:rPr lang="fr-FR" dirty="0">
                <a:solidFill>
                  <a:srgbClr val="4F81BC"/>
                </a:solidFill>
                <a:latin typeface="Calibri" panose="020F0502020204030204"/>
              </a:rPr>
              <a:t>Exemple d’utilisation de la Classe Enseignant : Creation de 2 objets Enseignant</a:t>
            </a:r>
          </a:p>
          <a:p>
            <a:r>
              <a:rPr lang="fr-FR" dirty="0"/>
              <a:t>guillaume = new Enseignant("Guillaume", "Psychologie");</a:t>
            </a:r>
          </a:p>
          <a:p>
            <a:r>
              <a:rPr lang="fr-FR" dirty="0" err="1"/>
              <a:t>liliane</a:t>
            </a:r>
            <a:r>
              <a:rPr lang="fr-FR" dirty="0"/>
              <a:t> = new Enseignant("Liliane", "Poésie");</a:t>
            </a:r>
          </a:p>
          <a:p>
            <a:endParaRPr lang="fr-FR" dirty="0"/>
          </a:p>
          <a:p>
            <a:r>
              <a:rPr lang="fr-FR" dirty="0" err="1"/>
              <a:t>guillaume.matière</a:t>
            </a:r>
            <a:r>
              <a:rPr lang="fr-FR" dirty="0"/>
              <a:t>; // "Psychologie"</a:t>
            </a:r>
          </a:p>
          <a:p>
            <a:r>
              <a:rPr lang="fr-FR" dirty="0" err="1"/>
              <a:t>guillaume.sePrésenter</a:t>
            </a:r>
            <a:r>
              <a:rPr lang="fr-FR" dirty="0"/>
              <a:t>(); // "Je m'appelle Guillaume et je serai votre </a:t>
            </a:r>
            <a:r>
              <a:rPr lang="fr-FR" dirty="0" err="1"/>
              <a:t>enseignant·e</a:t>
            </a:r>
            <a:r>
              <a:rPr lang="fr-FR" dirty="0"/>
              <a:t> en psychologie."</a:t>
            </a:r>
          </a:p>
          <a:p>
            <a:endParaRPr lang="fr-FR" dirty="0"/>
          </a:p>
          <a:p>
            <a:r>
              <a:rPr lang="fr-FR" dirty="0" err="1"/>
              <a:t>liliane.matière</a:t>
            </a:r>
            <a:r>
              <a:rPr lang="fr-FR" dirty="0"/>
              <a:t>; // "Poésie"</a:t>
            </a:r>
          </a:p>
          <a:p>
            <a:r>
              <a:rPr lang="fr-FR" dirty="0" err="1"/>
              <a:t>liliane.sePrésenter</a:t>
            </a:r>
            <a:r>
              <a:rPr lang="fr-FR" dirty="0"/>
              <a:t>(); // "Je m'appelle Liliane et je serai votre </a:t>
            </a:r>
            <a:r>
              <a:rPr lang="fr-FR" dirty="0" err="1"/>
              <a:t>enseignant·e</a:t>
            </a:r>
            <a:r>
              <a:rPr lang="fr-FR" dirty="0"/>
              <a:t> en poésie."</a:t>
            </a:r>
          </a:p>
        </p:txBody>
      </p:sp>
    </p:spTree>
    <p:extLst>
      <p:ext uri="{BB962C8B-B14F-4D97-AF65-F5344CB8AC3E}">
        <p14:creationId xmlns:p14="http://schemas.microsoft.com/office/powerpoint/2010/main" val="287770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47400" y="890459"/>
            <a:ext cx="12097200" cy="216982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Programmation orienté Objet:</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none" strike="noStrike" kern="1200" cap="none" spc="0" normalizeH="0" baseline="0" noProof="0" dirty="0">
                <a:ln>
                  <a:noFill/>
                </a:ln>
                <a:solidFill>
                  <a:srgbClr val="4F81BC"/>
                </a:solidFill>
                <a:effectLst/>
                <a:uLnTx/>
                <a:uFillTx/>
                <a:latin typeface="Calibri" panose="020F0502020204030204"/>
                <a:ea typeface="+mn-ea"/>
                <a:cs typeface="+mn-cs"/>
              </a:rPr>
              <a:t>Les concepts de OO</a:t>
            </a:r>
          </a:p>
          <a:p>
            <a:pPr marL="1200150" lvl="2" indent="-285750">
              <a:buFont typeface="Wingdings" panose="05000000000000000000" pitchFamily="2" charset="2"/>
              <a:buChar char="§"/>
            </a:pPr>
            <a:r>
              <a:rPr lang="fr-FR" dirty="0">
                <a:solidFill>
                  <a:srgbClr val="4F81BC"/>
                </a:solidFill>
                <a:latin typeface="Calibri" panose="020F0502020204030204"/>
              </a:rPr>
              <a:t>Instanciation (voir exemple précèdent)</a:t>
            </a:r>
          </a:p>
          <a:p>
            <a:pPr marL="1200150" lvl="2" indent="-285750">
              <a:buFont typeface="Wingdings" panose="05000000000000000000" pitchFamily="2" charset="2"/>
              <a:buChar char="§"/>
            </a:pPr>
            <a:r>
              <a:rPr kumimoji="0" lang="fr-FR" b="0" i="0" u="none" strike="noStrike" kern="1200" cap="none" spc="0" normalizeH="0" baseline="0" noProof="0" dirty="0">
                <a:ln>
                  <a:noFill/>
                </a:ln>
                <a:solidFill>
                  <a:srgbClr val="4F81BC"/>
                </a:solidFill>
                <a:effectLst/>
                <a:uLnTx/>
                <a:uFillTx/>
                <a:latin typeface="Calibri" panose="020F0502020204030204"/>
                <a:ea typeface="+mn-ea"/>
                <a:cs typeface="+mn-cs"/>
              </a:rPr>
              <a:t>L’héritage</a:t>
            </a:r>
            <a:endParaRPr lang="fr-FR" dirty="0">
              <a:solidFill>
                <a:srgbClr val="4F81BC"/>
              </a:solidFill>
              <a:latin typeface="Calibri" panose="020F0502020204030204"/>
            </a:endParaRPr>
          </a:p>
          <a:p>
            <a:pPr algn="l"/>
            <a:r>
              <a:rPr lang="fr-FR" sz="1400" dirty="0">
                <a:solidFill>
                  <a:prstClr val="black"/>
                </a:solidFill>
                <a:latin typeface="Calibri" panose="020F0502020204030204"/>
              </a:rPr>
              <a:t>Imaginons qu'on veuille également représenter les étudiants dans notre système. À la différence des enseignants, un élève ne peut pas noter de devoirs, n'enseigne pas une matière donnée et appartient à une promotion d'une année donnée. Toutefois, les élèves ont également un nom et peuvent aussi se présenter. On pourrait alors écrire la définition de la classe d'un élève ainsi :</a:t>
            </a:r>
            <a:endParaRPr kumimoji="0" lang="fr-FR" sz="1800" b="0" i="0" u="none" strike="noStrike" kern="1200" cap="none" spc="0" normalizeH="0" baseline="0" noProof="0" dirty="0">
              <a:ln>
                <a:noFill/>
              </a:ln>
              <a:solidFill>
                <a:srgbClr val="4F81BC"/>
              </a:solidFill>
              <a:effectLst/>
              <a:uLnTx/>
              <a:uFillTx/>
              <a:latin typeface="Calibri" panose="020F0502020204030204"/>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Rectangle 1">
            <a:extLst>
              <a:ext uri="{FF2B5EF4-FFF2-40B4-BE49-F238E27FC236}">
                <a16:creationId xmlns:a16="http://schemas.microsoft.com/office/drawing/2014/main" id="{C53BCC49-D950-2F90-0E49-A667868D9CEB}"/>
              </a:ext>
            </a:extLst>
          </p:cNvPr>
          <p:cNvSpPr>
            <a:spLocks noChangeArrowheads="1"/>
          </p:cNvSpPr>
          <p:nvPr/>
        </p:nvSpPr>
        <p:spPr bwMode="auto">
          <a:xfrm>
            <a:off x="47401" y="2831097"/>
            <a:ext cx="25971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solidFill>
                  <a:prstClr val="black"/>
                </a:solidFill>
                <a:latin typeface="Calibri" panose="020F0502020204030204"/>
              </a:rPr>
              <a:t>classe </a:t>
            </a:r>
            <a:r>
              <a:rPr lang="fr-FR" altLang="fr-FR" sz="1400" dirty="0">
                <a:solidFill>
                  <a:prstClr val="black"/>
                </a:solidFill>
                <a:latin typeface="Calibri" panose="020F0502020204030204"/>
              </a:rPr>
              <a:t>Personne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solidFill>
                  <a:prstClr val="black"/>
                </a:solidFill>
                <a:latin typeface="Calibri" panose="020F0502020204030204"/>
              </a:rPr>
              <a:t>propriétés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prstClr val="black"/>
                </a:solidFill>
                <a:latin typeface="Calibri" panose="020F0502020204030204"/>
              </a:rPr>
              <a:t>nom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solidFill>
                  <a:prstClr val="black"/>
                </a:solidFill>
                <a:latin typeface="Calibri" panose="020F0502020204030204"/>
              </a:rPr>
              <a:t>constructeur</a:t>
            </a:r>
            <a:r>
              <a:rPr lang="fr-FR" altLang="fr-FR" sz="1400" dirty="0">
                <a:solidFill>
                  <a:prstClr val="black"/>
                </a:solidFill>
                <a:latin typeface="Calibri" panose="020F0502020204030204"/>
              </a:rPr>
              <a:t> Personne(nom)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solidFill>
                  <a:prstClr val="black"/>
                </a:solidFill>
                <a:latin typeface="Calibri" panose="020F0502020204030204"/>
              </a:rPr>
              <a:t>Méthodes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err="1">
                <a:solidFill>
                  <a:prstClr val="black"/>
                </a:solidFill>
                <a:latin typeface="Calibri" panose="020F0502020204030204"/>
              </a:rPr>
              <a:t>sePrésenter</a:t>
            </a:r>
            <a:r>
              <a:rPr lang="fr-FR" altLang="fr-FR" sz="1400" dirty="0">
                <a:solidFill>
                  <a:prstClr val="black"/>
                </a:solidFill>
                <a:latin typeface="Calibri" panose="020F0502020204030204"/>
              </a:rPr>
              <a:t>() </a:t>
            </a:r>
          </a:p>
        </p:txBody>
      </p:sp>
      <p:sp>
        <p:nvSpPr>
          <p:cNvPr id="7" name="Rectangle 2">
            <a:extLst>
              <a:ext uri="{FF2B5EF4-FFF2-40B4-BE49-F238E27FC236}">
                <a16:creationId xmlns:a16="http://schemas.microsoft.com/office/drawing/2014/main" id="{BA974109-16D8-A583-BC3E-7F24EE9D721D}"/>
              </a:ext>
            </a:extLst>
          </p:cNvPr>
          <p:cNvSpPr>
            <a:spLocks noChangeArrowheads="1"/>
          </p:cNvSpPr>
          <p:nvPr/>
        </p:nvSpPr>
        <p:spPr bwMode="auto">
          <a:xfrm>
            <a:off x="2546310" y="2839512"/>
            <a:ext cx="36393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classe</a:t>
            </a:r>
            <a:r>
              <a:rPr kumimoji="0" lang="fr-FR" altLang="fr-FR" sz="1400" b="0" i="0" u="none" strike="noStrike" cap="none" normalizeH="0" baseline="0" dirty="0">
                <a:ln>
                  <a:noFill/>
                </a:ln>
                <a:effectLst/>
              </a:rPr>
              <a:t> Enseignant : </a:t>
            </a:r>
            <a:r>
              <a:rPr kumimoji="0" lang="fr-FR" altLang="fr-FR" sz="1400" b="1" i="0" u="none" strike="noStrike" cap="none" normalizeH="0" baseline="0" dirty="0">
                <a:ln>
                  <a:noFill/>
                </a:ln>
                <a:effectLst/>
              </a:rPr>
              <a:t>étend</a:t>
            </a:r>
            <a:r>
              <a:rPr kumimoji="0" lang="fr-FR" altLang="fr-FR" sz="1400" b="0" i="0" u="none" strike="noStrike" cap="none" normalizeH="0" baseline="0" dirty="0">
                <a:ln>
                  <a:noFill/>
                </a:ln>
                <a:effectLst/>
              </a:rPr>
              <a:t> Personne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propriétés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rPr>
              <a:t>matière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constructeur</a:t>
            </a:r>
            <a:r>
              <a:rPr kumimoji="0" lang="fr-FR" altLang="fr-FR" sz="1400" b="0" i="0" u="none" strike="noStrike" cap="none" normalizeH="0" baseline="0" dirty="0">
                <a:ln>
                  <a:noFill/>
                </a:ln>
                <a:effectLst/>
              </a:rPr>
              <a:t> Enseignant(nom, matière)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méthodes</a:t>
            </a:r>
            <a:r>
              <a:rPr kumimoji="0" lang="fr-FR" altLang="fr-FR" sz="14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rPr>
              <a:t>noter(devoir)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sePrésenter</a:t>
            </a:r>
            <a:r>
              <a:rPr kumimoji="0" lang="fr-FR" altLang="fr-FR" sz="1400" b="0" i="0" u="none" strike="noStrike" cap="none" normalizeH="0" baseline="0" dirty="0">
                <a:ln>
                  <a:noFill/>
                </a:ln>
                <a:effectLst/>
              </a:rPr>
              <a:t>() </a:t>
            </a:r>
          </a:p>
        </p:txBody>
      </p:sp>
      <p:sp>
        <p:nvSpPr>
          <p:cNvPr id="8" name="Rectangle 3">
            <a:extLst>
              <a:ext uri="{FF2B5EF4-FFF2-40B4-BE49-F238E27FC236}">
                <a16:creationId xmlns:a16="http://schemas.microsoft.com/office/drawing/2014/main" id="{54E862D1-85CE-82B0-6F8B-90B4987B48E3}"/>
              </a:ext>
            </a:extLst>
          </p:cNvPr>
          <p:cNvSpPr>
            <a:spLocks noChangeArrowheads="1"/>
          </p:cNvSpPr>
          <p:nvPr/>
        </p:nvSpPr>
        <p:spPr bwMode="auto">
          <a:xfrm>
            <a:off x="5664407" y="2839512"/>
            <a:ext cx="30941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classe</a:t>
            </a:r>
            <a:r>
              <a:rPr kumimoji="0" lang="fr-FR" altLang="fr-FR" sz="1400" b="0" i="0" u="none" strike="noStrike" cap="none" normalizeH="0" baseline="0" dirty="0">
                <a:ln>
                  <a:noFill/>
                </a:ln>
                <a:effectLst/>
              </a:rPr>
              <a:t> Élève : </a:t>
            </a:r>
            <a:r>
              <a:rPr kumimoji="0" lang="fr-FR" altLang="fr-FR" sz="1400" b="1" i="0" u="none" strike="noStrike" cap="none" normalizeH="0" baseline="0" dirty="0">
                <a:ln>
                  <a:noFill/>
                </a:ln>
                <a:effectLst/>
              </a:rPr>
              <a:t>étend</a:t>
            </a:r>
            <a:r>
              <a:rPr kumimoji="0" lang="fr-FR" altLang="fr-FR" sz="1400" b="0" i="0" u="none" strike="noStrike" cap="none" normalizeH="0" baseline="0" dirty="0">
                <a:ln>
                  <a:noFill/>
                </a:ln>
                <a:effectLst/>
              </a:rPr>
              <a:t> Personne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Propriétés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rPr>
              <a:t>année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constructeur</a:t>
            </a:r>
            <a:r>
              <a:rPr kumimoji="0" lang="fr-FR" altLang="fr-FR" sz="1400" b="0" i="0" u="none" strike="noStrike" cap="none" normalizeH="0" baseline="0" dirty="0">
                <a:ln>
                  <a:noFill/>
                </a:ln>
                <a:effectLst/>
              </a:rPr>
              <a:t> Élève(nom, année)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méthodes</a:t>
            </a:r>
            <a:r>
              <a:rPr kumimoji="0" lang="fr-FR" altLang="fr-FR" sz="14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sePrésenter</a:t>
            </a:r>
            <a:r>
              <a:rPr kumimoji="0" lang="fr-FR" altLang="fr-FR" sz="1400" b="0" i="0" u="none" strike="noStrike" cap="none" normalizeH="0" baseline="0" dirty="0">
                <a:ln>
                  <a:noFill/>
                </a:ln>
                <a:effectLst/>
              </a:rPr>
              <a:t>() </a:t>
            </a:r>
          </a:p>
        </p:txBody>
      </p:sp>
      <p:sp>
        <p:nvSpPr>
          <p:cNvPr id="11" name="ZoneTexte 10">
            <a:extLst>
              <a:ext uri="{FF2B5EF4-FFF2-40B4-BE49-F238E27FC236}">
                <a16:creationId xmlns:a16="http://schemas.microsoft.com/office/drawing/2014/main" id="{1792D6BE-FD7B-AAE3-FD16-D19FEB1E782F}"/>
              </a:ext>
            </a:extLst>
          </p:cNvPr>
          <p:cNvSpPr txBox="1"/>
          <p:nvPr/>
        </p:nvSpPr>
        <p:spPr>
          <a:xfrm>
            <a:off x="71720" y="4281096"/>
            <a:ext cx="6113928" cy="2308324"/>
          </a:xfrm>
          <a:prstGeom prst="rect">
            <a:avLst/>
          </a:prstGeom>
          <a:noFill/>
        </p:spPr>
        <p:txBody>
          <a:bodyPr wrap="square">
            <a:spAutoFit/>
          </a:bodyPr>
          <a:lstStyle/>
          <a:p>
            <a:pPr marL="1200150" lvl="2" indent="-285750">
              <a:buFont typeface="Wingdings" panose="05000000000000000000" pitchFamily="2" charset="2"/>
              <a:buChar char="§"/>
            </a:pPr>
            <a:r>
              <a:rPr lang="fr-FR" dirty="0">
                <a:solidFill>
                  <a:srgbClr val="4F81BC"/>
                </a:solidFill>
                <a:latin typeface="Calibri" panose="020F0502020204030204"/>
              </a:rPr>
              <a:t>Exemple:</a:t>
            </a:r>
          </a:p>
          <a:p>
            <a:r>
              <a:rPr lang="fr-FR" dirty="0"/>
              <a:t>guillaume = new Enseignant("Guillaume", "Psychologie");</a:t>
            </a:r>
          </a:p>
          <a:p>
            <a:r>
              <a:rPr lang="fr-FR" dirty="0" err="1"/>
              <a:t>guillaume.sePrésenter</a:t>
            </a:r>
            <a:r>
              <a:rPr lang="fr-FR" dirty="0"/>
              <a:t>(); // "Je m'appelle Guillaume et je serai votre </a:t>
            </a:r>
            <a:r>
              <a:rPr lang="fr-FR" dirty="0" err="1"/>
              <a:t>enseignant·e</a:t>
            </a:r>
            <a:r>
              <a:rPr lang="fr-FR" dirty="0"/>
              <a:t> en psychologie."</a:t>
            </a:r>
          </a:p>
          <a:p>
            <a:endParaRPr lang="fr-FR" dirty="0"/>
          </a:p>
          <a:p>
            <a:r>
              <a:rPr lang="fr-FR" dirty="0" err="1"/>
              <a:t>suzanne</a:t>
            </a:r>
            <a:r>
              <a:rPr lang="fr-FR" dirty="0"/>
              <a:t> = new Élève("Suzanne", 1);</a:t>
            </a:r>
          </a:p>
          <a:p>
            <a:r>
              <a:rPr lang="fr-FR" dirty="0" err="1"/>
              <a:t>suzanne.sePrésenter</a:t>
            </a:r>
            <a:r>
              <a:rPr lang="fr-FR" dirty="0"/>
              <a:t>(); // "Je m'appelle Suzanne et je suis en première année."</a:t>
            </a:r>
          </a:p>
        </p:txBody>
      </p:sp>
      <p:sp>
        <p:nvSpPr>
          <p:cNvPr id="13" name="ZoneTexte 12">
            <a:extLst>
              <a:ext uri="{FF2B5EF4-FFF2-40B4-BE49-F238E27FC236}">
                <a16:creationId xmlns:a16="http://schemas.microsoft.com/office/drawing/2014/main" id="{8BCEDD91-1D44-9C5A-7F7A-BB40B51B46B9}"/>
              </a:ext>
            </a:extLst>
          </p:cNvPr>
          <p:cNvSpPr txBox="1"/>
          <p:nvPr/>
        </p:nvSpPr>
        <p:spPr>
          <a:xfrm>
            <a:off x="6732494" y="4985155"/>
            <a:ext cx="5208494" cy="646331"/>
          </a:xfrm>
          <a:prstGeom prst="rect">
            <a:avLst/>
          </a:prstGeom>
          <a:noFill/>
        </p:spPr>
        <p:txBody>
          <a:bodyPr wrap="square">
            <a:spAutoFit/>
          </a:bodyPr>
          <a:lstStyle/>
          <a:p>
            <a:r>
              <a:rPr lang="fr-FR" dirty="0"/>
              <a:t>thomas = new Personne("Thomas");</a:t>
            </a:r>
          </a:p>
          <a:p>
            <a:r>
              <a:rPr lang="fr-FR" dirty="0" err="1"/>
              <a:t>thomas.sePrésenter</a:t>
            </a:r>
            <a:r>
              <a:rPr lang="fr-FR" dirty="0"/>
              <a:t>(); // "Je m'appelle Thomas."</a:t>
            </a:r>
          </a:p>
        </p:txBody>
      </p:sp>
    </p:spTree>
    <p:extLst>
      <p:ext uri="{BB962C8B-B14F-4D97-AF65-F5344CB8AC3E}">
        <p14:creationId xmlns:p14="http://schemas.microsoft.com/office/powerpoint/2010/main" val="290673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ZoneTexte 2">
            <a:extLst>
              <a:ext uri="{FF2B5EF4-FFF2-40B4-BE49-F238E27FC236}">
                <a16:creationId xmlns:a16="http://schemas.microsoft.com/office/drawing/2014/main" id="{C0245E56-E9CA-EABB-882D-217E6E7B4489}"/>
              </a:ext>
            </a:extLst>
          </p:cNvPr>
          <p:cNvSpPr txBox="1"/>
          <p:nvPr/>
        </p:nvSpPr>
        <p:spPr>
          <a:xfrm>
            <a:off x="47400" y="890459"/>
            <a:ext cx="12097200" cy="232371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Programmation orienté Objet:</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none" strike="noStrike" kern="1200" cap="none" spc="0" normalizeH="0" baseline="0" noProof="0" dirty="0">
                <a:ln>
                  <a:noFill/>
                </a:ln>
                <a:solidFill>
                  <a:srgbClr val="4F81BC"/>
                </a:solidFill>
                <a:effectLst/>
                <a:uLnTx/>
                <a:uFillTx/>
                <a:latin typeface="Calibri" panose="020F0502020204030204"/>
                <a:ea typeface="+mn-ea"/>
                <a:cs typeface="+mn-cs"/>
              </a:rPr>
              <a:t>Les concepts de OO</a:t>
            </a:r>
          </a:p>
          <a:p>
            <a:pPr marL="1200150" lvl="2" indent="-285750">
              <a:buFont typeface="Wingdings" panose="05000000000000000000" pitchFamily="2" charset="2"/>
              <a:buChar char="§"/>
            </a:pPr>
            <a:r>
              <a:rPr lang="fr-FR" dirty="0">
                <a:solidFill>
                  <a:srgbClr val="4F81BC"/>
                </a:solidFill>
                <a:latin typeface="Calibri" panose="020F0502020204030204"/>
              </a:rPr>
              <a:t>L’encapsulation</a:t>
            </a:r>
          </a:p>
          <a:p>
            <a:pPr algn="l"/>
            <a:r>
              <a:rPr lang="fr-FR" sz="1400" b="0" i="0" dirty="0">
                <a:effectLst/>
                <a:latin typeface="Inter"/>
              </a:rPr>
              <a:t>Les objets fournissent une interface au reste du code qui voudrait les utiliser et ils maintiennent leur propre état interne. L'état interne d'un objet est </a:t>
            </a:r>
            <a:r>
              <a:rPr lang="fr-FR" sz="1400" b="1" i="0" dirty="0">
                <a:effectLst/>
                <a:latin typeface="Inter"/>
              </a:rPr>
              <a:t>privé</a:t>
            </a:r>
            <a:r>
              <a:rPr lang="fr-FR" sz="1400" b="0" i="0" dirty="0">
                <a:effectLst/>
                <a:latin typeface="Inter"/>
              </a:rPr>
              <a:t>, et peut uniquement être manipulé par les méthodes de l'objet (mais pas par celles des autres objets). Séparer l'état privé interne d'un objet et son interface publique est ce qu'on appelle </a:t>
            </a:r>
            <a:r>
              <a:rPr lang="fr-FR" sz="1400" b="1" i="0" dirty="0">
                <a:effectLst/>
                <a:latin typeface="Inter"/>
              </a:rPr>
              <a:t>l'encapsulation</a:t>
            </a:r>
            <a:r>
              <a:rPr lang="fr-FR" sz="1400" b="0" i="0" dirty="0">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latin typeface="Inter"/>
              </a:rPr>
              <a:t>Par exemple, si les élèves ne sont autorisés à étudier le tir à l'arc qu'à partir de la deuxième année, on pourrait implémenter cette règle en exposant la propriété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effectLst/>
                <a:latin typeface="var(--font-code)"/>
              </a:rPr>
              <a:t>année</a:t>
            </a:r>
            <a:r>
              <a:rPr kumimoji="0" lang="fr-FR" altLang="fr-FR" sz="1400" b="0" i="0" u="none" strike="noStrike" cap="none" normalizeH="0" baseline="0" dirty="0">
                <a:ln>
                  <a:noFill/>
                </a:ln>
                <a:effectLst/>
                <a:latin typeface="Inter"/>
              </a:rPr>
              <a:t> pour que le code externe puisse la consulter et décider si l'élève peut s'inscrire au cours :</a:t>
            </a:r>
            <a:r>
              <a:rPr kumimoji="0" lang="fr-FR" altLang="fr-FR" sz="900" b="0" i="0" u="none" strike="noStrike" cap="none" normalizeH="0" baseline="0" dirty="0">
                <a:ln>
                  <a:noFill/>
                </a:ln>
                <a:effectLst/>
              </a:rPr>
              <a:t> </a:t>
            </a:r>
            <a:endParaRPr lang="fr-FR" sz="1400" b="0" i="0" dirty="0">
              <a:effectLst/>
              <a:latin typeface="Inter"/>
            </a:endParaRPr>
          </a:p>
          <a:p>
            <a:pPr algn="l"/>
            <a:endParaRPr kumimoji="0" lang="fr-FR" sz="300" b="1" i="0" u="none" strike="noStrike" kern="1200" cap="none" spc="0" normalizeH="0" baseline="0" noProof="0" dirty="0">
              <a:ln>
                <a:noFill/>
              </a:ln>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3">
            <a:extLst>
              <a:ext uri="{FF2B5EF4-FFF2-40B4-BE49-F238E27FC236}">
                <a16:creationId xmlns:a16="http://schemas.microsoft.com/office/drawing/2014/main" id="{00A05067-22D8-2E92-9167-5D6338D5E1E6}"/>
              </a:ext>
            </a:extLst>
          </p:cNvPr>
          <p:cNvSpPr>
            <a:spLocks noChangeArrowheads="1"/>
          </p:cNvSpPr>
          <p:nvPr/>
        </p:nvSpPr>
        <p:spPr bwMode="auto">
          <a:xfrm>
            <a:off x="47400" y="2999030"/>
            <a:ext cx="509838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classe</a:t>
            </a:r>
            <a:r>
              <a:rPr kumimoji="0" lang="fr-FR" altLang="fr-FR" sz="1400" b="0" i="0" u="none" strike="noStrike" cap="none" normalizeH="0" baseline="0" dirty="0">
                <a:ln>
                  <a:noFill/>
                </a:ln>
                <a:effectLst/>
              </a:rPr>
              <a:t> Élève : </a:t>
            </a:r>
            <a:r>
              <a:rPr kumimoji="0" lang="fr-FR" altLang="fr-FR" sz="1400" b="1" i="0" u="none" strike="noStrike" cap="none" normalizeH="0" baseline="0" dirty="0">
                <a:ln>
                  <a:noFill/>
                </a:ln>
                <a:effectLst/>
              </a:rPr>
              <a:t>étend</a:t>
            </a:r>
            <a:r>
              <a:rPr kumimoji="0" lang="fr-FR" altLang="fr-FR" sz="1400" b="0" i="0" u="none" strike="noStrike" cap="none" normalizeH="0" baseline="0" dirty="0">
                <a:ln>
                  <a:noFill/>
                </a:ln>
                <a:effectLst/>
              </a:rPr>
              <a:t> Personne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Propriétés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rPr>
              <a:t> </a:t>
            </a:r>
            <a:r>
              <a:rPr kumimoji="0" lang="fr-FR" altLang="fr-FR" sz="1400" b="1" i="0" u="none" strike="noStrike" cap="none" normalizeH="0" baseline="0" dirty="0">
                <a:ln>
                  <a:noFill/>
                </a:ln>
                <a:effectLst/>
              </a:rPr>
              <a:t>privée</a:t>
            </a:r>
            <a:r>
              <a:rPr kumimoji="0" lang="fr-FR" altLang="fr-FR" sz="1400" b="0" i="0" u="none" strike="noStrike" cap="none" normalizeH="0" baseline="0" dirty="0">
                <a:ln>
                  <a:noFill/>
                </a:ln>
                <a:effectLst/>
              </a:rPr>
              <a:t> année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constructeur</a:t>
            </a:r>
            <a:r>
              <a:rPr kumimoji="0" lang="fr-FR" altLang="fr-FR" sz="1400" b="0" i="0" u="none" strike="noStrike" cap="none" normalizeH="0" baseline="0" dirty="0">
                <a:ln>
                  <a:noFill/>
                </a:ln>
                <a:effectLst/>
              </a:rPr>
              <a:t> Élève(nom, année)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effectLst/>
              </a:rPr>
              <a:t>méthodes</a:t>
            </a:r>
            <a:r>
              <a:rPr kumimoji="0" lang="fr-FR" altLang="fr-FR" sz="14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sePrésenter</a:t>
            </a:r>
            <a:r>
              <a:rPr kumimoji="0" lang="fr-FR" altLang="fr-FR" sz="14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peutEtudierTirArc</a:t>
            </a:r>
            <a:r>
              <a:rPr kumimoji="0" lang="fr-FR" altLang="fr-FR" sz="1400" b="0" i="0" u="none" strike="noStrike" cap="none" normalizeH="0" baseline="0" dirty="0">
                <a:ln>
                  <a:noFill/>
                </a:ln>
                <a:effectLst/>
              </a:rPr>
              <a:t>() { renvoyer </a:t>
            </a:r>
            <a:r>
              <a:rPr kumimoji="0" lang="fr-FR" altLang="fr-FR" sz="1400" b="0" i="0" u="none" strike="noStrike" cap="none" normalizeH="0" baseline="0" dirty="0" err="1">
                <a:ln>
                  <a:noFill/>
                </a:ln>
                <a:effectLst/>
              </a:rPr>
              <a:t>ceci.année</a:t>
            </a:r>
            <a:r>
              <a:rPr kumimoji="0" lang="fr-FR" altLang="fr-FR" sz="1400" b="0" i="0" u="none" strike="noStrike" cap="none" normalizeH="0" baseline="0" dirty="0">
                <a:ln>
                  <a:noFill/>
                </a:ln>
                <a:effectLst/>
              </a:rPr>
              <a:t> &gt; 1 }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unÉlève</a:t>
            </a:r>
            <a:r>
              <a:rPr kumimoji="0" lang="fr-FR" altLang="fr-FR" sz="1400" b="0" i="0" u="none" strike="noStrike" cap="none" normalizeH="0" baseline="0" dirty="0">
                <a:ln>
                  <a:noFill/>
                </a:ln>
                <a:effectLst/>
              </a:rPr>
              <a:t> = nouvel Élève('Weber',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effectLst/>
              </a:rPr>
              <a:t>unÉlève.année</a:t>
            </a:r>
            <a:r>
              <a:rPr kumimoji="0" lang="fr-FR" altLang="fr-FR" sz="1400" b="0" i="0" u="none" strike="noStrike" cap="none" normalizeH="0" baseline="0" dirty="0">
                <a:ln>
                  <a:noFill/>
                </a:ln>
                <a:effectLst/>
              </a:rPr>
              <a:t> // </a:t>
            </a:r>
            <a:r>
              <a:rPr kumimoji="0" lang="fr-FR" altLang="fr-FR" sz="1400" b="0" i="0" u="none" strike="noStrike" cap="none" normalizeH="0" baseline="0" dirty="0">
                <a:ln>
                  <a:noFill/>
                </a:ln>
                <a:solidFill>
                  <a:srgbClr val="FF0000"/>
                </a:solidFill>
                <a:effectLst/>
              </a:rPr>
              <a:t>erreur : 'année' est une propriété privée de Élève </a:t>
            </a:r>
          </a:p>
        </p:txBody>
      </p:sp>
    </p:spTree>
    <p:extLst>
      <p:ext uri="{BB962C8B-B14F-4D97-AF65-F5344CB8AC3E}">
        <p14:creationId xmlns:p14="http://schemas.microsoft.com/office/powerpoint/2010/main" val="202104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12097200" cy="504753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rPr>
              <a:t>Introduction à l'algorithmique (histoire et définition)</a:t>
            </a:r>
          </a:p>
          <a:p>
            <a:pPr marR="0" lvl="0" algn="l" defTabSz="914400" rtl="0" eaLnBrk="1" fontAlgn="auto" latinLnBrk="0" hangingPunct="1">
              <a:lnSpc>
                <a:spcPct val="100000"/>
              </a:lnSpc>
              <a:spcBef>
                <a:spcPts val="0"/>
              </a:spcBef>
              <a:spcAft>
                <a:spcPts val="0"/>
              </a:spcAft>
              <a:buClrTx/>
              <a:buSzTx/>
              <a:tabLst/>
              <a:defRPr/>
            </a:pPr>
            <a:endParaRPr kumimoji="0" lang="fr-FR"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algn="just"/>
            <a:r>
              <a:rPr lang="fr-FR" sz="1600" b="0" i="0" u="none" strike="noStrike" baseline="0" dirty="0">
                <a:solidFill>
                  <a:srgbClr val="000000"/>
                </a:solidFill>
                <a:latin typeface="Comic Sans MS" panose="030F0702030302020204" pitchFamily="66" charset="0"/>
              </a:rPr>
              <a:t>« Les ordinateurs sont comme les dieux de l’Ancien Testament : avec beaucoup de règles, et sans pitié. » - Joseph Campbell </a:t>
            </a:r>
          </a:p>
          <a:p>
            <a:pPr marR="0" algn="just"/>
            <a:endParaRPr lang="fr-FR" sz="1600" b="0" i="0" u="none" strike="noStrike" baseline="0" dirty="0">
              <a:solidFill>
                <a:srgbClr val="000000"/>
              </a:solidFill>
              <a:latin typeface="Comic Sans MS" panose="030F0702030302020204" pitchFamily="66" charset="0"/>
            </a:endParaRPr>
          </a:p>
          <a:p>
            <a:pPr marR="0" algn="just"/>
            <a:r>
              <a:rPr lang="fr-FR" sz="1600" b="0" i="0" u="none" strike="noStrike" baseline="0" dirty="0">
                <a:solidFill>
                  <a:srgbClr val="000000"/>
                </a:solidFill>
                <a:latin typeface="Comic Sans MS" panose="030F0702030302020204" pitchFamily="66" charset="0"/>
              </a:rPr>
              <a:t>« Il y a 10 sortes de gens au monde : ceux qui connaissent le binaire et les autres » - Anonyme </a:t>
            </a:r>
          </a:p>
          <a:p>
            <a:pPr marR="0" algn="just"/>
            <a:endParaRPr lang="fr-FR" sz="1600" b="0" i="0" u="none" strike="noStrike" baseline="0" dirty="0">
              <a:solidFill>
                <a:srgbClr val="000000"/>
              </a:solidFill>
              <a:latin typeface="Comic Sans MS" panose="030F0702030302020204" pitchFamily="66" charset="0"/>
            </a:endParaRPr>
          </a:p>
          <a:p>
            <a:pPr marR="0" algn="just"/>
            <a:r>
              <a:rPr lang="fr-FR" sz="1600" dirty="0">
                <a:solidFill>
                  <a:srgbClr val="000000"/>
                </a:solidFill>
                <a:latin typeface="Comic Sans MS" panose="030F0702030302020204" pitchFamily="66" charset="0"/>
              </a:rPr>
              <a:t>« Un langage de programmation est une convention pour donner des ordres à un ordinateur. Ce n’est pas censé être obscur, bizarre et plein de pièges subtils. Ca, ce sont les caractéristiques de la magie. » - Dave Small </a:t>
            </a:r>
          </a:p>
          <a:p>
            <a:pPr marR="0" algn="just"/>
            <a:endParaRPr lang="fr-FR" sz="1600" dirty="0">
              <a:solidFill>
                <a:srgbClr val="000000"/>
              </a:solidFill>
              <a:latin typeface="Comic Sans MS" panose="030F0702030302020204" pitchFamily="66" charset="0"/>
            </a:endParaRPr>
          </a:p>
          <a:p>
            <a:pPr marR="0" algn="just"/>
            <a:r>
              <a:rPr lang="fr-FR" sz="1800" b="1" i="0" u="none" strike="noStrike" baseline="0" dirty="0">
                <a:solidFill>
                  <a:srgbClr val="FF0000"/>
                </a:solidFill>
                <a:latin typeface="Comic Sans MS" panose="030F0702030302020204" pitchFamily="66" charset="0"/>
              </a:rPr>
              <a:t>Un algorithme, c’est une suite d’instructions, qui une fois exécutée correctement, conduit à un résultat donné. </a:t>
            </a:r>
            <a:endParaRPr lang="fr-FR" sz="1600" b="1" i="0" u="none" strike="noStrike" baseline="0" dirty="0">
              <a:solidFill>
                <a:srgbClr val="000000"/>
              </a:solidFill>
              <a:latin typeface="Comic Sans MS" panose="030F0702030302020204" pitchFamily="66" charset="0"/>
            </a:endParaRPr>
          </a:p>
          <a:p>
            <a:pPr marR="0" algn="just"/>
            <a:endParaRPr lang="fr-FR" sz="1600" b="1" dirty="0">
              <a:solidFill>
                <a:srgbClr val="000000"/>
              </a:solidFill>
              <a:latin typeface="Comic Sans MS" panose="030F0702030302020204" pitchFamily="66" charset="0"/>
            </a:endParaRPr>
          </a:p>
          <a:p>
            <a:pPr marR="0" algn="just"/>
            <a:r>
              <a:rPr lang="fr-FR" sz="1800" b="1" i="0" u="none" strike="noStrike" baseline="0" dirty="0">
                <a:solidFill>
                  <a:srgbClr val="FF0000"/>
                </a:solidFill>
                <a:latin typeface="Comic Sans MS" panose="030F0702030302020204" pitchFamily="66" charset="0"/>
              </a:rPr>
              <a:t>un algorithme doit donc contenir uniquement des instructions compréhensibles par celui qui devra l’exécuter. </a:t>
            </a:r>
            <a:endParaRPr lang="fr-FR" sz="1600" b="1" i="0" u="none" strike="noStrike" baseline="0" dirty="0">
              <a:solidFill>
                <a:srgbClr val="000000"/>
              </a:solidFill>
              <a:latin typeface="Comic Sans MS" panose="030F0702030302020204" pitchFamily="66" charset="0"/>
            </a:endParaRPr>
          </a:p>
          <a:p>
            <a:pPr marR="0" algn="just"/>
            <a:endParaRPr lang="fr-FR" sz="1600" b="1"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l’algorithmique exprime les instructions résolvant un problème donné </a:t>
            </a:r>
            <a:r>
              <a:rPr lang="fr-FR" sz="1800" b="1" i="0" u="none" strike="noStrike" baseline="0" dirty="0">
                <a:solidFill>
                  <a:srgbClr val="FF0000"/>
                </a:solidFill>
                <a:latin typeface="Comic Sans MS" panose="030F0702030302020204" pitchFamily="66" charset="0"/>
              </a:rPr>
              <a:t>indépendamment des particularités de tel ou tel langage. </a:t>
            </a:r>
            <a:endParaRPr lang="fr-FR" sz="1600" b="1" i="0" u="none" strike="noStrike" baseline="0" dirty="0">
              <a:solidFill>
                <a:srgbClr val="000000"/>
              </a:solidFill>
              <a:latin typeface="Comic Sans MS" panose="030F0702030302020204" pitchFamily="66" charset="0"/>
            </a:endParaRPr>
          </a:p>
          <a:p>
            <a:pPr marR="0" algn="just"/>
            <a:endParaRPr lang="fr-FR" sz="1600" b="1"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Apprendre l’algorithmique, c’est apprendre à manier la </a:t>
            </a:r>
            <a:r>
              <a:rPr lang="fr-FR" sz="1800" b="1" i="0" u="none" strike="noStrike" baseline="0" dirty="0">
                <a:solidFill>
                  <a:srgbClr val="FF0000"/>
                </a:solidFill>
                <a:latin typeface="Comic Sans MS" panose="030F0702030302020204" pitchFamily="66" charset="0"/>
              </a:rPr>
              <a:t>structure logique </a:t>
            </a:r>
            <a:r>
              <a:rPr lang="fr-FR" sz="1800" b="0" i="0" u="none" strike="noStrike" baseline="0" dirty="0">
                <a:solidFill>
                  <a:srgbClr val="000000"/>
                </a:solidFill>
                <a:latin typeface="Comic Sans MS" panose="030F0702030302020204" pitchFamily="66" charset="0"/>
              </a:rPr>
              <a:t>d’un programme informatique. </a:t>
            </a:r>
            <a:endParaRPr lang="fr-FR" sz="1600" dirty="0">
              <a:solidFill>
                <a:srgbClr val="000000"/>
              </a:solidFill>
              <a:latin typeface="Comic Sans MS" panose="030F0702030302020204" pitchFamily="66" charset="0"/>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Tree>
    <p:extLst>
      <p:ext uri="{BB962C8B-B14F-4D97-AF65-F5344CB8AC3E}">
        <p14:creationId xmlns:p14="http://schemas.microsoft.com/office/powerpoint/2010/main" val="10618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12097200" cy="567847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Les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u="none" strike="noStrike" baseline="0" dirty="0">
                <a:solidFill>
                  <a:srgbClr val="000000"/>
                </a:solidFill>
                <a:latin typeface="Comic Sans MS" panose="030F0702030302020204" pitchFamily="66" charset="0"/>
              </a:rPr>
              <a:t>Pour employer une image, une variable est une </a:t>
            </a:r>
            <a:r>
              <a:rPr lang="fr-FR" sz="1400" b="1" i="0" u="none" strike="noStrike" baseline="0" dirty="0">
                <a:solidFill>
                  <a:srgbClr val="FF0000"/>
                </a:solidFill>
                <a:latin typeface="Comic Sans MS" panose="030F0702030302020204" pitchFamily="66" charset="0"/>
              </a:rPr>
              <a:t>boîte</a:t>
            </a:r>
            <a:r>
              <a:rPr lang="fr-FR" sz="1400" b="0" i="0" u="none" strike="noStrike" baseline="0" dirty="0">
                <a:solidFill>
                  <a:srgbClr val="000000"/>
                </a:solidFill>
                <a:latin typeface="Comic Sans MS" panose="030F0702030302020204" pitchFamily="66" charset="0"/>
              </a:rPr>
              <a:t>, que le programme (l’ordinateur) va repérer par une </a:t>
            </a:r>
            <a:r>
              <a:rPr lang="fr-FR" sz="1400" b="1" i="0" u="none" strike="noStrike" baseline="0" dirty="0">
                <a:solidFill>
                  <a:srgbClr val="FF0000"/>
                </a:solidFill>
                <a:latin typeface="Comic Sans MS" panose="030F0702030302020204" pitchFamily="66" charset="0"/>
              </a:rPr>
              <a:t>étiquette</a:t>
            </a:r>
            <a:r>
              <a:rPr lang="fr-FR" sz="1400" b="0" i="0" u="none" strike="noStrike" baseline="0" dirty="0">
                <a:solidFill>
                  <a:srgbClr val="000000"/>
                </a:solidFill>
                <a:latin typeface="Comic Sans MS" panose="030F0702030302020204" pitchFamily="66" charset="0"/>
              </a:rPr>
              <a:t>. Pour avoir accès au contenu de la boîte, il suffit de la désigner par son étiquette. </a:t>
            </a:r>
          </a:p>
          <a:p>
            <a:pPr marL="742950" lvl="1" indent="-285750">
              <a:buFont typeface="Wingdings" panose="05000000000000000000" pitchFamily="2" charset="2"/>
              <a:buChar cha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Déclaration de la variable</a:t>
            </a:r>
          </a:p>
          <a:p>
            <a:pPr lvl="2"/>
            <a:r>
              <a:rPr lang="fr-FR" sz="1400" b="0" i="0" u="none" strike="noStrike" baseline="0" dirty="0">
                <a:solidFill>
                  <a:srgbClr val="000000"/>
                </a:solidFill>
                <a:latin typeface="Comic Sans MS" panose="030F0702030302020204" pitchFamily="66" charset="0"/>
              </a:rPr>
              <a:t>Pour pouvoir utiliser une variable, il faut </a:t>
            </a:r>
            <a:r>
              <a:rPr lang="fr-FR" sz="1400" b="1" i="0" u="none" strike="noStrike" baseline="0" dirty="0">
                <a:solidFill>
                  <a:srgbClr val="FF0000"/>
                </a:solidFill>
                <a:latin typeface="Comic Sans MS" panose="030F0702030302020204" pitchFamily="66" charset="0"/>
              </a:rPr>
              <a:t>créer la boîte et de lui coller une étiquette</a:t>
            </a:r>
            <a:r>
              <a:rPr lang="fr-FR" sz="1400" dirty="0">
                <a:solidFill>
                  <a:srgbClr val="000000"/>
                </a:solidFill>
                <a:latin typeface="Comic Sans MS" panose="030F0702030302020204" pitchFamily="66" charset="0"/>
              </a:rPr>
              <a:t>, c’est ce qu’on appelle une déclaration de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2"/>
            <a:r>
              <a:rPr lang="fr-FR" sz="1400" dirty="0">
                <a:solidFill>
                  <a:srgbClr val="000000"/>
                </a:solidFill>
                <a:latin typeface="Comic Sans MS" panose="030F0702030302020204" pitchFamily="66" charset="0"/>
              </a:rPr>
              <a:t>Lorsqu’on déclare une variable, il ne suffit pas de créer une boîte (réserver un emplacement mémoire) ; encore doit-on préciser ce que l’on voudra mettre dedans, car de cela dépendent la taille de la boîte (de l’emplacement mémoire) et le type de codage utilisé. </a:t>
            </a:r>
          </a:p>
          <a:p>
            <a:pPr lvl="2"/>
            <a:endParaRPr lang="fr-FR" sz="1400" dirty="0">
              <a:solidFill>
                <a:srgbClr val="000000"/>
              </a:solidFill>
              <a:latin typeface="Comic Sans MS" panose="030F0702030302020204" pitchFamily="66" charset="0"/>
            </a:endParaRPr>
          </a:p>
          <a:p>
            <a:pPr marL="742950" lvl="1" indent="-285750">
              <a:buFont typeface="Wingdings" panose="05000000000000000000" pitchFamily="2" charset="2"/>
              <a:buChar cha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Types de la variable</a:t>
            </a:r>
          </a:p>
          <a:p>
            <a:pPr lvl="2"/>
            <a:r>
              <a:rPr lang="fr-FR" sz="1400" b="1" i="0" strike="noStrike" baseline="0" dirty="0">
                <a:solidFill>
                  <a:srgbClr val="006EC0"/>
                </a:solidFill>
                <a:latin typeface="Comic Sans MS" panose="030F0702030302020204" pitchFamily="66" charset="0"/>
              </a:rPr>
              <a:t>Types numériques classiques – </a:t>
            </a:r>
            <a:r>
              <a:rPr lang="fr-FR" sz="1400" i="0" strike="noStrike" baseline="0" dirty="0">
                <a:solidFill>
                  <a:srgbClr val="006EC0"/>
                </a:solidFill>
                <a:latin typeface="Comic Sans MS" panose="030F0702030302020204" pitchFamily="66" charset="0"/>
              </a:rPr>
              <a:t>il existe plusieurs types de numériques en occurrence les entiers simple et long, les réels simple et double</a:t>
            </a:r>
          </a:p>
          <a:p>
            <a:pPr lvl="2"/>
            <a:r>
              <a:rPr lang="fr-FR" sz="1400" b="1" dirty="0">
                <a:solidFill>
                  <a:srgbClr val="006EC0"/>
                </a:solidFill>
                <a:latin typeface="Comic Sans MS" panose="030F0702030302020204" pitchFamily="66" charset="0"/>
              </a:rPr>
              <a:t>Types booléen– </a:t>
            </a:r>
            <a:r>
              <a:rPr lang="fr-FR" sz="1400" dirty="0">
                <a:solidFill>
                  <a:srgbClr val="006EC0"/>
                </a:solidFill>
                <a:latin typeface="Comic Sans MS" panose="030F0702030302020204" pitchFamily="66" charset="0"/>
              </a:rPr>
              <a:t>il existe plusieurs types de booléen qui prend 2 valeurs VRAI ou FAUX.</a:t>
            </a:r>
          </a:p>
          <a:p>
            <a:pPr lvl="2"/>
            <a:r>
              <a:rPr lang="fr-FR" sz="1400" b="1" dirty="0">
                <a:solidFill>
                  <a:srgbClr val="006EC0"/>
                </a:solidFill>
                <a:latin typeface="Comic Sans MS" panose="030F0702030302020204" pitchFamily="66" charset="0"/>
              </a:rPr>
              <a:t>Types Date</a:t>
            </a:r>
          </a:p>
          <a:p>
            <a:pPr lvl="2"/>
            <a:r>
              <a:rPr lang="fr-FR" sz="1400" b="1" dirty="0">
                <a:solidFill>
                  <a:srgbClr val="006EC0"/>
                </a:solidFill>
                <a:latin typeface="Comic Sans MS" panose="030F0702030302020204" pitchFamily="66" charset="0"/>
              </a:rPr>
              <a:t>Types Monétaire– </a:t>
            </a:r>
            <a:r>
              <a:rPr lang="fr-FR" sz="1400" b="0" i="0" u="none" strike="noStrike" baseline="0" dirty="0">
                <a:solidFill>
                  <a:srgbClr val="000000"/>
                </a:solidFill>
                <a:latin typeface="Comic Sans MS" panose="030F0702030302020204" pitchFamily="66" charset="0"/>
              </a:rPr>
              <a:t>strictement deux chiffres après la virgule</a:t>
            </a:r>
            <a:r>
              <a:rPr lang="fr-FR" sz="1400" dirty="0">
                <a:solidFill>
                  <a:srgbClr val="006EC0"/>
                </a:solidFill>
                <a:latin typeface="Comic Sans MS" panose="030F0702030302020204" pitchFamily="66" charset="0"/>
              </a:rPr>
              <a:t>.</a:t>
            </a:r>
          </a:p>
          <a:p>
            <a:pPr lvl="2"/>
            <a:r>
              <a:rPr lang="fr-FR" sz="1400" b="1" dirty="0">
                <a:solidFill>
                  <a:srgbClr val="006EC0"/>
                </a:solidFill>
                <a:latin typeface="Comic Sans MS" panose="030F0702030302020204" pitchFamily="66" charset="0"/>
              </a:rPr>
              <a:t>Types Alphanumérique– </a:t>
            </a:r>
            <a:r>
              <a:rPr lang="fr-FR" sz="1400" b="0" i="0" u="none" strike="noStrike" baseline="0" dirty="0">
                <a:solidFill>
                  <a:srgbClr val="000000"/>
                </a:solidFill>
                <a:latin typeface="Comic Sans MS" panose="030F0702030302020204" pitchFamily="66" charset="0"/>
              </a:rPr>
              <a:t>qui englobe tout ce qui est caractère, et des valeurs textuelles.</a:t>
            </a:r>
          </a:p>
          <a:p>
            <a:pPr lvl="2"/>
            <a:endParaRPr lang="fr-FR" sz="1400" dirty="0">
              <a:solidFill>
                <a:srgbClr val="006EC0"/>
              </a:solidFill>
              <a:latin typeface="Comic Sans MS" panose="030F0702030302020204" pitchFamily="66" charset="0"/>
            </a:endParaRPr>
          </a:p>
          <a:p>
            <a:pPr marL="742950" lvl="1" indent="-285750">
              <a:buFont typeface="Wingdings" panose="05000000000000000000" pitchFamily="2" charset="2"/>
              <a:buChar char="§"/>
            </a:pPr>
            <a:r>
              <a:rPr lang="fr-FR" dirty="0">
                <a:solidFill>
                  <a:prstClr val="black"/>
                </a:solidFill>
                <a:latin typeface="Calibri" panose="020F0502020204030204"/>
              </a:rPr>
              <a:t>Exemple:</a:t>
            </a:r>
          </a:p>
          <a:p>
            <a:pPr lvl="2" algn="just"/>
            <a:r>
              <a:rPr lang="fr-FR" sz="1400" b="1" i="0" u="none" strike="noStrike" baseline="0" dirty="0">
                <a:solidFill>
                  <a:srgbClr val="000000"/>
                </a:solidFill>
                <a:latin typeface="Comic Sans MS" panose="030F0702030302020204" pitchFamily="66" charset="0"/>
              </a:rPr>
              <a:t>Variable </a:t>
            </a:r>
            <a:r>
              <a:rPr lang="fr-FR" sz="1400" dirty="0">
                <a:solidFill>
                  <a:srgbClr val="000000"/>
                </a:solidFill>
                <a:latin typeface="Comic Sans MS" panose="030F0702030302020204" pitchFamily="66" charset="0"/>
              </a:rPr>
              <a:t>nombre</a:t>
            </a:r>
            <a:r>
              <a:rPr lang="fr-FR" sz="1400" b="0" i="0" u="none" strike="noStrike" baseline="0" dirty="0">
                <a:solidFill>
                  <a:srgbClr val="000000"/>
                </a:solidFill>
                <a:latin typeface="Comic Sans MS" panose="030F0702030302020204" pitchFamily="66" charset="0"/>
              </a:rPr>
              <a:t> </a:t>
            </a:r>
            <a:r>
              <a:rPr lang="fr-FR" sz="1400" b="1" i="0" u="none" strike="noStrike" baseline="0" dirty="0">
                <a:solidFill>
                  <a:srgbClr val="000000"/>
                </a:solidFill>
                <a:latin typeface="Comic Sans MS" panose="030F0702030302020204" pitchFamily="66" charset="0"/>
              </a:rPr>
              <a:t>en Numérique </a:t>
            </a:r>
            <a:endParaRPr lang="fr-FR" sz="1400" b="0" i="0" u="none" strike="noStrike" baseline="0" dirty="0">
              <a:solidFill>
                <a:srgbClr val="000000"/>
              </a:solidFill>
              <a:latin typeface="Comic Sans MS" panose="030F0702030302020204" pitchFamily="66" charset="0"/>
            </a:endParaRPr>
          </a:p>
          <a:p>
            <a:pPr lvl="2" algn="just"/>
            <a:r>
              <a:rPr lang="fr-FR" sz="1400" b="0" i="0" u="none" strike="noStrike" baseline="0" dirty="0">
                <a:solidFill>
                  <a:srgbClr val="FF0000"/>
                </a:solidFill>
                <a:latin typeface="Comic Sans MS" panose="030F0702030302020204" pitchFamily="66" charset="0"/>
              </a:rPr>
              <a:t>ou encore </a:t>
            </a:r>
          </a:p>
          <a:p>
            <a:pPr lvl="2" algn="just"/>
            <a:r>
              <a:rPr lang="fr-FR" sz="1400" b="1" i="0" u="none" strike="noStrike" baseline="0" dirty="0">
                <a:solidFill>
                  <a:srgbClr val="000000"/>
                </a:solidFill>
                <a:latin typeface="Comic Sans MS" panose="030F0702030302020204" pitchFamily="66" charset="0"/>
              </a:rPr>
              <a:t>Variables </a:t>
            </a:r>
            <a:r>
              <a:rPr lang="fr-FR" sz="1400" b="0" i="0" u="none" strike="noStrike" baseline="0" dirty="0" err="1">
                <a:solidFill>
                  <a:srgbClr val="000000"/>
                </a:solidFill>
                <a:latin typeface="Comic Sans MS" panose="030F0702030302020204" pitchFamily="66" charset="0"/>
              </a:rPr>
              <a:t>PrixHT</a:t>
            </a:r>
            <a:r>
              <a:rPr lang="fr-FR" sz="1400" b="0" i="0" u="none" strike="noStrike" baseline="0" dirty="0">
                <a:solidFill>
                  <a:srgbClr val="000000"/>
                </a:solidFill>
                <a:latin typeface="Comic Sans MS" panose="030F0702030302020204" pitchFamily="66" charset="0"/>
              </a:rPr>
              <a:t>, </a:t>
            </a:r>
            <a:r>
              <a:rPr lang="fr-FR" sz="1400" b="0" i="0" u="none" strike="noStrike" baseline="0" dirty="0" err="1">
                <a:solidFill>
                  <a:srgbClr val="000000"/>
                </a:solidFill>
                <a:latin typeface="Comic Sans MS" panose="030F0702030302020204" pitchFamily="66" charset="0"/>
              </a:rPr>
              <a:t>TauxTVA</a:t>
            </a:r>
            <a:r>
              <a:rPr lang="fr-FR" sz="1400" b="0" i="0" u="none" strike="noStrike" baseline="0" dirty="0">
                <a:solidFill>
                  <a:srgbClr val="000000"/>
                </a:solidFill>
                <a:latin typeface="Comic Sans MS" panose="030F0702030302020204" pitchFamily="66" charset="0"/>
              </a:rPr>
              <a:t>, </a:t>
            </a:r>
            <a:r>
              <a:rPr lang="fr-FR" sz="1400" b="0" i="0" u="none" strike="noStrike" baseline="0" dirty="0" err="1">
                <a:solidFill>
                  <a:srgbClr val="000000"/>
                </a:solidFill>
                <a:latin typeface="Comic Sans MS" panose="030F0702030302020204" pitchFamily="66" charset="0"/>
              </a:rPr>
              <a:t>PrixTTC</a:t>
            </a:r>
            <a:r>
              <a:rPr lang="fr-FR" sz="1400" b="0" i="0" u="none" strike="noStrike" baseline="0" dirty="0">
                <a:solidFill>
                  <a:srgbClr val="000000"/>
                </a:solidFill>
                <a:latin typeface="Comic Sans MS" panose="030F0702030302020204" pitchFamily="66" charset="0"/>
              </a:rPr>
              <a:t> </a:t>
            </a:r>
            <a:r>
              <a:rPr lang="fr-FR" sz="1400" b="1" i="0" u="none" strike="noStrike" baseline="0" dirty="0">
                <a:solidFill>
                  <a:srgbClr val="000000"/>
                </a:solidFill>
                <a:latin typeface="Comic Sans MS" panose="030F0702030302020204" pitchFamily="66" charset="0"/>
              </a:rPr>
              <a:t>en Numérique </a:t>
            </a:r>
            <a:endParaRPr lang="fr-FR" sz="1400" dirty="0">
              <a:solidFill>
                <a:prstClr val="black"/>
              </a:solidFill>
              <a:latin typeface="Calibri" panose="020F0502020204030204"/>
            </a:endParaRPr>
          </a:p>
          <a:p>
            <a:pPr lvl="2" algn="just"/>
            <a:r>
              <a:rPr lang="fr-FR" sz="1400" b="0" i="0" u="none" strike="noStrike" baseline="0" dirty="0">
                <a:solidFill>
                  <a:srgbClr val="FF0000"/>
                </a:solidFill>
                <a:latin typeface="Comic Sans MS" panose="030F0702030302020204" pitchFamily="66" charset="0"/>
              </a:rPr>
              <a:t>ou encore </a:t>
            </a:r>
          </a:p>
          <a:p>
            <a:pPr lvl="2" algn="just"/>
            <a:r>
              <a:rPr lang="fr-FR" sz="1400" b="1" i="0" u="none" strike="noStrike" baseline="0" dirty="0">
                <a:solidFill>
                  <a:srgbClr val="000000"/>
                </a:solidFill>
                <a:latin typeface="Comic Sans MS" panose="030F0702030302020204" pitchFamily="66" charset="0"/>
              </a:rPr>
              <a:t>Variables </a:t>
            </a:r>
            <a:r>
              <a:rPr lang="fr-FR" sz="1400" b="0" i="0" u="none" strike="noStrike" baseline="0" dirty="0">
                <a:solidFill>
                  <a:srgbClr val="000000"/>
                </a:solidFill>
                <a:latin typeface="Comic Sans MS" panose="030F0702030302020204" pitchFamily="66" charset="0"/>
              </a:rPr>
              <a:t>Nom, </a:t>
            </a:r>
            <a:r>
              <a:rPr lang="fr-FR" sz="1400" b="0" i="0" u="none" strike="noStrike" baseline="0" dirty="0" err="1">
                <a:solidFill>
                  <a:srgbClr val="000000"/>
                </a:solidFill>
                <a:latin typeface="Comic Sans MS" panose="030F0702030302020204" pitchFamily="66" charset="0"/>
              </a:rPr>
              <a:t>Prenom</a:t>
            </a:r>
            <a:r>
              <a:rPr lang="fr-FR" sz="1400" b="0" i="0" u="none" strike="noStrike" baseline="0" dirty="0">
                <a:solidFill>
                  <a:srgbClr val="000000"/>
                </a:solidFill>
                <a:latin typeface="Comic Sans MS" panose="030F0702030302020204" pitchFamily="66" charset="0"/>
              </a:rPr>
              <a:t> </a:t>
            </a:r>
            <a:r>
              <a:rPr lang="fr-FR" sz="1400" b="1" i="0" u="none" strike="noStrike" baseline="0" dirty="0">
                <a:solidFill>
                  <a:srgbClr val="000000"/>
                </a:solidFill>
                <a:latin typeface="Comic Sans MS" panose="030F0702030302020204" pitchFamily="66" charset="0"/>
              </a:rPr>
              <a:t>en </a:t>
            </a:r>
            <a:r>
              <a:rPr lang="fr-FR" sz="1400" b="1" i="0" u="none" strike="noStrike" baseline="0" dirty="0" err="1">
                <a:solidFill>
                  <a:srgbClr val="000000"/>
                </a:solidFill>
                <a:latin typeface="Comic Sans MS" panose="030F0702030302020204" pitchFamily="66" charset="0"/>
              </a:rPr>
              <a:t>Alphanumerique</a:t>
            </a:r>
            <a:endParaRPr lang="fr-FR" sz="1400" dirty="0">
              <a:solidFill>
                <a:srgbClr val="006EC0"/>
              </a:solidFill>
              <a:latin typeface="Comic Sans MS" panose="030F0702030302020204" pitchFamily="66" charset="0"/>
            </a:endParaRPr>
          </a:p>
          <a:p>
            <a:pPr lvl="2"/>
            <a:endParaRPr lang="fr-FR" sz="1100" dirty="0">
              <a:solidFill>
                <a:srgbClr val="000000"/>
              </a:solidFill>
              <a:latin typeface="Comic Sans MS" panose="030F0702030302020204" pitchFamily="66" charset="0"/>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Tree>
    <p:extLst>
      <p:ext uri="{BB962C8B-B14F-4D97-AF65-F5344CB8AC3E}">
        <p14:creationId xmlns:p14="http://schemas.microsoft.com/office/powerpoint/2010/main" val="256157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12097200" cy="75405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L’affectation</a:t>
            </a:r>
          </a:p>
          <a:p>
            <a:pPr marR="0" lvl="0" algn="l" defTabSz="914400" rtl="0" eaLnBrk="1" fontAlgn="auto" latinLnBrk="0" hangingPunct="1">
              <a:lnSpc>
                <a:spcPct val="100000"/>
              </a:lnSpc>
              <a:spcBef>
                <a:spcPts val="0"/>
              </a:spcBef>
              <a:spcAft>
                <a:spcPts val="0"/>
              </a:spcAft>
              <a:buClrTx/>
              <a:buSzTx/>
              <a:tabLst/>
              <a:defRPr/>
            </a:pPr>
            <a:r>
              <a:rPr lang="fr-FR" sz="1400" dirty="0">
                <a:solidFill>
                  <a:srgbClr val="006EC0"/>
                </a:solidFill>
                <a:latin typeface="Comic Sans MS" panose="030F0702030302020204" pitchFamily="66" charset="0"/>
              </a:rPr>
              <a:t>       </a:t>
            </a:r>
            <a:r>
              <a:rPr kumimoji="0" lang="fr-FR" sz="1400" b="0" i="0" u="none" strike="noStrike" kern="1200" cap="none" spc="0" normalizeH="0" baseline="0" noProof="0" dirty="0">
                <a:ln>
                  <a:noFill/>
                </a:ln>
                <a:solidFill>
                  <a:srgbClr val="006EC0"/>
                </a:solidFill>
                <a:effectLst/>
                <a:uLnTx/>
                <a:uFillTx/>
                <a:latin typeface="Comic Sans MS" panose="030F0702030302020204" pitchFamily="66" charset="0"/>
                <a:ea typeface="+mn-ea"/>
                <a:cs typeface="+mn-cs"/>
              </a:rPr>
              <a:t>Exemples: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ZoneTexte 2">
            <a:extLst>
              <a:ext uri="{FF2B5EF4-FFF2-40B4-BE49-F238E27FC236}">
                <a16:creationId xmlns:a16="http://schemas.microsoft.com/office/drawing/2014/main" id="{8A79FAA1-DAA6-8C00-E99F-D0A7A72DC474}"/>
              </a:ext>
            </a:extLst>
          </p:cNvPr>
          <p:cNvSpPr txBox="1"/>
          <p:nvPr/>
        </p:nvSpPr>
        <p:spPr>
          <a:xfrm>
            <a:off x="385482" y="1496665"/>
            <a:ext cx="2456329" cy="1477328"/>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Exemple n°1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Début </a:t>
            </a:r>
          </a:p>
          <a:p>
            <a:pPr lvl="1" algn="just"/>
            <a:r>
              <a:rPr lang="fr-FR" b="0" i="0" u="none" strike="noStrike" baseline="0" dirty="0" err="1">
                <a:solidFill>
                  <a:srgbClr val="000000"/>
                </a:solidFill>
                <a:latin typeface="Comic Sans MS" panose="030F0702030302020204" pitchFamily="66" charset="0"/>
              </a:rPr>
              <a:t>Riri</a:t>
            </a:r>
            <a:r>
              <a:rPr lang="fr-FR" b="0" i="0" u="none" strike="noStrike" baseline="0" dirty="0">
                <a:solidFill>
                  <a:srgbClr val="000000"/>
                </a:solidFill>
                <a:latin typeface="Comic Sans MS" panose="030F0702030302020204" pitchFamily="66" charset="0"/>
              </a:rPr>
              <a:t>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"Loulou" </a:t>
            </a:r>
          </a:p>
          <a:p>
            <a:pPr lvl="1" algn="just"/>
            <a:r>
              <a:rPr lang="fr-FR" b="0" i="0" u="none" strike="noStrike" baseline="0" dirty="0">
                <a:solidFill>
                  <a:srgbClr val="000000"/>
                </a:solidFill>
                <a:latin typeface="Comic Sans MS" panose="030F0702030302020204" pitchFamily="66" charset="0"/>
              </a:rPr>
              <a:t>Fifi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a:t>
            </a:r>
            <a:r>
              <a:rPr lang="fr-FR" b="0" i="0" u="none" strike="noStrike" baseline="0" dirty="0" err="1">
                <a:solidFill>
                  <a:srgbClr val="000000"/>
                </a:solidFill>
                <a:latin typeface="Comic Sans MS" panose="030F0702030302020204" pitchFamily="66" charset="0"/>
              </a:rPr>
              <a:t>Riri</a:t>
            </a:r>
            <a:r>
              <a:rPr lang="fr-FR" b="0" i="0" u="none" strike="noStrike" baseline="0" dirty="0">
                <a:solidFill>
                  <a:srgbClr val="000000"/>
                </a:solidFill>
                <a:latin typeface="Comic Sans MS" panose="030F0702030302020204" pitchFamily="66" charset="0"/>
              </a:rPr>
              <a:t>" </a:t>
            </a:r>
          </a:p>
          <a:p>
            <a:pPr marR="0" algn="just"/>
            <a:r>
              <a:rPr lang="fr-FR" sz="1800" b="0" i="0" u="none" strike="noStrike" baseline="0" dirty="0">
                <a:solidFill>
                  <a:srgbClr val="000000"/>
                </a:solidFill>
                <a:latin typeface="Comic Sans MS" panose="030F0702030302020204" pitchFamily="66" charset="0"/>
              </a:rPr>
              <a:t>Fin </a:t>
            </a:r>
            <a:endParaRPr lang="fr-FR" dirty="0"/>
          </a:p>
        </p:txBody>
      </p:sp>
      <p:sp>
        <p:nvSpPr>
          <p:cNvPr id="6" name="ZoneTexte 5">
            <a:extLst>
              <a:ext uri="{FF2B5EF4-FFF2-40B4-BE49-F238E27FC236}">
                <a16:creationId xmlns:a16="http://schemas.microsoft.com/office/drawing/2014/main" id="{3EE477FA-1820-25A0-1CE8-A657E3D3F49D}"/>
              </a:ext>
            </a:extLst>
          </p:cNvPr>
          <p:cNvSpPr txBox="1"/>
          <p:nvPr/>
        </p:nvSpPr>
        <p:spPr>
          <a:xfrm>
            <a:off x="3379695" y="1496665"/>
            <a:ext cx="3585881" cy="1477328"/>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Exemple n°2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Début </a:t>
            </a:r>
          </a:p>
          <a:p>
            <a:pPr lvl="1" algn="just"/>
            <a:r>
              <a:rPr lang="fr-FR" b="0" i="0" u="none" strike="noStrike" baseline="0" dirty="0">
                <a:solidFill>
                  <a:srgbClr val="000000"/>
                </a:solidFill>
                <a:latin typeface="Comic Sans MS" panose="030F0702030302020204" pitchFamily="66" charset="0"/>
              </a:rPr>
              <a:t>nom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 DOUAMPO" </a:t>
            </a:r>
          </a:p>
          <a:p>
            <a:pPr lvl="1" algn="just"/>
            <a:r>
              <a:rPr lang="fr-FR" b="0" i="0" u="none" strike="noStrike" baseline="0" dirty="0" err="1">
                <a:solidFill>
                  <a:srgbClr val="000000"/>
                </a:solidFill>
                <a:latin typeface="Comic Sans MS" panose="030F0702030302020204" pitchFamily="66" charset="0"/>
              </a:rPr>
              <a:t>prenom</a:t>
            </a:r>
            <a:r>
              <a:rPr lang="fr-FR" b="0" i="0" u="none" strike="noStrike" baseline="0" dirty="0">
                <a:solidFill>
                  <a:srgbClr val="000000"/>
                </a:solidFill>
                <a:latin typeface="Comic Sans MS" panose="030F0702030302020204" pitchFamily="66" charset="0"/>
              </a:rPr>
              <a:t>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 </a:t>
            </a:r>
            <a:r>
              <a:rPr lang="fr-FR" dirty="0">
                <a:solidFill>
                  <a:srgbClr val="000000"/>
                </a:solidFill>
                <a:latin typeface="Comic Sans MS" panose="030F0702030302020204" pitchFamily="66" charset="0"/>
              </a:rPr>
              <a:t>Jean-Michel</a:t>
            </a:r>
            <a:r>
              <a:rPr lang="fr-FR" b="0" i="0" u="none" strike="noStrike" baseline="0" dirty="0">
                <a:solidFill>
                  <a:srgbClr val="000000"/>
                </a:solidFill>
                <a:latin typeface="Comic Sans MS" panose="030F0702030302020204" pitchFamily="66" charset="0"/>
              </a:rPr>
              <a:t>" </a:t>
            </a:r>
          </a:p>
          <a:p>
            <a:pPr marR="0" algn="just"/>
            <a:r>
              <a:rPr lang="fr-FR" sz="1800" b="0" i="0" u="none" strike="noStrike" baseline="0" dirty="0">
                <a:solidFill>
                  <a:srgbClr val="000000"/>
                </a:solidFill>
                <a:latin typeface="Comic Sans MS" panose="030F0702030302020204" pitchFamily="66" charset="0"/>
              </a:rPr>
              <a:t>Fin </a:t>
            </a:r>
            <a:endParaRPr lang="fr-FR" dirty="0"/>
          </a:p>
        </p:txBody>
      </p:sp>
      <p:sp>
        <p:nvSpPr>
          <p:cNvPr id="7" name="ZoneTexte 6">
            <a:extLst>
              <a:ext uri="{FF2B5EF4-FFF2-40B4-BE49-F238E27FC236}">
                <a16:creationId xmlns:a16="http://schemas.microsoft.com/office/drawing/2014/main" id="{3A0EA897-D7C5-F6FD-A661-7ECB4CE502B2}"/>
              </a:ext>
            </a:extLst>
          </p:cNvPr>
          <p:cNvSpPr txBox="1"/>
          <p:nvPr/>
        </p:nvSpPr>
        <p:spPr>
          <a:xfrm>
            <a:off x="7709648" y="1496665"/>
            <a:ext cx="3585881" cy="1477328"/>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Exemple n°3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Début </a:t>
            </a:r>
          </a:p>
          <a:p>
            <a:pPr lvl="1" algn="just"/>
            <a:r>
              <a:rPr lang="fr-FR" dirty="0">
                <a:solidFill>
                  <a:srgbClr val="000000"/>
                </a:solidFill>
                <a:latin typeface="Comic Sans MS" panose="030F0702030302020204" pitchFamily="66" charset="0"/>
              </a:rPr>
              <a:t>a</a:t>
            </a:r>
            <a:r>
              <a:rPr lang="fr-FR" b="0" i="0" u="none" strike="noStrike" baseline="0" dirty="0">
                <a:solidFill>
                  <a:srgbClr val="000000"/>
                </a:solidFill>
                <a:latin typeface="Comic Sans MS" panose="030F0702030302020204" pitchFamily="66" charset="0"/>
              </a:rPr>
              <a:t>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10</a:t>
            </a:r>
          </a:p>
          <a:p>
            <a:pPr lvl="1" algn="just"/>
            <a:r>
              <a:rPr lang="fr-FR" b="0" i="0" u="none" strike="noStrike" baseline="0" dirty="0">
                <a:solidFill>
                  <a:srgbClr val="000000"/>
                </a:solidFill>
                <a:latin typeface="Comic Sans MS" panose="030F0702030302020204" pitchFamily="66" charset="0"/>
              </a:rPr>
              <a:t>somme </a:t>
            </a:r>
            <a:r>
              <a:rPr lang="fr-FR" b="0" i="0" u="none" strike="noStrike" baseline="0" dirty="0">
                <a:solidFill>
                  <a:srgbClr val="000000"/>
                </a:solidFill>
                <a:latin typeface="Times New Roman" panose="02020603050405020304" pitchFamily="18" charset="0"/>
              </a:rPr>
              <a:t>← </a:t>
            </a:r>
            <a:r>
              <a:rPr lang="fr-FR" dirty="0">
                <a:solidFill>
                  <a:srgbClr val="000000"/>
                </a:solidFill>
                <a:latin typeface="Comic Sans MS" panose="030F0702030302020204" pitchFamily="66" charset="0"/>
              </a:rPr>
              <a:t>a + 10</a:t>
            </a:r>
            <a:endParaRPr lang="fr-FR"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Fin </a:t>
            </a:r>
            <a:endParaRPr lang="fr-FR" dirty="0"/>
          </a:p>
        </p:txBody>
      </p:sp>
      <p:sp>
        <p:nvSpPr>
          <p:cNvPr id="8" name="ZoneTexte 7">
            <a:extLst>
              <a:ext uri="{FF2B5EF4-FFF2-40B4-BE49-F238E27FC236}">
                <a16:creationId xmlns:a16="http://schemas.microsoft.com/office/drawing/2014/main" id="{EEBA5DF3-86D2-3439-4D6B-7130E7EBF69D}"/>
              </a:ext>
            </a:extLst>
          </p:cNvPr>
          <p:cNvSpPr txBox="1"/>
          <p:nvPr/>
        </p:nvSpPr>
        <p:spPr>
          <a:xfrm>
            <a:off x="0" y="3113420"/>
            <a:ext cx="12097200" cy="364715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Expressions et operateurs:</a:t>
            </a:r>
            <a:endParaRPr lang="fr-FR" sz="1800" b="0" i="0" u="none" strike="noStrike" baseline="0" dirty="0">
              <a:solidFill>
                <a:srgbClr val="000000"/>
              </a:solidFill>
              <a:latin typeface="Comic Sans MS" panose="030F0702030302020204" pitchFamily="66" charset="0"/>
            </a:endParaRPr>
          </a:p>
          <a:p>
            <a:pPr marR="5600" algn="l"/>
            <a:r>
              <a:rPr lang="fr-FR" sz="1400" b="1" i="0" u="none" strike="noStrike" baseline="0" dirty="0">
                <a:solidFill>
                  <a:srgbClr val="FF0000"/>
                </a:solidFill>
                <a:latin typeface="Comic Sans MS" panose="030F0702030302020204" pitchFamily="66" charset="0"/>
              </a:rPr>
              <a:t>     Une expression est un ensemble de valeurs, reliées par des opérateurs, et équivalent à une seule valeur.</a:t>
            </a:r>
          </a:p>
          <a:p>
            <a:pPr marR="5600" algn="l"/>
            <a:r>
              <a:rPr lang="fr-FR" b="1" dirty="0">
                <a:solidFill>
                  <a:srgbClr val="FF0000"/>
                </a:solidFill>
                <a:latin typeface="Comic Sans MS" panose="030F0702030302020204" pitchFamily="66" charset="0"/>
              </a:rPr>
              <a:t>    </a:t>
            </a:r>
            <a:r>
              <a:rPr lang="fr-FR" sz="1400" b="1" dirty="0">
                <a:solidFill>
                  <a:srgbClr val="FF0000"/>
                </a:solidFill>
                <a:latin typeface="Comic Sans MS" panose="030F0702030302020204" pitchFamily="66" charset="0"/>
              </a:rPr>
              <a:t>Un opérateur est un signe qui relie deux valeurs, pour produire un résultat. </a:t>
            </a:r>
          </a:p>
          <a:p>
            <a:pPr marR="5600" algn="l"/>
            <a:r>
              <a:rPr lang="fr-FR" sz="1400" b="1" dirty="0">
                <a:solidFill>
                  <a:srgbClr val="FF0000"/>
                </a:solidFill>
                <a:latin typeface="Comic Sans MS" panose="030F0702030302020204" pitchFamily="66" charset="0"/>
              </a:rPr>
              <a:t>     Operateurs Numériques				Operateurs des Alphanumériques            Operateurs Logiques</a:t>
            </a:r>
          </a:p>
          <a:p>
            <a:pPr lvl="1" algn="just"/>
            <a:r>
              <a:rPr lang="fr-FR" b="0" i="0" u="none" strike="noStrike" baseline="0" dirty="0">
                <a:solidFill>
                  <a:srgbClr val="000000"/>
                </a:solidFill>
                <a:latin typeface="Comic Sans MS" panose="030F0702030302020204" pitchFamily="66" charset="0"/>
              </a:rPr>
              <a:t>+ : addition 					&amp; : concaténer                                 OU, ET, NON </a:t>
            </a:r>
          </a:p>
          <a:p>
            <a:pPr lvl="1" algn="just"/>
            <a:r>
              <a:rPr lang="fr-FR" b="0" i="0" u="none" strike="noStrike" baseline="0" dirty="0">
                <a:solidFill>
                  <a:srgbClr val="000000"/>
                </a:solidFill>
                <a:latin typeface="Comic Sans MS" panose="030F0702030302020204" pitchFamily="66" charset="0"/>
              </a:rPr>
              <a:t>- : soustraction </a:t>
            </a:r>
          </a:p>
          <a:p>
            <a:pPr lvl="1" algn="just"/>
            <a:r>
              <a:rPr lang="fr-FR" b="0" i="0" u="none" strike="noStrike" baseline="0" dirty="0">
                <a:solidFill>
                  <a:srgbClr val="000000"/>
                </a:solidFill>
                <a:latin typeface="Comic Sans MS" panose="030F0702030302020204" pitchFamily="66" charset="0"/>
              </a:rPr>
              <a:t>* : multiplication </a:t>
            </a:r>
          </a:p>
          <a:p>
            <a:pPr lvl="1" algn="just"/>
            <a:r>
              <a:rPr lang="fr-FR" b="0" i="0" u="none" strike="noStrike" baseline="0" dirty="0">
                <a:solidFill>
                  <a:srgbClr val="000000"/>
                </a:solidFill>
                <a:latin typeface="Comic Sans MS" panose="030F0702030302020204" pitchFamily="66" charset="0"/>
              </a:rPr>
              <a:t>/ : division </a:t>
            </a:r>
            <a:r>
              <a:rPr lang="fr-FR" sz="1400" b="1" dirty="0">
                <a:solidFill>
                  <a:srgbClr val="FF0000"/>
                </a:solidFill>
                <a:latin typeface="Comic Sans MS" panose="030F0702030302020204" pitchFamily="66" charset="0"/>
              </a:rPr>
              <a:t> </a:t>
            </a:r>
          </a:p>
          <a:p>
            <a:pPr marR="0" lvl="0" algn="l" defTabSz="914400" rtl="0" eaLnBrk="1" fontAlgn="auto" latinLnBrk="0" hangingPunct="1">
              <a:lnSpc>
                <a:spcPct val="100000"/>
              </a:lnSpc>
              <a:spcBef>
                <a:spcPts val="0"/>
              </a:spcBef>
              <a:spcAft>
                <a:spcPts val="0"/>
              </a:spcAft>
              <a:buClrTx/>
              <a:buSzTx/>
              <a:tabLst/>
              <a:defRPr/>
            </a:pPr>
            <a:r>
              <a:rPr lang="fr-FR" sz="1400" dirty="0">
                <a:solidFill>
                  <a:srgbClr val="006EC0"/>
                </a:solidFill>
                <a:latin typeface="Comic Sans MS" panose="030F0702030302020204" pitchFamily="66" charset="0"/>
              </a:rPr>
              <a:t>       </a:t>
            </a:r>
            <a:r>
              <a:rPr kumimoji="0" lang="fr-FR" sz="1400" b="0" i="0" u="none" strike="noStrike" kern="1200" cap="none" spc="0" normalizeH="0" baseline="0" noProof="0" dirty="0">
                <a:ln>
                  <a:noFill/>
                </a:ln>
                <a:solidFill>
                  <a:srgbClr val="006EC0"/>
                </a:solidFill>
                <a:effectLst/>
                <a:uLnTx/>
                <a:uFillTx/>
                <a:latin typeface="Comic Sans MS" panose="030F0702030302020204" pitchFamily="66" charset="0"/>
                <a:ea typeface="+mn-ea"/>
                <a:cs typeface="+mn-cs"/>
              </a:rPr>
              <a:t>Exemples:</a:t>
            </a:r>
          </a:p>
          <a:p>
            <a:pPr lvl="1" algn="just"/>
            <a:r>
              <a:rPr lang="fr-FR" sz="1400" b="0" i="0" u="none" strike="noStrike" baseline="0" dirty="0">
                <a:solidFill>
                  <a:srgbClr val="000000"/>
                </a:solidFill>
                <a:latin typeface="Comic Sans MS" panose="030F0702030302020204" pitchFamily="66" charset="0"/>
              </a:rPr>
              <a:t>Début </a:t>
            </a:r>
          </a:p>
          <a:p>
            <a:pPr lvl="1" algn="just"/>
            <a:r>
              <a:rPr lang="fr-FR" sz="1400" b="0" i="0" u="none" strike="noStrike" baseline="0" dirty="0">
                <a:solidFill>
                  <a:srgbClr val="000000"/>
                </a:solidFill>
                <a:latin typeface="Comic Sans MS" panose="030F0702030302020204" pitchFamily="66" charset="0"/>
              </a:rPr>
              <a:t>A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a:t>
            </a:r>
            <a:r>
              <a:rPr lang="fr-FR" sz="1400" b="0" i="0" u="none" strike="noStrike" baseline="0" dirty="0" err="1">
                <a:solidFill>
                  <a:srgbClr val="000000"/>
                </a:solidFill>
                <a:latin typeface="Comic Sans MS" panose="030F0702030302020204" pitchFamily="66" charset="0"/>
              </a:rPr>
              <a:t>Gloubi</a:t>
            </a:r>
            <a:r>
              <a:rPr lang="fr-FR" sz="1400" b="0" i="0" u="none" strike="noStrike" baseline="0" dirty="0">
                <a:solidFill>
                  <a:srgbClr val="000000"/>
                </a:solidFill>
                <a:latin typeface="Comic Sans MS" panose="030F0702030302020204" pitchFamily="66" charset="0"/>
              </a:rPr>
              <a:t>" </a:t>
            </a:r>
          </a:p>
          <a:p>
            <a:pPr lvl="1" algn="just"/>
            <a:r>
              <a:rPr lang="fr-FR" sz="1400" b="0" i="0" u="none" strike="noStrike" baseline="0" dirty="0">
                <a:solidFill>
                  <a:srgbClr val="000000"/>
                </a:solidFill>
                <a:latin typeface="Comic Sans MS" panose="030F0702030302020204" pitchFamily="66" charset="0"/>
              </a:rPr>
              <a:t>B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a:t>
            </a:r>
            <a:r>
              <a:rPr lang="fr-FR" sz="1400" b="0" i="0" u="none" strike="noStrike" baseline="0" dirty="0" err="1">
                <a:solidFill>
                  <a:srgbClr val="000000"/>
                </a:solidFill>
                <a:latin typeface="Comic Sans MS" panose="030F0702030302020204" pitchFamily="66" charset="0"/>
              </a:rPr>
              <a:t>Boulga</a:t>
            </a:r>
            <a:r>
              <a:rPr lang="fr-FR" sz="1400" b="0" i="0" u="none" strike="noStrike" baseline="0" dirty="0">
                <a:solidFill>
                  <a:srgbClr val="000000"/>
                </a:solidFill>
                <a:latin typeface="Comic Sans MS" panose="030F0702030302020204" pitchFamily="66" charset="0"/>
              </a:rPr>
              <a:t>" </a:t>
            </a:r>
          </a:p>
          <a:p>
            <a:pPr lvl="1" algn="just"/>
            <a:r>
              <a:rPr lang="fr-FR" sz="1400" b="0" i="0" u="none" strike="noStrike" baseline="0" dirty="0">
                <a:solidFill>
                  <a:srgbClr val="000000"/>
                </a:solidFill>
                <a:latin typeface="Comic Sans MS" panose="030F0702030302020204" pitchFamily="66" charset="0"/>
              </a:rPr>
              <a:t>C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A &amp; B </a:t>
            </a:r>
          </a:p>
          <a:p>
            <a:pPr lvl="1" algn="just"/>
            <a:r>
              <a:rPr lang="fr-FR" sz="1400" b="0" i="0" u="none" strike="noStrike" baseline="0" dirty="0">
                <a:solidFill>
                  <a:srgbClr val="000000"/>
                </a:solidFill>
                <a:latin typeface="Comic Sans MS" panose="030F0702030302020204" pitchFamily="66" charset="0"/>
              </a:rPr>
              <a:t>Fin </a:t>
            </a:r>
            <a:endParaRPr kumimoji="0" lang="fr-FR" sz="1100" b="0" i="0" u="none" strike="noStrike" kern="1200" cap="none" spc="0" normalizeH="0" baseline="0" noProof="0" dirty="0">
              <a:ln>
                <a:noFill/>
              </a:ln>
              <a:solidFill>
                <a:srgbClr val="006EC0"/>
              </a:solidFill>
              <a:effectLst/>
              <a:uLnTx/>
              <a:uFillTx/>
              <a:latin typeface="Comic Sans MS" panose="030F0702030302020204" pitchFamily="66" charset="0"/>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83932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12097200" cy="209288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Lecture et l’Ecriture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i="0" u="none" strike="noStrike" baseline="0" dirty="0">
                <a:solidFill>
                  <a:srgbClr val="FF0000"/>
                </a:solidFill>
                <a:latin typeface="Comic Sans MS" panose="030F0702030302020204" pitchFamily="66" charset="0"/>
              </a:rPr>
              <a:t>Dès que le programme rencontre une instruction Lire, l’exécution s’interrompt, attendant la frappe d’une valeur au clavier et ecrire permet d’afficher le contenu de lire.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kern="1200" cap="none" spc="0" normalizeH="0" noProof="0" dirty="0">
                <a:ln>
                  <a:noFill/>
                </a:ln>
                <a:solidFill>
                  <a:srgbClr val="FF0000"/>
                </a:solidFill>
                <a:effectLst/>
                <a:uLnTx/>
                <a:uFillTx/>
                <a:latin typeface="Comic Sans MS" panose="030F0702030302020204" pitchFamily="66" charset="0"/>
                <a:ea typeface="+mn-ea"/>
                <a:cs typeface="+mn-cs"/>
              </a:rPr>
              <a:t>Ex:</a:t>
            </a:r>
          </a:p>
          <a:p>
            <a:pPr lvl="0" indent="0" algn="just" fontAlgn="auto">
              <a:lnSpc>
                <a:spcPct val="100000"/>
              </a:lnSpc>
              <a:spcBef>
                <a:spcPts val="0"/>
              </a:spcBef>
              <a:spcAft>
                <a:spcPts val="0"/>
              </a:spcAft>
              <a:buClrTx/>
              <a:buSzTx/>
              <a:buFontTx/>
              <a:buNone/>
              <a:tabLst/>
              <a:defRPr/>
            </a:pPr>
            <a:r>
              <a:rPr lang="fr-FR" sz="1400" dirty="0">
                <a:solidFill>
                  <a:srgbClr val="000000"/>
                </a:solidFill>
                <a:latin typeface="Comic Sans MS" panose="030F0702030302020204" pitchFamily="66" charset="0"/>
              </a:rPr>
              <a:t>Debut </a:t>
            </a:r>
          </a:p>
          <a:p>
            <a:pPr lvl="0" indent="0" algn="just" fontAlgn="auto">
              <a:lnSpc>
                <a:spcPct val="100000"/>
              </a:lnSpc>
              <a:spcBef>
                <a:spcPts val="0"/>
              </a:spcBef>
              <a:spcAft>
                <a:spcPts val="0"/>
              </a:spcAft>
              <a:buClrTx/>
              <a:buSzTx/>
              <a:buFontTx/>
              <a:buNone/>
              <a:tabLst/>
              <a:defRPr/>
            </a:pPr>
            <a:r>
              <a:rPr lang="fr-FR" sz="1400" dirty="0">
                <a:solidFill>
                  <a:srgbClr val="000000"/>
                </a:solidFill>
                <a:latin typeface="Comic Sans MS" panose="030F0702030302020204" pitchFamily="66" charset="0"/>
              </a:rPr>
              <a:t>         </a:t>
            </a:r>
            <a:r>
              <a:rPr lang="fr-FR" sz="1400" b="1" dirty="0">
                <a:solidFill>
                  <a:srgbClr val="000000"/>
                </a:solidFill>
                <a:latin typeface="Comic Sans MS" panose="030F0702030302020204" pitchFamily="66" charset="0"/>
              </a:rPr>
              <a:t>Variable</a:t>
            </a:r>
            <a:r>
              <a:rPr lang="fr-FR" sz="1400" dirty="0">
                <a:solidFill>
                  <a:srgbClr val="000000"/>
                </a:solidFill>
                <a:latin typeface="Comic Sans MS" panose="030F0702030302020204" pitchFamily="66" charset="0"/>
              </a:rPr>
              <a:t> </a:t>
            </a:r>
            <a:r>
              <a:rPr lang="fr-FR" sz="1400" dirty="0" err="1">
                <a:solidFill>
                  <a:srgbClr val="000000"/>
                </a:solidFill>
                <a:latin typeface="Comic Sans MS" panose="030F0702030302020204" pitchFamily="66" charset="0"/>
              </a:rPr>
              <a:t>NomFamille</a:t>
            </a:r>
            <a:r>
              <a:rPr lang="fr-FR" sz="1400" dirty="0">
                <a:solidFill>
                  <a:srgbClr val="000000"/>
                </a:solidFill>
                <a:latin typeface="Comic Sans MS" panose="030F0702030302020204" pitchFamily="66" charset="0"/>
              </a:rPr>
              <a:t> est </a:t>
            </a:r>
            <a:r>
              <a:rPr lang="fr-FR" sz="1400" b="1" dirty="0">
                <a:solidFill>
                  <a:srgbClr val="000000"/>
                </a:solidFill>
                <a:latin typeface="Comic Sans MS" panose="030F0702030302020204" pitchFamily="66" charset="0"/>
              </a:rPr>
              <a:t>Alphanumérique</a:t>
            </a:r>
          </a:p>
          <a:p>
            <a:pPr lvl="1" algn="just"/>
            <a:r>
              <a:rPr lang="fr-FR" sz="1400" b="1" i="0" u="none" strike="noStrike" baseline="0" dirty="0">
                <a:solidFill>
                  <a:srgbClr val="000000"/>
                </a:solidFill>
                <a:latin typeface="Comic Sans MS" panose="030F0702030302020204" pitchFamily="66" charset="0"/>
              </a:rPr>
              <a:t>Ecrire </a:t>
            </a:r>
            <a:r>
              <a:rPr lang="fr-FR" sz="1400" b="0" i="0" u="none" strike="noStrike" baseline="0" dirty="0">
                <a:solidFill>
                  <a:srgbClr val="000000"/>
                </a:solidFill>
                <a:latin typeface="Comic Sans MS" panose="030F0702030302020204" pitchFamily="66" charset="0"/>
              </a:rPr>
              <a:t>"Entrez votre nom : " </a:t>
            </a:r>
          </a:p>
          <a:p>
            <a:pPr lvl="1" algn="just"/>
            <a:r>
              <a:rPr lang="fr-FR" sz="1400" b="1" i="0" u="none" strike="noStrike" baseline="0" dirty="0">
                <a:solidFill>
                  <a:srgbClr val="000000"/>
                </a:solidFill>
                <a:latin typeface="Comic Sans MS" panose="030F0702030302020204" pitchFamily="66" charset="0"/>
              </a:rPr>
              <a:t>Lire </a:t>
            </a:r>
            <a:r>
              <a:rPr lang="fr-FR" sz="1400" b="0" i="0" u="none" strike="noStrike" baseline="0" dirty="0" err="1">
                <a:solidFill>
                  <a:srgbClr val="000000"/>
                </a:solidFill>
                <a:latin typeface="Comic Sans MS" panose="030F0702030302020204" pitchFamily="66" charset="0"/>
              </a:rPr>
              <a:t>NomFamille</a:t>
            </a:r>
            <a:r>
              <a:rPr lang="fr-FR" sz="1400" b="0" i="0" u="none" strike="noStrike" baseline="0" dirty="0">
                <a:solidFill>
                  <a:srgbClr val="000000"/>
                </a:solidFill>
                <a:latin typeface="Comic Sans MS" panose="030F0702030302020204" pitchFamily="66" charset="0"/>
              </a:rPr>
              <a:t> </a:t>
            </a:r>
          </a:p>
          <a:p>
            <a:pPr marR="0" algn="just"/>
            <a:r>
              <a:rPr lang="fr-FR" sz="1400" b="0" i="0" u="none" strike="noStrike" baseline="0" dirty="0">
                <a:solidFill>
                  <a:srgbClr val="000000"/>
                </a:solidFill>
                <a:latin typeface="Comic Sans MS" panose="030F0702030302020204" pitchFamily="66" charset="0"/>
              </a:rPr>
              <a:t>Fin</a:t>
            </a:r>
            <a:endParaRPr kumimoji="0" lang="fr-FR" sz="8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Tree>
    <p:extLst>
      <p:ext uri="{BB962C8B-B14F-4D97-AF65-F5344CB8AC3E}">
        <p14:creationId xmlns:p14="http://schemas.microsoft.com/office/powerpoint/2010/main" val="422278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51646"/>
            <a:ext cx="6001200" cy="606319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Les Tests</a:t>
            </a:r>
          </a:p>
          <a:p>
            <a:pPr marL="742950" lvl="1" indent="-285750">
              <a:buFont typeface="Wingdings" panose="05000000000000000000" pitchFamily="2" charset="2"/>
              <a:buChar char="§"/>
            </a:pPr>
            <a:r>
              <a:rPr lang="fr-FR" sz="2000" b="1" dirty="0">
                <a:solidFill>
                  <a:prstClr val="black"/>
                </a:solidFill>
                <a:latin typeface="Calibri" panose="020F0502020204030204"/>
              </a:rPr>
              <a:t>Tests simples</a:t>
            </a:r>
          </a:p>
          <a:p>
            <a:pPr lvl="2" algn="just"/>
            <a:r>
              <a:rPr lang="fr-FR" b="1" i="0" u="none" strike="noStrike" baseline="0" dirty="0">
                <a:solidFill>
                  <a:srgbClr val="000000"/>
                </a:solidFill>
                <a:latin typeface="Comic Sans MS" panose="030F0702030302020204" pitchFamily="66" charset="0"/>
              </a:rPr>
              <a:t>Si </a:t>
            </a:r>
            <a:r>
              <a:rPr lang="fr-FR" b="0" i="0" u="none" strike="noStrike" baseline="0" dirty="0">
                <a:solidFill>
                  <a:srgbClr val="000000"/>
                </a:solidFill>
                <a:latin typeface="Comic Sans MS" panose="030F0702030302020204" pitchFamily="66" charset="0"/>
              </a:rPr>
              <a:t>booléen </a:t>
            </a:r>
            <a:r>
              <a:rPr lang="fr-FR" b="1" i="0" u="none" strike="noStrike" baseline="0" dirty="0">
                <a:solidFill>
                  <a:srgbClr val="000000"/>
                </a:solidFill>
                <a:latin typeface="Comic Sans MS" panose="030F0702030302020204" pitchFamily="66" charset="0"/>
              </a:rPr>
              <a:t>Alors </a:t>
            </a:r>
            <a:endParaRPr lang="fr-FR" b="0" i="0" u="none" strike="noStrike" baseline="0" dirty="0">
              <a:solidFill>
                <a:srgbClr val="000000"/>
              </a:solidFill>
              <a:latin typeface="Comic Sans MS" panose="030F0702030302020204" pitchFamily="66" charset="0"/>
            </a:endParaRPr>
          </a:p>
          <a:p>
            <a:pPr lvl="2" algn="just"/>
            <a:r>
              <a:rPr lang="fr-FR" b="0" i="0" u="none" strike="noStrike" baseline="0" dirty="0">
                <a:solidFill>
                  <a:srgbClr val="000000"/>
                </a:solidFill>
                <a:latin typeface="Comic Sans MS" panose="030F0702030302020204" pitchFamily="66" charset="0"/>
              </a:rPr>
              <a:t>	Instructions 1 </a:t>
            </a:r>
          </a:p>
          <a:p>
            <a:pPr lvl="2" algn="just"/>
            <a:r>
              <a:rPr lang="fr-FR" b="1" i="0" u="none" strike="noStrike" baseline="0" dirty="0">
                <a:solidFill>
                  <a:srgbClr val="000000"/>
                </a:solidFill>
                <a:latin typeface="Comic Sans MS" panose="030F0702030302020204" pitchFamily="66" charset="0"/>
              </a:rPr>
              <a:t>Sinon </a:t>
            </a:r>
            <a:r>
              <a:rPr lang="fr-FR" b="0" i="0" u="none" strike="noStrike" baseline="0" dirty="0">
                <a:solidFill>
                  <a:srgbClr val="000000"/>
                </a:solidFill>
                <a:latin typeface="Comic Sans MS" panose="030F0702030302020204" pitchFamily="66" charset="0"/>
              </a:rPr>
              <a:t>Instructions 2 </a:t>
            </a:r>
          </a:p>
          <a:p>
            <a:pPr lvl="2" algn="just"/>
            <a:r>
              <a:rPr lang="fr-FR" b="1" i="0" u="none" strike="noStrike" baseline="0" dirty="0" err="1">
                <a:solidFill>
                  <a:srgbClr val="000000"/>
                </a:solidFill>
                <a:latin typeface="Comic Sans MS" panose="030F0702030302020204" pitchFamily="66" charset="0"/>
              </a:rPr>
              <a:t>Finsi</a:t>
            </a:r>
            <a:r>
              <a:rPr lang="fr-FR" b="1" i="0" u="none" strike="noStrike" baseline="0" dirty="0">
                <a:solidFill>
                  <a:srgbClr val="000000"/>
                </a:solidFill>
                <a:latin typeface="Comic Sans MS" panose="030F0702030302020204" pitchFamily="66" charset="0"/>
              </a:rPr>
              <a:t> </a:t>
            </a:r>
          </a:p>
          <a:p>
            <a:pPr lvl="2" algn="just"/>
            <a:endParaRPr lang="fr-FR" dirty="0">
              <a:solidFill>
                <a:prstClr val="black"/>
              </a:solidFill>
              <a:latin typeface="Calibri" panose="020F0502020204030204"/>
            </a:endParaRPr>
          </a:p>
          <a:p>
            <a:pPr marL="742950" lvl="1" indent="-285750">
              <a:buFont typeface="Wingdings" panose="05000000000000000000" pitchFamily="2" charset="2"/>
              <a:buChar cha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Tests imbriqués:</a:t>
            </a:r>
          </a:p>
          <a:p>
            <a:pPr lvl="2" algn="just"/>
            <a:r>
              <a:rPr lang="fr-FR" b="1" i="0" u="none" strike="noStrike" baseline="0" dirty="0">
                <a:solidFill>
                  <a:srgbClr val="000000"/>
                </a:solidFill>
                <a:latin typeface="Comic Sans MS" panose="030F0702030302020204" pitchFamily="66" charset="0"/>
              </a:rPr>
              <a:t>Variable Temp en Entier </a:t>
            </a:r>
            <a:endParaRPr lang="fr-FR" b="0" i="0" u="none" strike="noStrike" baseline="0" dirty="0">
              <a:solidFill>
                <a:srgbClr val="000000"/>
              </a:solidFill>
              <a:latin typeface="Comic Sans MS" panose="030F0702030302020204" pitchFamily="66" charset="0"/>
            </a:endParaRPr>
          </a:p>
          <a:p>
            <a:pPr lvl="2" algn="just"/>
            <a:r>
              <a:rPr lang="fr-FR" b="1" i="0" u="none" strike="noStrike" baseline="0" dirty="0">
                <a:solidFill>
                  <a:srgbClr val="000000"/>
                </a:solidFill>
                <a:latin typeface="Comic Sans MS" panose="030F0702030302020204" pitchFamily="66" charset="0"/>
              </a:rPr>
              <a:t>Début </a:t>
            </a:r>
            <a:endParaRPr lang="fr-FR" b="0" i="0" u="none" strike="noStrike" baseline="0" dirty="0">
              <a:solidFill>
                <a:srgbClr val="000000"/>
              </a:solidFill>
              <a:latin typeface="Comic Sans MS" panose="030F0702030302020204" pitchFamily="66" charset="0"/>
            </a:endParaRPr>
          </a:p>
          <a:p>
            <a:pPr lvl="3" algn="just"/>
            <a:r>
              <a:rPr lang="fr-FR" b="1" i="0" u="none" strike="noStrike" baseline="0" dirty="0">
                <a:solidFill>
                  <a:srgbClr val="000000"/>
                </a:solidFill>
                <a:latin typeface="Comic Sans MS" panose="030F0702030302020204" pitchFamily="66" charset="0"/>
              </a:rPr>
              <a:t>Ecrire </a:t>
            </a:r>
            <a:r>
              <a:rPr lang="fr-FR" b="0" i="0" u="none" strike="noStrike" baseline="0" dirty="0">
                <a:solidFill>
                  <a:srgbClr val="000000"/>
                </a:solidFill>
                <a:latin typeface="Comic Sans MS" panose="030F0702030302020204" pitchFamily="66" charset="0"/>
              </a:rPr>
              <a:t>"Entrez la température de l’eau :" </a:t>
            </a:r>
          </a:p>
          <a:p>
            <a:pPr lvl="3" algn="just"/>
            <a:r>
              <a:rPr lang="fr-FR" b="1" i="0" u="none" strike="noStrike" baseline="0" dirty="0">
                <a:solidFill>
                  <a:srgbClr val="000000"/>
                </a:solidFill>
                <a:latin typeface="Comic Sans MS" panose="030F0702030302020204" pitchFamily="66" charset="0"/>
              </a:rPr>
              <a:t>Lire </a:t>
            </a:r>
            <a:r>
              <a:rPr lang="fr-FR" b="0" i="0" u="none" strike="noStrike" baseline="0" dirty="0">
                <a:solidFill>
                  <a:srgbClr val="000000"/>
                </a:solidFill>
                <a:latin typeface="Comic Sans MS" panose="030F0702030302020204" pitchFamily="66" charset="0"/>
              </a:rPr>
              <a:t>Temp </a:t>
            </a:r>
          </a:p>
          <a:p>
            <a:pPr lvl="3" algn="just"/>
            <a:r>
              <a:rPr lang="fr-FR" b="1" i="0" u="none" strike="noStrike" baseline="0" dirty="0">
                <a:solidFill>
                  <a:srgbClr val="000000"/>
                </a:solidFill>
                <a:latin typeface="Comic Sans MS" panose="030F0702030302020204" pitchFamily="66" charset="0"/>
              </a:rPr>
              <a:t>Si </a:t>
            </a:r>
            <a:r>
              <a:rPr lang="fr-FR" b="0" i="0" u="none" strike="noStrike" baseline="0" dirty="0">
                <a:solidFill>
                  <a:srgbClr val="000000"/>
                </a:solidFill>
                <a:latin typeface="Comic Sans MS" panose="030F0702030302020204" pitchFamily="66" charset="0"/>
              </a:rPr>
              <a:t>Temp =&lt; 0 </a:t>
            </a:r>
            <a:r>
              <a:rPr lang="fr-FR" b="1" i="0" u="none" strike="noStrike" baseline="0" dirty="0">
                <a:solidFill>
                  <a:srgbClr val="000000"/>
                </a:solidFill>
                <a:latin typeface="Comic Sans MS" panose="030F0702030302020204" pitchFamily="66" charset="0"/>
              </a:rPr>
              <a:t>Alors </a:t>
            </a:r>
            <a:endParaRPr lang="fr-FR" b="0" i="0" u="none" strike="noStrike" baseline="0" dirty="0">
              <a:solidFill>
                <a:srgbClr val="000000"/>
              </a:solidFill>
              <a:latin typeface="Comic Sans MS" panose="030F0702030302020204" pitchFamily="66" charset="0"/>
            </a:endParaRPr>
          </a:p>
          <a:p>
            <a:pPr lvl="3" algn="just"/>
            <a:r>
              <a:rPr lang="fr-FR" b="1" i="0" u="none" strike="noStrike" baseline="0" dirty="0">
                <a:solidFill>
                  <a:srgbClr val="000000"/>
                </a:solidFill>
                <a:latin typeface="Comic Sans MS" panose="030F0702030302020204" pitchFamily="66" charset="0"/>
              </a:rPr>
              <a:t>	Ecrire </a:t>
            </a:r>
            <a:r>
              <a:rPr lang="fr-FR" b="0" i="0" u="none" strike="noStrike" baseline="0" dirty="0">
                <a:solidFill>
                  <a:srgbClr val="000000"/>
                </a:solidFill>
                <a:latin typeface="Comic Sans MS" panose="030F0702030302020204" pitchFamily="66" charset="0"/>
              </a:rPr>
              <a:t>"C’est de la glace" </a:t>
            </a:r>
          </a:p>
          <a:p>
            <a:pPr lvl="3" algn="just"/>
            <a:r>
              <a:rPr lang="fr-FR" b="1" i="0" u="none" strike="noStrike" baseline="0" dirty="0" err="1">
                <a:solidFill>
                  <a:srgbClr val="000000"/>
                </a:solidFill>
                <a:latin typeface="Comic Sans MS" panose="030F0702030302020204" pitchFamily="66" charset="0"/>
              </a:rPr>
              <a:t>FinSi</a:t>
            </a:r>
            <a:r>
              <a:rPr lang="fr-FR" b="1" i="0" u="none" strike="noStrike" baseline="0" dirty="0">
                <a:solidFill>
                  <a:srgbClr val="000000"/>
                </a:solidFill>
                <a:latin typeface="Comic Sans MS" panose="030F0702030302020204" pitchFamily="66" charset="0"/>
              </a:rPr>
              <a:t> </a:t>
            </a:r>
            <a:endParaRPr lang="fr-FR" b="0" i="0" u="none" strike="noStrike" baseline="0" dirty="0">
              <a:solidFill>
                <a:srgbClr val="000000"/>
              </a:solidFill>
              <a:latin typeface="Comic Sans MS" panose="030F0702030302020204" pitchFamily="66" charset="0"/>
            </a:endParaRPr>
          </a:p>
          <a:p>
            <a:pPr lvl="3" algn="just"/>
            <a:r>
              <a:rPr lang="fr-FR" b="1" i="0" u="none" strike="noStrike" baseline="0" dirty="0">
                <a:solidFill>
                  <a:srgbClr val="000000"/>
                </a:solidFill>
                <a:latin typeface="Comic Sans MS" panose="030F0702030302020204" pitchFamily="66" charset="0"/>
              </a:rPr>
              <a:t>Si </a:t>
            </a:r>
            <a:r>
              <a:rPr lang="fr-FR" b="0" i="0" u="none" strike="noStrike" baseline="0" dirty="0">
                <a:solidFill>
                  <a:srgbClr val="000000"/>
                </a:solidFill>
                <a:latin typeface="Comic Sans MS" panose="030F0702030302020204" pitchFamily="66" charset="0"/>
              </a:rPr>
              <a:t>Temp &gt; 0 Et Temp &lt; 100 </a:t>
            </a:r>
            <a:r>
              <a:rPr lang="fr-FR" b="1" i="0" u="none" strike="noStrike" baseline="0" dirty="0">
                <a:solidFill>
                  <a:srgbClr val="000000"/>
                </a:solidFill>
                <a:latin typeface="Comic Sans MS" panose="030F0702030302020204" pitchFamily="66" charset="0"/>
              </a:rPr>
              <a:t>Alors </a:t>
            </a:r>
            <a:endParaRPr lang="fr-FR" b="0" i="0" u="none" strike="noStrike" baseline="0" dirty="0">
              <a:solidFill>
                <a:srgbClr val="000000"/>
              </a:solidFill>
              <a:latin typeface="Comic Sans MS" panose="030F0702030302020204" pitchFamily="66" charset="0"/>
            </a:endParaRPr>
          </a:p>
          <a:p>
            <a:pPr lvl="3" algn="just"/>
            <a:r>
              <a:rPr lang="fr-FR" b="0" i="0" u="none" strike="noStrike" baseline="0" dirty="0">
                <a:solidFill>
                  <a:srgbClr val="000000"/>
                </a:solidFill>
                <a:latin typeface="Comic Sans MS" panose="030F0702030302020204" pitchFamily="66" charset="0"/>
              </a:rPr>
              <a:t>	Ecrire "C’est du liquide" </a:t>
            </a:r>
          </a:p>
          <a:p>
            <a:pPr lvl="3" algn="just"/>
            <a:r>
              <a:rPr lang="fr-FR" b="1" i="0" u="none" strike="noStrike" baseline="0" dirty="0" err="1">
                <a:solidFill>
                  <a:srgbClr val="000000"/>
                </a:solidFill>
                <a:latin typeface="Comic Sans MS" panose="030F0702030302020204" pitchFamily="66" charset="0"/>
              </a:rPr>
              <a:t>Finsi</a:t>
            </a:r>
            <a:r>
              <a:rPr lang="fr-FR" b="1" i="0" u="none" strike="noStrike" baseline="0" dirty="0">
                <a:solidFill>
                  <a:srgbClr val="000000"/>
                </a:solidFill>
                <a:latin typeface="Comic Sans MS" panose="030F0702030302020204" pitchFamily="66" charset="0"/>
              </a:rPr>
              <a:t> Si </a:t>
            </a:r>
            <a:r>
              <a:rPr lang="fr-FR" b="0" i="0" u="none" strike="noStrike" baseline="0" dirty="0">
                <a:solidFill>
                  <a:srgbClr val="000000"/>
                </a:solidFill>
                <a:latin typeface="Comic Sans MS" panose="030F0702030302020204" pitchFamily="66" charset="0"/>
              </a:rPr>
              <a:t>Temp &gt; 100 </a:t>
            </a:r>
            <a:r>
              <a:rPr lang="fr-FR" b="1" i="0" u="none" strike="noStrike" baseline="0" dirty="0">
                <a:solidFill>
                  <a:srgbClr val="000000"/>
                </a:solidFill>
                <a:latin typeface="Comic Sans MS" panose="030F0702030302020204" pitchFamily="66" charset="0"/>
              </a:rPr>
              <a:t>Alors </a:t>
            </a:r>
            <a:endParaRPr lang="fr-FR" b="0" i="0" u="none" strike="noStrike" baseline="0" dirty="0">
              <a:solidFill>
                <a:srgbClr val="000000"/>
              </a:solidFill>
              <a:latin typeface="Comic Sans MS" panose="030F0702030302020204" pitchFamily="66" charset="0"/>
            </a:endParaRPr>
          </a:p>
          <a:p>
            <a:pPr lvl="3" algn="just"/>
            <a:r>
              <a:rPr lang="fr-FR" b="1" i="0" u="none" strike="noStrike" baseline="0" dirty="0">
                <a:solidFill>
                  <a:srgbClr val="000000"/>
                </a:solidFill>
                <a:latin typeface="Comic Sans MS" panose="030F0702030302020204" pitchFamily="66" charset="0"/>
              </a:rPr>
              <a:t>	Ecrire </a:t>
            </a:r>
            <a:r>
              <a:rPr lang="fr-FR" b="0" i="0" u="none" strike="noStrike" baseline="0" dirty="0">
                <a:solidFill>
                  <a:srgbClr val="000000"/>
                </a:solidFill>
                <a:latin typeface="Comic Sans MS" panose="030F0702030302020204" pitchFamily="66" charset="0"/>
              </a:rPr>
              <a:t>"C’est de la vapeur" </a:t>
            </a:r>
          </a:p>
          <a:p>
            <a:pPr lvl="3" algn="just"/>
            <a:r>
              <a:rPr lang="fr-FR" b="1" i="0" u="none" strike="noStrike" baseline="0" dirty="0" err="1">
                <a:solidFill>
                  <a:srgbClr val="000000"/>
                </a:solidFill>
                <a:latin typeface="Comic Sans MS" panose="030F0702030302020204" pitchFamily="66" charset="0"/>
              </a:rPr>
              <a:t>Finsi</a:t>
            </a:r>
            <a:r>
              <a:rPr lang="fr-FR" b="1" i="0" u="none" strike="noStrike" baseline="0" dirty="0">
                <a:solidFill>
                  <a:srgbClr val="000000"/>
                </a:solidFill>
                <a:latin typeface="Comic Sans MS" panose="030F0702030302020204" pitchFamily="66" charset="0"/>
              </a:rPr>
              <a:t> </a:t>
            </a:r>
            <a:endParaRPr lang="fr-FR" b="0" i="0" u="none" strike="noStrike" baseline="0" dirty="0">
              <a:solidFill>
                <a:srgbClr val="000000"/>
              </a:solidFill>
              <a:latin typeface="Comic Sans MS" panose="030F0702030302020204" pitchFamily="66" charset="0"/>
            </a:endParaRPr>
          </a:p>
          <a:p>
            <a:pPr lvl="2" algn="just"/>
            <a:r>
              <a:rPr lang="fr-FR" b="1" i="0" u="none" strike="noStrike" baseline="0" dirty="0">
                <a:solidFill>
                  <a:srgbClr val="000000"/>
                </a:solidFill>
                <a:latin typeface="Comic Sans MS" panose="030F0702030302020204" pitchFamily="66" charset="0"/>
              </a:rPr>
              <a:t>Fin </a:t>
            </a:r>
            <a:endParaRPr kumimoji="0" lang="fr-FR"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2" name="ZoneTexte 1">
            <a:extLst>
              <a:ext uri="{FF2B5EF4-FFF2-40B4-BE49-F238E27FC236}">
                <a16:creationId xmlns:a16="http://schemas.microsoft.com/office/drawing/2014/main" id="{02E08A57-33E6-1957-9E05-50EB183ACEC0}"/>
              </a:ext>
            </a:extLst>
          </p:cNvPr>
          <p:cNvSpPr txBox="1"/>
          <p:nvPr/>
        </p:nvSpPr>
        <p:spPr>
          <a:xfrm>
            <a:off x="6096000" y="1461247"/>
            <a:ext cx="4021029" cy="2031325"/>
          </a:xfrm>
          <a:prstGeom prst="rect">
            <a:avLst/>
          </a:prstGeom>
          <a:noFill/>
        </p:spPr>
        <p:txBody>
          <a:bodyPr wrap="square" rtlCol="0">
            <a:spAutoFit/>
          </a:bodyPr>
          <a:lstStyle/>
          <a:p>
            <a:pPr lvl="2" algn="just"/>
            <a:r>
              <a:rPr lang="fr-FR" b="1" i="0" u="none" strike="noStrike" baseline="0" dirty="0">
                <a:solidFill>
                  <a:srgbClr val="000000"/>
                </a:solidFill>
                <a:latin typeface="Comic Sans MS" panose="030F0702030302020204" pitchFamily="66" charset="0"/>
              </a:rPr>
              <a:t>Si </a:t>
            </a:r>
            <a:r>
              <a:rPr lang="fr-FR" b="0" i="0" u="none" strike="noStrike" baseline="0" dirty="0">
                <a:solidFill>
                  <a:srgbClr val="000000"/>
                </a:solidFill>
                <a:latin typeface="Comic Sans MS" panose="030F0702030302020204" pitchFamily="66" charset="0"/>
              </a:rPr>
              <a:t>Condition </a:t>
            </a:r>
            <a:r>
              <a:rPr lang="fr-FR" b="1" i="0" u="none" strike="noStrike" baseline="0" dirty="0">
                <a:solidFill>
                  <a:srgbClr val="000000"/>
                </a:solidFill>
                <a:latin typeface="Comic Sans MS" panose="030F0702030302020204" pitchFamily="66" charset="0"/>
              </a:rPr>
              <a:t>Alors </a:t>
            </a:r>
            <a:endParaRPr lang="fr-FR" b="0" i="0" u="none" strike="noStrike" baseline="0" dirty="0">
              <a:solidFill>
                <a:srgbClr val="000000"/>
              </a:solidFill>
              <a:latin typeface="Comic Sans MS" panose="030F0702030302020204" pitchFamily="66" charset="0"/>
            </a:endParaRPr>
          </a:p>
          <a:p>
            <a:pPr lvl="2" algn="just"/>
            <a:r>
              <a:rPr lang="fr-FR" b="0" i="0" u="none" strike="noStrike" baseline="0" dirty="0">
                <a:solidFill>
                  <a:srgbClr val="000000"/>
                </a:solidFill>
                <a:latin typeface="Comic Sans MS" panose="030F0702030302020204" pitchFamily="66" charset="0"/>
              </a:rPr>
              <a:t>	Instructions 1</a:t>
            </a:r>
          </a:p>
          <a:p>
            <a:pPr lvl="2" algn="just"/>
            <a:r>
              <a:rPr lang="fr-FR" dirty="0" err="1">
                <a:solidFill>
                  <a:srgbClr val="000000"/>
                </a:solidFill>
                <a:latin typeface="Comic Sans MS" panose="030F0702030302020204" pitchFamily="66" charset="0"/>
              </a:rPr>
              <a:t>Finsi</a:t>
            </a:r>
            <a:r>
              <a:rPr lang="fr-FR" b="0" i="0" u="none" strike="noStrike" baseline="0" dirty="0">
                <a:solidFill>
                  <a:srgbClr val="000000"/>
                </a:solidFill>
                <a:latin typeface="Comic Sans MS" panose="030F0702030302020204" pitchFamily="66" charset="0"/>
              </a:rPr>
              <a:t> </a:t>
            </a:r>
          </a:p>
          <a:p>
            <a:pPr lvl="2"/>
            <a:r>
              <a:rPr lang="fr-FR" b="1" i="0" u="none" strike="noStrike" baseline="0" dirty="0">
                <a:solidFill>
                  <a:srgbClr val="000000"/>
                </a:solidFill>
                <a:latin typeface="Comic Sans MS" panose="030F0702030302020204" pitchFamily="66" charset="0"/>
              </a:rPr>
              <a:t>Si condition2 Alors 	</a:t>
            </a:r>
            <a:r>
              <a:rPr lang="fr-FR" b="0" i="0" u="none" strike="noStrike" baseline="0" dirty="0">
                <a:solidFill>
                  <a:srgbClr val="000000"/>
                </a:solidFill>
                <a:latin typeface="Comic Sans MS" panose="030F0702030302020204" pitchFamily="66" charset="0"/>
              </a:rPr>
              <a:t>Instructions 2 </a:t>
            </a:r>
          </a:p>
          <a:p>
            <a:pPr lvl="2"/>
            <a:r>
              <a:rPr lang="fr-FR" b="1" i="0" u="none" strike="noStrike" baseline="0" dirty="0" err="1">
                <a:solidFill>
                  <a:srgbClr val="000000"/>
                </a:solidFill>
                <a:latin typeface="Comic Sans MS" panose="030F0702030302020204" pitchFamily="66" charset="0"/>
              </a:rPr>
              <a:t>Finsi</a:t>
            </a:r>
            <a:r>
              <a:rPr lang="fr-FR" b="1" i="0" u="none" strike="noStrike" baseline="0" dirty="0">
                <a:solidFill>
                  <a:srgbClr val="000000"/>
                </a:solidFill>
                <a:latin typeface="Comic Sans MS" panose="030F0702030302020204" pitchFamily="66" charset="0"/>
              </a:rPr>
              <a:t> </a:t>
            </a:r>
          </a:p>
          <a:p>
            <a:endParaRPr lang="fr-FR" dirty="0"/>
          </a:p>
        </p:txBody>
      </p:sp>
      <p:sp>
        <p:nvSpPr>
          <p:cNvPr id="3" name="ZoneTexte 2">
            <a:extLst>
              <a:ext uri="{FF2B5EF4-FFF2-40B4-BE49-F238E27FC236}">
                <a16:creationId xmlns:a16="http://schemas.microsoft.com/office/drawing/2014/main" id="{48F15389-6CCE-6A23-A4BB-18E90303E7B3}"/>
              </a:ext>
            </a:extLst>
          </p:cNvPr>
          <p:cNvSpPr txBox="1"/>
          <p:nvPr/>
        </p:nvSpPr>
        <p:spPr>
          <a:xfrm>
            <a:off x="6389053" y="3750672"/>
            <a:ext cx="4021029" cy="1200329"/>
          </a:xfrm>
          <a:prstGeom prst="rect">
            <a:avLst/>
          </a:prstGeom>
          <a:noFill/>
        </p:spPr>
        <p:txBody>
          <a:bodyPr wrap="square" rtlCol="0">
            <a:spAutoFit/>
          </a:bodyPr>
          <a:lstStyle/>
          <a:p>
            <a:pPr lvl="2" algn="just"/>
            <a:endParaRPr lang="fr-FR" b="1" i="0" u="none" strike="noStrike" baseline="0" dirty="0">
              <a:solidFill>
                <a:srgbClr val="000000"/>
              </a:solidFill>
              <a:latin typeface="Comic Sans MS" panose="030F0702030302020204" pitchFamily="66" charset="0"/>
            </a:endParaRPr>
          </a:p>
          <a:p>
            <a:pPr lvl="2" algn="just"/>
            <a:endParaRPr lang="fr-FR" b="1" dirty="0">
              <a:solidFill>
                <a:srgbClr val="000000"/>
              </a:solidFill>
              <a:latin typeface="Comic Sans MS" panose="030F0702030302020204" pitchFamily="66" charset="0"/>
            </a:endParaRPr>
          </a:p>
          <a:p>
            <a:pPr lvl="2" algn="just"/>
            <a:r>
              <a:rPr lang="fr-FR" b="1" i="0" u="none" strike="noStrike" baseline="0" dirty="0">
                <a:solidFill>
                  <a:srgbClr val="000000"/>
                </a:solidFill>
                <a:latin typeface="Comic Sans MS" panose="030F0702030302020204" pitchFamily="66" charset="0"/>
              </a:rPr>
              <a:t>?? Version en cas 2</a:t>
            </a:r>
          </a:p>
          <a:p>
            <a:endParaRPr lang="fr-FR" dirty="0"/>
          </a:p>
        </p:txBody>
      </p:sp>
    </p:spTree>
    <p:extLst>
      <p:ext uri="{BB962C8B-B14F-4D97-AF65-F5344CB8AC3E}">
        <p14:creationId xmlns:p14="http://schemas.microsoft.com/office/powerpoint/2010/main" val="169384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31326"/>
            <a:ext cx="12097200" cy="412420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Les Boucles – Structures </a:t>
            </a:r>
            <a:r>
              <a:rPr kumimoji="0" lang="fr-FR" sz="2400" b="1" i="0" u="none" strike="noStrike" kern="1200" cap="none" spc="0" normalizeH="0" baseline="0" noProof="0" dirty="0" err="1">
                <a:ln>
                  <a:noFill/>
                </a:ln>
                <a:solidFill>
                  <a:prstClr val="black"/>
                </a:solidFill>
                <a:effectLst/>
                <a:uLnTx/>
                <a:uFillTx/>
                <a:latin typeface="Calibri" panose="020F0502020204030204"/>
                <a:ea typeface="+mn-ea"/>
                <a:cs typeface="+mn-cs"/>
              </a:rPr>
              <a:t>iteratives</a:t>
            </a:r>
            <a:endPar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La boucle « Tant que » </a:t>
            </a:r>
          </a:p>
          <a:p>
            <a:pPr lvl="2" algn="just"/>
            <a:r>
              <a:rPr lang="fr-FR" b="1" i="0" u="none" strike="noStrike" baseline="0" dirty="0">
                <a:solidFill>
                  <a:srgbClr val="000000"/>
                </a:solidFill>
                <a:latin typeface="Comic Sans MS" panose="030F0702030302020204" pitchFamily="66" charset="0"/>
              </a:rPr>
              <a:t>Variable </a:t>
            </a:r>
            <a:r>
              <a:rPr lang="fr-FR" b="0" i="0" u="none" strike="noStrike" baseline="0" dirty="0">
                <a:solidFill>
                  <a:srgbClr val="000000"/>
                </a:solidFill>
                <a:latin typeface="Comic Sans MS" panose="030F0702030302020204" pitchFamily="66" charset="0"/>
              </a:rPr>
              <a:t>Rep </a:t>
            </a:r>
            <a:r>
              <a:rPr lang="fr-FR" b="1" i="0" u="none" strike="noStrike" baseline="0" dirty="0">
                <a:solidFill>
                  <a:srgbClr val="000000"/>
                </a:solidFill>
                <a:latin typeface="Comic Sans MS" panose="030F0702030302020204" pitchFamily="66" charset="0"/>
              </a:rPr>
              <a:t>en Caractère </a:t>
            </a:r>
            <a:endParaRPr lang="fr-FR" b="0" i="0" u="none" strike="noStrike" baseline="0" dirty="0">
              <a:solidFill>
                <a:srgbClr val="000000"/>
              </a:solidFill>
              <a:latin typeface="Comic Sans MS" panose="030F0702030302020204" pitchFamily="66" charset="0"/>
            </a:endParaRPr>
          </a:p>
          <a:p>
            <a:pPr lvl="2" algn="just"/>
            <a:r>
              <a:rPr lang="fr-FR" b="1" i="0" u="none" strike="noStrike" baseline="0" dirty="0">
                <a:solidFill>
                  <a:srgbClr val="000000"/>
                </a:solidFill>
                <a:latin typeface="Comic Sans MS" panose="030F0702030302020204" pitchFamily="66" charset="0"/>
              </a:rPr>
              <a:t>Début </a:t>
            </a:r>
            <a:endParaRPr lang="fr-FR" b="0" i="0" u="none" strike="noStrike" baseline="0" dirty="0">
              <a:solidFill>
                <a:srgbClr val="000000"/>
              </a:solidFill>
              <a:latin typeface="Comic Sans MS" panose="030F0702030302020204" pitchFamily="66" charset="0"/>
            </a:endParaRPr>
          </a:p>
          <a:p>
            <a:pPr lvl="3" algn="just"/>
            <a:r>
              <a:rPr lang="fr-FR" b="1" i="0" u="none" strike="noStrike" baseline="0" dirty="0">
                <a:solidFill>
                  <a:srgbClr val="000000"/>
                </a:solidFill>
                <a:latin typeface="Comic Sans MS" panose="030F0702030302020204" pitchFamily="66" charset="0"/>
              </a:rPr>
              <a:t>Ecrire </a:t>
            </a:r>
            <a:r>
              <a:rPr lang="fr-FR" b="0" i="0" u="none" strike="noStrike" baseline="0" dirty="0">
                <a:solidFill>
                  <a:srgbClr val="000000"/>
                </a:solidFill>
                <a:latin typeface="Comic Sans MS" panose="030F0702030302020204" pitchFamily="66" charset="0"/>
              </a:rPr>
              <a:t>"Voulez vous un café ? (O/N)" </a:t>
            </a:r>
          </a:p>
          <a:p>
            <a:pPr lvl="3" algn="just"/>
            <a:r>
              <a:rPr lang="pt-BR" b="1" i="0" u="none" strike="noStrike" baseline="0" dirty="0">
                <a:solidFill>
                  <a:srgbClr val="000000"/>
                </a:solidFill>
                <a:latin typeface="Comic Sans MS" panose="030F0702030302020204" pitchFamily="66" charset="0"/>
              </a:rPr>
              <a:t>TantQue </a:t>
            </a:r>
            <a:r>
              <a:rPr lang="pt-BR" b="0" i="0" u="none" strike="noStrike" baseline="0" dirty="0">
                <a:solidFill>
                  <a:srgbClr val="000000"/>
                </a:solidFill>
                <a:latin typeface="Comic Sans MS" panose="030F0702030302020204" pitchFamily="66" charset="0"/>
              </a:rPr>
              <a:t>Rep &lt;&gt; "O" et Rep &lt;&gt; "N" </a:t>
            </a:r>
          </a:p>
          <a:p>
            <a:pPr lvl="3" algn="just"/>
            <a:r>
              <a:rPr lang="fr-FR" b="1" i="0" u="none" strike="noStrike" baseline="0" dirty="0">
                <a:solidFill>
                  <a:srgbClr val="000000"/>
                </a:solidFill>
                <a:latin typeface="Comic Sans MS" panose="030F0702030302020204" pitchFamily="66" charset="0"/>
              </a:rPr>
              <a:t>	Lire </a:t>
            </a:r>
            <a:r>
              <a:rPr lang="fr-FR" b="0" i="0" u="none" strike="noStrike" baseline="0" dirty="0">
                <a:solidFill>
                  <a:srgbClr val="000000"/>
                </a:solidFill>
                <a:latin typeface="Comic Sans MS" panose="030F0702030302020204" pitchFamily="66" charset="0"/>
              </a:rPr>
              <a:t>Rep </a:t>
            </a:r>
          </a:p>
          <a:p>
            <a:pPr lvl="3" algn="just"/>
            <a:r>
              <a:rPr lang="fr-FR" b="1" i="0" u="none" strike="noStrike" baseline="0" dirty="0" err="1">
                <a:solidFill>
                  <a:srgbClr val="000000"/>
                </a:solidFill>
                <a:latin typeface="Comic Sans MS" panose="030F0702030302020204" pitchFamily="66" charset="0"/>
              </a:rPr>
              <a:t>FinTantQue</a:t>
            </a:r>
            <a:r>
              <a:rPr lang="fr-FR" b="1" i="0" u="none" strike="noStrike" baseline="0" dirty="0">
                <a:solidFill>
                  <a:srgbClr val="000000"/>
                </a:solidFill>
                <a:latin typeface="Comic Sans MS" panose="030F0702030302020204" pitchFamily="66" charset="0"/>
              </a:rPr>
              <a:t> </a:t>
            </a:r>
            <a:endParaRPr lang="fr-FR" b="0" i="0" u="none" strike="noStrike" baseline="0" dirty="0">
              <a:solidFill>
                <a:srgbClr val="000000"/>
              </a:solidFill>
              <a:latin typeface="Comic Sans MS" panose="030F0702030302020204" pitchFamily="66" charset="0"/>
            </a:endParaRPr>
          </a:p>
          <a:p>
            <a:pPr lvl="2" algn="just"/>
            <a:r>
              <a:rPr lang="fr-FR" b="1" i="0" u="none" strike="noStrike" baseline="0" dirty="0">
                <a:solidFill>
                  <a:srgbClr val="000000"/>
                </a:solidFill>
                <a:latin typeface="Comic Sans MS" panose="030F0702030302020204" pitchFamily="66" charset="0"/>
              </a:rPr>
              <a:t>Fin </a:t>
            </a:r>
          </a:p>
          <a:p>
            <a:pPr lvl="2" algn="just"/>
            <a:endParaRPr kumimoji="0" lang="fr-FR" sz="300" b="1" kern="1200" cap="none" spc="0" normalizeH="0" noProof="0" dirty="0">
              <a:ln>
                <a:noFill/>
              </a:ln>
              <a:solidFill>
                <a:srgbClr val="000000"/>
              </a:solidFill>
              <a:effectLst/>
              <a:uLnTx/>
              <a:uFillTx/>
              <a:latin typeface="Comic Sans MS" panose="030F0702030302020204" pitchFamily="66" charset="0"/>
              <a:ea typeface="+mn-ea"/>
              <a:cs typeface="+mn-cs"/>
            </a:endParaRPr>
          </a:p>
          <a:p>
            <a:pPr lvl="2" algn="just"/>
            <a:endParaRPr lang="fr-FR" sz="300" b="1" i="0" u="none" strike="noStrike" baseline="0" dirty="0">
              <a:solidFill>
                <a:srgbClr val="000000"/>
              </a:solidFill>
              <a:latin typeface="Comic Sans MS" panose="030F0702030302020204" pitchFamily="66" charset="0"/>
            </a:endParaRPr>
          </a:p>
          <a:p>
            <a:pPr lvl="2" algn="just"/>
            <a:endParaRPr kumimoji="0" lang="fr-FR" sz="300" b="1" kern="1200" cap="none" spc="0" normalizeH="0" noProof="0" dirty="0">
              <a:ln>
                <a:noFill/>
              </a:ln>
              <a:solidFill>
                <a:srgbClr val="000000"/>
              </a:solidFill>
              <a:effectLst/>
              <a:uLnTx/>
              <a:uFillTx/>
              <a:latin typeface="Comic Sans MS" panose="030F0702030302020204" pitchFamily="66" charset="0"/>
              <a:ea typeface="+mn-ea"/>
              <a:cs typeface="+mn-cs"/>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marL="742950" lvl="1" indent="-285750">
              <a:buFont typeface="Wingdings" panose="05000000000000000000" pitchFamily="2" charset="2"/>
              <a:buChar char="§"/>
            </a:pPr>
            <a:r>
              <a:rPr lang="fr-FR" sz="2000" b="1" dirty="0">
                <a:solidFill>
                  <a:prstClr val="black"/>
                </a:solidFill>
                <a:latin typeface="Calibri" panose="020F0502020204030204"/>
              </a:rPr>
              <a:t>La boucle « Pour »</a:t>
            </a: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lang="fr-FR" sz="300" b="1" i="0" u="none" strike="noStrike" baseline="0" dirty="0">
              <a:solidFill>
                <a:srgbClr val="000000"/>
              </a:solidFill>
              <a:latin typeface="Comic Sans MS" panose="030F0702030302020204" pitchFamily="66" charset="0"/>
            </a:endParaRPr>
          </a:p>
          <a:p>
            <a:pPr lvl="2" algn="just"/>
            <a:endParaRPr kumimoji="0" lang="fr-FR" sz="300" b="1" kern="1200" cap="none" spc="0" normalizeH="0" noProof="0" dirty="0">
              <a:ln>
                <a:noFill/>
              </a:ln>
              <a:solidFill>
                <a:srgbClr val="000000"/>
              </a:solidFill>
              <a:effectLst/>
              <a:uLnTx/>
              <a:uFillTx/>
              <a:latin typeface="Comic Sans MS" panose="030F0702030302020204" pitchFamily="66" charset="0"/>
              <a:ea typeface="+mn-ea"/>
              <a:cs typeface="+mn-cs"/>
            </a:endParaRPr>
          </a:p>
          <a:p>
            <a:pPr lvl="2" algn="just"/>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ZoneTexte 2">
            <a:extLst>
              <a:ext uri="{FF2B5EF4-FFF2-40B4-BE49-F238E27FC236}">
                <a16:creationId xmlns:a16="http://schemas.microsoft.com/office/drawing/2014/main" id="{DAC4D21D-10D1-8167-72F1-613901F9E168}"/>
              </a:ext>
            </a:extLst>
          </p:cNvPr>
          <p:cNvSpPr txBox="1"/>
          <p:nvPr/>
        </p:nvSpPr>
        <p:spPr>
          <a:xfrm>
            <a:off x="6320121" y="1262425"/>
            <a:ext cx="4635968" cy="2308324"/>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Variable </a:t>
            </a:r>
            <a:r>
              <a:rPr lang="fr-FR" sz="1800" b="0" i="0" u="none" strike="noStrike" baseline="0" dirty="0">
                <a:solidFill>
                  <a:srgbClr val="000000"/>
                </a:solidFill>
                <a:latin typeface="Comic Sans MS" panose="030F0702030302020204" pitchFamily="66" charset="0"/>
              </a:rPr>
              <a:t>Truc </a:t>
            </a:r>
            <a:r>
              <a:rPr lang="fr-FR" sz="1800" b="1" i="0" u="none" strike="noStrike" baseline="0" dirty="0">
                <a:solidFill>
                  <a:srgbClr val="000000"/>
                </a:solidFill>
                <a:latin typeface="Comic Sans MS" panose="030F0702030302020204" pitchFamily="66" charset="0"/>
              </a:rPr>
              <a:t>en Entier </a:t>
            </a:r>
            <a:endParaRPr lang="fr-FR" sz="1800" b="0" i="0" u="none" strike="noStrike" baseline="0" dirty="0">
              <a:solidFill>
                <a:srgbClr val="000000"/>
              </a:solidFill>
              <a:latin typeface="Comic Sans MS" panose="030F0702030302020204" pitchFamily="66" charset="0"/>
            </a:endParaRPr>
          </a:p>
          <a:p>
            <a:pPr marR="0" algn="just"/>
            <a:r>
              <a:rPr lang="fr-FR" sz="1800" b="1" i="0" u="none" strike="noStrike" baseline="0" dirty="0">
                <a:solidFill>
                  <a:srgbClr val="000000"/>
                </a:solidFill>
                <a:latin typeface="Comic Sans MS" panose="030F0702030302020204" pitchFamily="66" charset="0"/>
              </a:rPr>
              <a:t>Début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Truc </a:t>
            </a:r>
            <a:r>
              <a:rPr lang="fr-FR" sz="1800" b="0" i="0" u="none" strike="noStrike" baseline="0" dirty="0">
                <a:solidFill>
                  <a:srgbClr val="000000"/>
                </a:solidFill>
                <a:latin typeface="Times New Roman" panose="02020603050405020304" pitchFamily="18" charset="0"/>
              </a:rPr>
              <a:t>← </a:t>
            </a:r>
            <a:r>
              <a:rPr lang="fr-FR" sz="1800" b="0" i="0" u="none" strike="noStrike" baseline="0" dirty="0">
                <a:solidFill>
                  <a:srgbClr val="000000"/>
                </a:solidFill>
                <a:latin typeface="Comic Sans MS" panose="030F0702030302020204" pitchFamily="66" charset="0"/>
              </a:rPr>
              <a:t>0 </a:t>
            </a:r>
          </a:p>
          <a:p>
            <a:pPr marR="0" algn="just"/>
            <a:r>
              <a:rPr lang="fr-FR" sz="1800" b="1" i="0" u="none" strike="noStrike" baseline="0" dirty="0" err="1">
                <a:solidFill>
                  <a:srgbClr val="000000"/>
                </a:solidFill>
                <a:latin typeface="Comic Sans MS" panose="030F0702030302020204" pitchFamily="66" charset="0"/>
              </a:rPr>
              <a:t>TantQue</a:t>
            </a:r>
            <a:r>
              <a:rPr lang="fr-FR" sz="1800" b="1" i="0" u="none" strike="noStrike" baseline="0" dirty="0">
                <a:solidFill>
                  <a:srgbClr val="000000"/>
                </a:solidFill>
                <a:latin typeface="Comic Sans MS" panose="030F0702030302020204" pitchFamily="66" charset="0"/>
              </a:rPr>
              <a:t> </a:t>
            </a:r>
            <a:r>
              <a:rPr lang="fr-FR" sz="1800" b="0" i="0" u="none" strike="noStrike" baseline="0" dirty="0">
                <a:solidFill>
                  <a:srgbClr val="000000"/>
                </a:solidFill>
                <a:latin typeface="Comic Sans MS" panose="030F0702030302020204" pitchFamily="66" charset="0"/>
              </a:rPr>
              <a:t>Truc &lt; 15 </a:t>
            </a:r>
          </a:p>
          <a:p>
            <a:pPr marR="0" algn="just"/>
            <a:r>
              <a:rPr lang="fr-FR" sz="1800" b="0" i="0" u="none" strike="noStrike" baseline="0" dirty="0">
                <a:solidFill>
                  <a:srgbClr val="000000"/>
                </a:solidFill>
                <a:latin typeface="Comic Sans MS" panose="030F0702030302020204" pitchFamily="66" charset="0"/>
              </a:rPr>
              <a:t>Truc </a:t>
            </a:r>
            <a:r>
              <a:rPr lang="fr-FR" sz="1800" b="0" i="0" u="none" strike="noStrike" baseline="0" dirty="0">
                <a:solidFill>
                  <a:srgbClr val="000000"/>
                </a:solidFill>
                <a:latin typeface="Times New Roman" panose="02020603050405020304" pitchFamily="18" charset="0"/>
              </a:rPr>
              <a:t>← </a:t>
            </a:r>
            <a:r>
              <a:rPr lang="fr-FR" sz="1800" b="0" i="0" u="none" strike="noStrike" baseline="0" dirty="0">
                <a:solidFill>
                  <a:srgbClr val="000000"/>
                </a:solidFill>
                <a:latin typeface="Comic Sans MS" panose="030F0702030302020204" pitchFamily="66" charset="0"/>
              </a:rPr>
              <a:t>Truc + 1 </a:t>
            </a:r>
          </a:p>
          <a:p>
            <a:pPr marR="0" algn="just"/>
            <a:r>
              <a:rPr lang="fr-FR" sz="1800" b="1" i="0" u="none" strike="noStrike" baseline="0" dirty="0">
                <a:solidFill>
                  <a:srgbClr val="000000"/>
                </a:solidFill>
                <a:latin typeface="Comic Sans MS" panose="030F0702030302020204" pitchFamily="66" charset="0"/>
              </a:rPr>
              <a:t>Ecrire </a:t>
            </a:r>
            <a:r>
              <a:rPr lang="fr-FR" sz="1800" b="0" i="0" u="none" strike="noStrike" baseline="0" dirty="0">
                <a:solidFill>
                  <a:srgbClr val="000000"/>
                </a:solidFill>
                <a:latin typeface="Comic Sans MS" panose="030F0702030302020204" pitchFamily="66" charset="0"/>
              </a:rPr>
              <a:t>"Passage numéro : ", Truc </a:t>
            </a:r>
          </a:p>
          <a:p>
            <a:pPr marR="0" algn="just"/>
            <a:r>
              <a:rPr lang="fr-FR" sz="1800" b="1" i="0" u="none" strike="noStrike" baseline="0" dirty="0" err="1">
                <a:solidFill>
                  <a:srgbClr val="000000"/>
                </a:solidFill>
                <a:latin typeface="Comic Sans MS" panose="030F0702030302020204" pitchFamily="66" charset="0"/>
              </a:rPr>
              <a:t>FinTantQue</a:t>
            </a:r>
            <a:r>
              <a:rPr lang="fr-FR" sz="1800" b="1" i="0" u="none" strike="noStrike" baseline="0" dirty="0">
                <a:solidFill>
                  <a:srgbClr val="000000"/>
                </a:solidFill>
                <a:latin typeface="Comic Sans MS" panose="030F0702030302020204" pitchFamily="66" charset="0"/>
              </a:rPr>
              <a:t> </a:t>
            </a:r>
            <a:endParaRPr lang="fr-FR" sz="1800" b="0" i="0" u="none" strike="noStrike" baseline="0" dirty="0">
              <a:solidFill>
                <a:srgbClr val="000000"/>
              </a:solidFill>
              <a:latin typeface="Comic Sans MS" panose="030F0702030302020204" pitchFamily="66" charset="0"/>
            </a:endParaRPr>
          </a:p>
          <a:p>
            <a:pPr marR="0" algn="just"/>
            <a:r>
              <a:rPr lang="fr-FR" sz="1800" b="1" i="0" u="none" strike="noStrike" baseline="0" dirty="0">
                <a:solidFill>
                  <a:srgbClr val="000000"/>
                </a:solidFill>
                <a:latin typeface="Comic Sans MS" panose="030F0702030302020204" pitchFamily="66" charset="0"/>
              </a:rPr>
              <a:t>Fin </a:t>
            </a:r>
            <a:endParaRPr lang="fr-FR" dirty="0"/>
          </a:p>
        </p:txBody>
      </p:sp>
      <p:sp>
        <p:nvSpPr>
          <p:cNvPr id="7" name="ZoneTexte 6">
            <a:extLst>
              <a:ext uri="{FF2B5EF4-FFF2-40B4-BE49-F238E27FC236}">
                <a16:creationId xmlns:a16="http://schemas.microsoft.com/office/drawing/2014/main" id="{9F6EDC36-C247-99DB-C981-8B4E0C90AC4A}"/>
              </a:ext>
            </a:extLst>
          </p:cNvPr>
          <p:cNvSpPr txBox="1"/>
          <p:nvPr/>
        </p:nvSpPr>
        <p:spPr>
          <a:xfrm>
            <a:off x="6320121" y="4166170"/>
            <a:ext cx="6096000" cy="1754326"/>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Variable </a:t>
            </a:r>
            <a:r>
              <a:rPr lang="fr-FR" sz="1800" b="0" i="0" u="none" strike="noStrike" baseline="0" dirty="0">
                <a:solidFill>
                  <a:srgbClr val="000000"/>
                </a:solidFill>
                <a:latin typeface="Comic Sans MS" panose="030F0702030302020204" pitchFamily="66" charset="0"/>
              </a:rPr>
              <a:t>Truc </a:t>
            </a:r>
            <a:r>
              <a:rPr lang="fr-FR" sz="1800" b="1" i="0" u="none" strike="noStrike" baseline="0" dirty="0">
                <a:solidFill>
                  <a:srgbClr val="000000"/>
                </a:solidFill>
                <a:latin typeface="Comic Sans MS" panose="030F0702030302020204" pitchFamily="66" charset="0"/>
              </a:rPr>
              <a:t>en Entier </a:t>
            </a:r>
            <a:endParaRPr lang="fr-FR" sz="1800" b="0" i="0" u="none" strike="noStrike" baseline="0" dirty="0">
              <a:solidFill>
                <a:srgbClr val="000000"/>
              </a:solidFill>
              <a:latin typeface="Comic Sans MS" panose="030F0702030302020204" pitchFamily="66" charset="0"/>
            </a:endParaRPr>
          </a:p>
          <a:p>
            <a:pPr marR="0" algn="just"/>
            <a:r>
              <a:rPr lang="fr-FR" sz="1800" b="1" i="0" u="none" strike="noStrike" baseline="0" dirty="0">
                <a:solidFill>
                  <a:srgbClr val="000000"/>
                </a:solidFill>
                <a:latin typeface="Comic Sans MS" panose="030F0702030302020204" pitchFamily="66" charset="0"/>
              </a:rPr>
              <a:t>Début </a:t>
            </a:r>
            <a:endParaRPr lang="fr-FR" sz="1800" b="0" i="0" u="none" strike="noStrike" baseline="0" dirty="0">
              <a:solidFill>
                <a:srgbClr val="000000"/>
              </a:solidFill>
              <a:latin typeface="Comic Sans MS" panose="030F0702030302020204" pitchFamily="66" charset="0"/>
            </a:endParaRPr>
          </a:p>
          <a:p>
            <a:pPr marR="0" algn="just"/>
            <a:r>
              <a:rPr lang="fr-FR" sz="1800" b="0" i="0" u="none" strike="noStrike" baseline="0" dirty="0">
                <a:solidFill>
                  <a:srgbClr val="000000"/>
                </a:solidFill>
                <a:latin typeface="Comic Sans MS" panose="030F0702030302020204" pitchFamily="66" charset="0"/>
              </a:rPr>
              <a:t>Pour Truc </a:t>
            </a:r>
            <a:r>
              <a:rPr lang="fr-FR" sz="1800" b="0" i="0" u="none" strike="noStrike" baseline="0" dirty="0">
                <a:solidFill>
                  <a:srgbClr val="000000"/>
                </a:solidFill>
                <a:latin typeface="Times New Roman" panose="02020603050405020304" pitchFamily="18" charset="0"/>
              </a:rPr>
              <a:t>← </a:t>
            </a:r>
            <a:r>
              <a:rPr lang="fr-FR" sz="1800" b="0" i="0" u="none" strike="noStrike" baseline="0" dirty="0">
                <a:solidFill>
                  <a:srgbClr val="000000"/>
                </a:solidFill>
                <a:latin typeface="Comic Sans MS" panose="030F0702030302020204" pitchFamily="66" charset="0"/>
              </a:rPr>
              <a:t>1 à 15 </a:t>
            </a:r>
          </a:p>
          <a:p>
            <a:pPr marR="0" algn="just"/>
            <a:r>
              <a:rPr lang="fr-FR" sz="1800" b="1" i="0" u="none" strike="noStrike" baseline="0" dirty="0">
                <a:solidFill>
                  <a:srgbClr val="000000"/>
                </a:solidFill>
                <a:latin typeface="Comic Sans MS" panose="030F0702030302020204" pitchFamily="66" charset="0"/>
              </a:rPr>
              <a:t>Ecrire </a:t>
            </a:r>
            <a:r>
              <a:rPr lang="fr-FR" sz="1800" b="0" i="0" u="none" strike="noStrike" baseline="0" dirty="0">
                <a:solidFill>
                  <a:srgbClr val="000000"/>
                </a:solidFill>
                <a:latin typeface="Comic Sans MS" panose="030F0702030302020204" pitchFamily="66" charset="0"/>
              </a:rPr>
              <a:t>"Passage numéro : ", Truc </a:t>
            </a:r>
          </a:p>
          <a:p>
            <a:pPr marR="0" algn="just"/>
            <a:r>
              <a:rPr lang="fr-FR" sz="1800" b="0" i="0" u="none" strike="noStrike" baseline="0" dirty="0">
                <a:solidFill>
                  <a:srgbClr val="000000"/>
                </a:solidFill>
                <a:latin typeface="Comic Sans MS" panose="030F0702030302020204" pitchFamily="66" charset="0"/>
              </a:rPr>
              <a:t>Truc Suivant </a:t>
            </a:r>
          </a:p>
          <a:p>
            <a:pPr marR="0" algn="just"/>
            <a:r>
              <a:rPr lang="fr-FR" sz="1800" b="1" i="0" u="none" strike="noStrike" baseline="0" dirty="0">
                <a:solidFill>
                  <a:srgbClr val="000000"/>
                </a:solidFill>
                <a:latin typeface="Comic Sans MS" panose="030F0702030302020204" pitchFamily="66" charset="0"/>
              </a:rPr>
              <a:t>Fin </a:t>
            </a:r>
            <a:endParaRPr lang="fr-FR" dirty="0"/>
          </a:p>
        </p:txBody>
      </p:sp>
      <p:sp>
        <p:nvSpPr>
          <p:cNvPr id="8" name="Flèche : bas 7">
            <a:extLst>
              <a:ext uri="{FF2B5EF4-FFF2-40B4-BE49-F238E27FC236}">
                <a16:creationId xmlns:a16="http://schemas.microsoft.com/office/drawing/2014/main" id="{207FDC3D-879E-C864-22AF-B5726E060BCB}"/>
              </a:ext>
            </a:extLst>
          </p:cNvPr>
          <p:cNvSpPr/>
          <p:nvPr/>
        </p:nvSpPr>
        <p:spPr>
          <a:xfrm>
            <a:off x="7833360" y="3570749"/>
            <a:ext cx="416560" cy="513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DBEE4B27-1120-5E12-F0CB-1BC53BA1A00B}"/>
              </a:ext>
            </a:extLst>
          </p:cNvPr>
          <p:cNvSpPr txBox="1"/>
          <p:nvPr/>
        </p:nvSpPr>
        <p:spPr>
          <a:xfrm>
            <a:off x="459442" y="4525089"/>
            <a:ext cx="6208058" cy="1477328"/>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Pour </a:t>
            </a:r>
            <a:r>
              <a:rPr lang="fr-FR" sz="1800" b="0" i="0" u="none" strike="noStrike" baseline="0" dirty="0">
                <a:solidFill>
                  <a:srgbClr val="000000"/>
                </a:solidFill>
                <a:latin typeface="Comic Sans MS" panose="030F0702030302020204" pitchFamily="66" charset="0"/>
              </a:rPr>
              <a:t>Compteur </a:t>
            </a:r>
            <a:r>
              <a:rPr lang="fr-FR" sz="1800" b="0" i="0" u="none" strike="noStrike" baseline="0" dirty="0">
                <a:solidFill>
                  <a:srgbClr val="000000"/>
                </a:solidFill>
                <a:latin typeface="Times New Roman" panose="02020603050405020304" pitchFamily="18" charset="0"/>
              </a:rPr>
              <a:t>← </a:t>
            </a:r>
            <a:r>
              <a:rPr lang="fr-FR" sz="1800" b="0" i="0" u="none" strike="noStrike" baseline="0" dirty="0">
                <a:solidFill>
                  <a:srgbClr val="000000"/>
                </a:solidFill>
                <a:latin typeface="Comic Sans MS" panose="030F0702030302020204" pitchFamily="66" charset="0"/>
              </a:rPr>
              <a:t>Initial à Final </a:t>
            </a:r>
            <a:r>
              <a:rPr lang="fr-FR" sz="1800" b="1" i="0" u="none" strike="noStrike" baseline="0" dirty="0">
                <a:solidFill>
                  <a:srgbClr val="000000"/>
                </a:solidFill>
                <a:latin typeface="Comic Sans MS" panose="030F0702030302020204" pitchFamily="66" charset="0"/>
              </a:rPr>
              <a:t>Pas </a:t>
            </a:r>
            <a:r>
              <a:rPr lang="fr-FR" sz="1800" b="0" i="0" u="none" strike="noStrike" baseline="0" dirty="0" err="1">
                <a:solidFill>
                  <a:srgbClr val="000000"/>
                </a:solidFill>
                <a:latin typeface="Comic Sans MS" panose="030F0702030302020204" pitchFamily="66" charset="0"/>
              </a:rPr>
              <a:t>ValeurDuPas</a:t>
            </a:r>
            <a:r>
              <a:rPr lang="fr-FR" sz="1800" b="0" i="0" u="none" strike="noStrike" baseline="0" dirty="0">
                <a:solidFill>
                  <a:srgbClr val="000000"/>
                </a:solidFill>
                <a:latin typeface="Comic Sans MS" panose="030F0702030302020204" pitchFamily="66" charset="0"/>
              </a:rPr>
              <a:t> </a:t>
            </a:r>
          </a:p>
          <a:p>
            <a:pPr marR="0" algn="just"/>
            <a:r>
              <a:rPr lang="fr-FR" sz="1800" b="0" i="0" u="none" strike="noStrike" baseline="0" dirty="0">
                <a:solidFill>
                  <a:srgbClr val="000000"/>
                </a:solidFill>
                <a:latin typeface="Comic Sans MS" panose="030F0702030302020204" pitchFamily="66" charset="0"/>
              </a:rPr>
              <a:t>… </a:t>
            </a:r>
          </a:p>
          <a:p>
            <a:pPr marR="0" algn="just"/>
            <a:r>
              <a:rPr lang="fr-FR" sz="1800" b="0" i="0" u="none" strike="noStrike" baseline="0" dirty="0">
                <a:solidFill>
                  <a:srgbClr val="000000"/>
                </a:solidFill>
                <a:latin typeface="Comic Sans MS" panose="030F0702030302020204" pitchFamily="66" charset="0"/>
              </a:rPr>
              <a:t>Instructions </a:t>
            </a:r>
          </a:p>
          <a:p>
            <a:pPr marR="0" algn="just"/>
            <a:r>
              <a:rPr lang="fr-FR" sz="1800" b="0" i="0" u="none" strike="noStrike" baseline="0" dirty="0">
                <a:solidFill>
                  <a:srgbClr val="000000"/>
                </a:solidFill>
                <a:latin typeface="Comic Sans MS" panose="030F0702030302020204" pitchFamily="66" charset="0"/>
              </a:rPr>
              <a:t>… </a:t>
            </a:r>
          </a:p>
          <a:p>
            <a:pPr marR="0" algn="just"/>
            <a:r>
              <a:rPr lang="fr-FR" sz="1800" b="0" i="0" u="none" strike="noStrike" baseline="0" dirty="0">
                <a:solidFill>
                  <a:srgbClr val="000000"/>
                </a:solidFill>
                <a:latin typeface="Comic Sans MS" panose="030F0702030302020204" pitchFamily="66" charset="0"/>
              </a:rPr>
              <a:t>Compteur </a:t>
            </a:r>
            <a:r>
              <a:rPr lang="fr-FR" sz="1800" b="1" i="0" u="none" strike="noStrike" baseline="0" dirty="0">
                <a:solidFill>
                  <a:srgbClr val="000000"/>
                </a:solidFill>
                <a:latin typeface="Comic Sans MS" panose="030F0702030302020204" pitchFamily="66" charset="0"/>
              </a:rPr>
              <a:t>suivant </a:t>
            </a:r>
            <a:endParaRPr lang="fr-FR" dirty="0"/>
          </a:p>
        </p:txBody>
      </p:sp>
    </p:spTree>
    <p:extLst>
      <p:ext uri="{BB962C8B-B14F-4D97-AF65-F5344CB8AC3E}">
        <p14:creationId xmlns:p14="http://schemas.microsoft.com/office/powerpoint/2010/main" val="319845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94800" y="831326"/>
            <a:ext cx="12097200" cy="606319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Les Tableaux</a:t>
            </a:r>
          </a:p>
          <a:p>
            <a:pPr marR="5600" algn="just"/>
            <a:r>
              <a:rPr lang="fr-FR" sz="1600" b="1" i="0" u="none" strike="noStrike" baseline="0" dirty="0">
                <a:solidFill>
                  <a:srgbClr val="FF0000"/>
                </a:solidFill>
                <a:latin typeface="Comic Sans MS" panose="030F0702030302020204" pitchFamily="66" charset="0"/>
              </a:rPr>
              <a:t>Un ensemble de valeurs portant le même nom de variable et repérées par un nombre, s’appelle un tableau, ou encore une variable indicée. </a:t>
            </a:r>
            <a:endParaRPr lang="fr-FR" sz="1600" b="0" i="0" u="none" strike="noStrike" baseline="0" dirty="0">
              <a:solidFill>
                <a:srgbClr val="FF0000"/>
              </a:solidFill>
              <a:latin typeface="Comic Sans MS" panose="030F0702030302020204" pitchFamily="66" charset="0"/>
            </a:endParaRPr>
          </a:p>
          <a:p>
            <a:pPr marR="5600" algn="just"/>
            <a:r>
              <a:rPr lang="fr-FR" sz="1600" b="1" i="0" u="none" strike="noStrike" baseline="0" dirty="0">
                <a:solidFill>
                  <a:srgbClr val="FF0000"/>
                </a:solidFill>
                <a:latin typeface="Comic Sans MS" panose="030F0702030302020204" pitchFamily="66" charset="0"/>
              </a:rPr>
              <a:t>Le nombre qui, au sein d’un tableau, sert à repérer chaque valeur s’appelle l’indice. </a:t>
            </a:r>
            <a:endParaRPr lang="fr-FR" sz="1600" b="0" i="0" u="none" strike="noStrike" baseline="0" dirty="0">
              <a:solidFill>
                <a:srgbClr val="FF0000"/>
              </a:solidFill>
              <a:latin typeface="Comic Sans MS" panose="030F0702030302020204" pitchFamily="66" charset="0"/>
            </a:endParaRPr>
          </a:p>
          <a:p>
            <a:pPr marR="5600" algn="just"/>
            <a:r>
              <a:rPr lang="fr-FR" sz="1600" b="1" i="0" u="none" strike="noStrike" baseline="0" dirty="0">
                <a:solidFill>
                  <a:srgbClr val="FF0000"/>
                </a:solidFill>
                <a:latin typeface="Comic Sans MS" panose="030F0702030302020204" pitchFamily="66" charset="0"/>
              </a:rPr>
              <a:t>Chaque fois que l’on doit désigner un élément du tableau, on fait figurer le nom du tableau, suivi de l’indice de l’élément, entre parenthèses </a:t>
            </a:r>
          </a:p>
          <a:p>
            <a:pPr marR="5600" algn="just"/>
            <a:endParaRPr lang="fr-FR" sz="1600" b="1" dirty="0">
              <a:solidFill>
                <a:srgbClr val="000000"/>
              </a:solidFill>
              <a:latin typeface="Comic Sans MS" panose="030F0702030302020204" pitchFamily="66" charset="0"/>
            </a:endParaRPr>
          </a:p>
          <a:p>
            <a:pPr marL="742950" marR="5600" lvl="1" indent="-285750" algn="just">
              <a:buFont typeface="Arial" panose="020B0604020202020204" pitchFamily="34" charset="0"/>
              <a:buChar char="•"/>
            </a:pPr>
            <a:r>
              <a:rPr kumimoji="0" lang="fr-FR" sz="16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Définition de Tableau: </a:t>
            </a:r>
          </a:p>
          <a:p>
            <a:pPr marR="5600" lvl="1" algn="just"/>
            <a:r>
              <a:rPr lang="fr-FR" sz="1800" b="1" i="0" u="none" strike="noStrike" baseline="0" dirty="0">
                <a:solidFill>
                  <a:srgbClr val="000000"/>
                </a:solidFill>
                <a:latin typeface="Comic Sans MS" panose="030F0702030302020204" pitchFamily="66" charset="0"/>
              </a:rPr>
              <a:t>Tableau </a:t>
            </a:r>
            <a:r>
              <a:rPr lang="fr-FR" sz="1800" b="0" i="0" u="none" strike="noStrike" baseline="0" dirty="0">
                <a:solidFill>
                  <a:srgbClr val="000000"/>
                </a:solidFill>
                <a:latin typeface="Comic Sans MS" panose="030F0702030302020204" pitchFamily="66" charset="0"/>
              </a:rPr>
              <a:t>Note(11) </a:t>
            </a:r>
            <a:r>
              <a:rPr lang="fr-FR" sz="1800" b="1" i="0" u="none" strike="noStrike" baseline="0" dirty="0">
                <a:solidFill>
                  <a:srgbClr val="000000"/>
                </a:solidFill>
                <a:latin typeface="Comic Sans MS" panose="030F0702030302020204" pitchFamily="66" charset="0"/>
              </a:rPr>
              <a:t>en Entier </a:t>
            </a:r>
          </a:p>
          <a:p>
            <a:pPr marR="5600" lvl="1" algn="just"/>
            <a:r>
              <a:rPr lang="fr-FR" sz="1600" b="1" i="0" u="none" strike="noStrike" baseline="0" dirty="0">
                <a:solidFill>
                  <a:srgbClr val="000000"/>
                </a:solidFill>
                <a:latin typeface="Comic Sans MS" panose="030F0702030302020204" pitchFamily="66" charset="0"/>
              </a:rPr>
              <a:t>Tableau </a:t>
            </a:r>
            <a:r>
              <a:rPr lang="fr-FR" sz="1600" b="0" i="0" u="none" strike="noStrike" baseline="0" dirty="0">
                <a:solidFill>
                  <a:srgbClr val="000000"/>
                </a:solidFill>
                <a:latin typeface="Comic Sans MS" panose="030F0702030302020204" pitchFamily="66" charset="0"/>
              </a:rPr>
              <a:t>Note(11,10) </a:t>
            </a:r>
            <a:r>
              <a:rPr lang="fr-FR" sz="1600" b="1" i="0" u="none" strike="noStrike" baseline="0" dirty="0">
                <a:solidFill>
                  <a:srgbClr val="000000"/>
                </a:solidFill>
                <a:latin typeface="Comic Sans MS" panose="030F0702030302020204" pitchFamily="66" charset="0"/>
              </a:rPr>
              <a:t>en Entier //Tableau multidimensionnel avec 10*11 comme dimension.</a:t>
            </a:r>
            <a:endParaRPr kumimoji="0" lang="fr-FR" sz="16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R="5600" algn="just"/>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R="5600" algn="just"/>
            <a:endParaRPr lang="fr-FR" sz="300" b="1" dirty="0">
              <a:solidFill>
                <a:srgbClr val="000000"/>
              </a:solidFill>
              <a:latin typeface="Comic Sans MS" panose="030F0702030302020204" pitchFamily="66" charset="0"/>
            </a:endParaRPr>
          </a:p>
          <a:p>
            <a:pPr marL="742950" marR="5600" lvl="1" indent="-285750" algn="just">
              <a:buFont typeface="Arial" panose="020B0604020202020204" pitchFamily="34" charset="0"/>
              <a:buChar char="•"/>
            </a:pPr>
            <a:r>
              <a:rPr lang="fr-FR" sz="1600" b="1" dirty="0">
                <a:solidFill>
                  <a:srgbClr val="000000"/>
                </a:solidFill>
                <a:latin typeface="Comic Sans MS" panose="030F0702030302020204" pitchFamily="66" charset="0"/>
              </a:rPr>
              <a:t>Exemple de Tableau: </a:t>
            </a:r>
          </a:p>
          <a:p>
            <a:pPr marL="742950" marR="5600" lvl="1" indent="-285750" algn="just">
              <a:buFont typeface="Arial" panose="020B0604020202020204" pitchFamily="34" charset="0"/>
              <a:buChar char="•"/>
            </a:pPr>
            <a:endParaRPr lang="fr-FR" sz="400" b="1" dirty="0">
              <a:solidFill>
                <a:srgbClr val="000000"/>
              </a:solidFill>
              <a:latin typeface="Comic Sans MS" panose="030F0702030302020204" pitchFamily="66" charset="0"/>
            </a:endParaRPr>
          </a:p>
          <a:p>
            <a:pPr lvl="2" algn="just"/>
            <a:r>
              <a:rPr lang="fr-FR" sz="1400" b="1" i="0" u="none" strike="noStrike" baseline="0" dirty="0">
                <a:solidFill>
                  <a:srgbClr val="000000"/>
                </a:solidFill>
                <a:latin typeface="Comic Sans MS" panose="030F0702030302020204" pitchFamily="66" charset="0"/>
              </a:rPr>
              <a:t>Tableau </a:t>
            </a:r>
            <a:r>
              <a:rPr lang="fr-FR" sz="1400" b="0" i="0" u="none" strike="noStrike" baseline="0" dirty="0">
                <a:solidFill>
                  <a:srgbClr val="000000"/>
                </a:solidFill>
                <a:latin typeface="Comic Sans MS" panose="030F0702030302020204" pitchFamily="66" charset="0"/>
              </a:rPr>
              <a:t>Note(11) </a:t>
            </a:r>
            <a:r>
              <a:rPr lang="fr-FR" sz="1400" b="1" i="0" u="none" strike="noStrike" baseline="0" dirty="0">
                <a:solidFill>
                  <a:srgbClr val="000000"/>
                </a:solidFill>
                <a:latin typeface="Comic Sans MS" panose="030F0702030302020204" pitchFamily="66" charset="0"/>
              </a:rPr>
              <a:t>en Numérique </a:t>
            </a:r>
            <a:endParaRPr lang="fr-FR" sz="1400" b="0" i="0" u="none" strike="noStrike" baseline="0" dirty="0">
              <a:solidFill>
                <a:srgbClr val="000000"/>
              </a:solidFill>
              <a:latin typeface="Comic Sans MS" panose="030F0702030302020204" pitchFamily="66" charset="0"/>
            </a:endParaRPr>
          </a:p>
          <a:p>
            <a:pPr lvl="2" algn="just"/>
            <a:r>
              <a:rPr lang="fr-FR" sz="1400" b="1" i="0" u="none" strike="noStrike" baseline="0" dirty="0">
                <a:solidFill>
                  <a:srgbClr val="000000"/>
                </a:solidFill>
                <a:latin typeface="Comic Sans MS" panose="030F0702030302020204" pitchFamily="66" charset="0"/>
              </a:rPr>
              <a:t>Variables </a:t>
            </a:r>
            <a:r>
              <a:rPr lang="fr-FR" sz="1400" b="0" i="0" u="none" strike="noStrike" baseline="0" dirty="0" err="1">
                <a:solidFill>
                  <a:srgbClr val="000000"/>
                </a:solidFill>
                <a:latin typeface="Comic Sans MS" panose="030F0702030302020204" pitchFamily="66" charset="0"/>
              </a:rPr>
              <a:t>Moy</a:t>
            </a:r>
            <a:r>
              <a:rPr lang="fr-FR" sz="1400" b="0" i="0" u="none" strike="noStrike" baseline="0" dirty="0">
                <a:solidFill>
                  <a:srgbClr val="000000"/>
                </a:solidFill>
                <a:latin typeface="Comic Sans MS" panose="030F0702030302020204" pitchFamily="66" charset="0"/>
              </a:rPr>
              <a:t>, Som </a:t>
            </a:r>
            <a:r>
              <a:rPr lang="fr-FR" sz="1400" b="1" i="0" u="none" strike="noStrike" baseline="0" dirty="0">
                <a:solidFill>
                  <a:srgbClr val="000000"/>
                </a:solidFill>
                <a:latin typeface="Comic Sans MS" panose="030F0702030302020204" pitchFamily="66" charset="0"/>
              </a:rPr>
              <a:t>en Numérique </a:t>
            </a:r>
            <a:endParaRPr lang="fr-FR" sz="1400" b="0" i="0" u="none" strike="noStrike" baseline="0" dirty="0">
              <a:solidFill>
                <a:srgbClr val="000000"/>
              </a:solidFill>
              <a:latin typeface="Comic Sans MS" panose="030F0702030302020204" pitchFamily="66" charset="0"/>
            </a:endParaRPr>
          </a:p>
          <a:p>
            <a:pPr lvl="2" algn="just"/>
            <a:r>
              <a:rPr lang="fr-FR" sz="1400" b="1" i="0" u="none" strike="noStrike" baseline="0" dirty="0">
                <a:solidFill>
                  <a:srgbClr val="000000"/>
                </a:solidFill>
                <a:latin typeface="Comic Sans MS" panose="030F0702030302020204" pitchFamily="66" charset="0"/>
              </a:rPr>
              <a:t>Début </a:t>
            </a:r>
            <a:endParaRPr lang="fr-FR" sz="1400" b="0" i="0" u="none" strike="noStrike" baseline="0" dirty="0">
              <a:solidFill>
                <a:srgbClr val="000000"/>
              </a:solidFill>
              <a:latin typeface="Comic Sans MS" panose="030F0702030302020204" pitchFamily="66" charset="0"/>
            </a:endParaRPr>
          </a:p>
          <a:p>
            <a:pPr lvl="3" algn="just"/>
            <a:r>
              <a:rPr lang="fr-FR" sz="1400" b="1" i="0" u="none" strike="noStrike" baseline="0" dirty="0">
                <a:solidFill>
                  <a:srgbClr val="000000"/>
                </a:solidFill>
                <a:latin typeface="Comic Sans MS" panose="030F0702030302020204" pitchFamily="66" charset="0"/>
              </a:rPr>
              <a:t>Pour </a:t>
            </a:r>
            <a:r>
              <a:rPr lang="fr-FR" sz="1400" b="0" i="0" u="none" strike="noStrike" baseline="0" dirty="0">
                <a:solidFill>
                  <a:srgbClr val="000000"/>
                </a:solidFill>
                <a:latin typeface="Comic Sans MS" panose="030F0702030302020204" pitchFamily="66" charset="0"/>
              </a:rPr>
              <a:t>i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0 à 11 </a:t>
            </a:r>
          </a:p>
          <a:p>
            <a:pPr lvl="3" algn="just"/>
            <a:r>
              <a:rPr lang="fr-FR" sz="1400" b="1" i="0" u="none" strike="noStrike" baseline="0" dirty="0">
                <a:solidFill>
                  <a:srgbClr val="000000"/>
                </a:solidFill>
                <a:latin typeface="Comic Sans MS" panose="030F0702030302020204" pitchFamily="66" charset="0"/>
              </a:rPr>
              <a:t>Ecrire </a:t>
            </a:r>
            <a:r>
              <a:rPr lang="fr-FR" sz="1400" b="0" i="0" u="none" strike="noStrike" baseline="0" dirty="0">
                <a:solidFill>
                  <a:srgbClr val="000000"/>
                </a:solidFill>
                <a:latin typeface="Comic Sans MS" panose="030F0702030302020204" pitchFamily="66" charset="0"/>
              </a:rPr>
              <a:t>"Entrez la note n°", i </a:t>
            </a:r>
          </a:p>
          <a:p>
            <a:pPr lvl="3" algn="just"/>
            <a:r>
              <a:rPr lang="fr-FR" sz="1400" b="1" i="0" u="none" strike="noStrike" baseline="0" dirty="0">
                <a:solidFill>
                  <a:srgbClr val="000000"/>
                </a:solidFill>
                <a:latin typeface="Comic Sans MS" panose="030F0702030302020204" pitchFamily="66" charset="0"/>
              </a:rPr>
              <a:t>Lire </a:t>
            </a:r>
            <a:r>
              <a:rPr lang="fr-FR" sz="1400" b="0" i="0" u="none" strike="noStrike" baseline="0" dirty="0">
                <a:solidFill>
                  <a:srgbClr val="000000"/>
                </a:solidFill>
                <a:latin typeface="Comic Sans MS" panose="030F0702030302020204" pitchFamily="66" charset="0"/>
              </a:rPr>
              <a:t>Note(i) </a:t>
            </a:r>
          </a:p>
          <a:p>
            <a:pPr lvl="3" algn="just"/>
            <a:r>
              <a:rPr lang="fr-FR" sz="1400" b="0" i="0" u="none" strike="noStrike" baseline="0" dirty="0">
                <a:solidFill>
                  <a:srgbClr val="000000"/>
                </a:solidFill>
                <a:latin typeface="Comic Sans MS" panose="030F0702030302020204" pitchFamily="66" charset="0"/>
              </a:rPr>
              <a:t>i </a:t>
            </a:r>
            <a:r>
              <a:rPr lang="fr-FR" sz="1400" b="1" i="0" u="none" strike="noStrike" baseline="0" dirty="0">
                <a:solidFill>
                  <a:srgbClr val="000000"/>
                </a:solidFill>
                <a:latin typeface="Comic Sans MS" panose="030F0702030302020204" pitchFamily="66" charset="0"/>
              </a:rPr>
              <a:t>Suivant </a:t>
            </a:r>
            <a:endParaRPr lang="fr-FR" sz="1400" b="0" i="0" u="none" strike="noStrike" baseline="0" dirty="0">
              <a:solidFill>
                <a:srgbClr val="000000"/>
              </a:solidFill>
              <a:latin typeface="Comic Sans MS" panose="030F0702030302020204" pitchFamily="66" charset="0"/>
            </a:endParaRPr>
          </a:p>
          <a:p>
            <a:pPr lvl="3" algn="just"/>
            <a:r>
              <a:rPr lang="fr-FR" sz="1400" b="0" i="0" u="none" strike="noStrike" baseline="0" dirty="0">
                <a:solidFill>
                  <a:srgbClr val="000000"/>
                </a:solidFill>
                <a:latin typeface="Comic Sans MS" panose="030F0702030302020204" pitchFamily="66" charset="0"/>
              </a:rPr>
              <a:t>Som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0 </a:t>
            </a:r>
          </a:p>
          <a:p>
            <a:pPr lvl="3" algn="just"/>
            <a:r>
              <a:rPr lang="fr-FR" sz="1400" b="0" i="0" u="none" strike="noStrike" baseline="0" dirty="0">
                <a:solidFill>
                  <a:srgbClr val="000000"/>
                </a:solidFill>
                <a:latin typeface="Comic Sans MS" panose="030F0702030302020204" pitchFamily="66" charset="0"/>
              </a:rPr>
              <a:t>Pour i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0 à 11 </a:t>
            </a:r>
          </a:p>
          <a:p>
            <a:pPr lvl="3" algn="just"/>
            <a:r>
              <a:rPr lang="fr-FR" sz="1400" b="0" i="0" u="none" strike="noStrike" baseline="0" dirty="0">
                <a:solidFill>
                  <a:srgbClr val="000000"/>
                </a:solidFill>
                <a:latin typeface="Comic Sans MS" panose="030F0702030302020204" pitchFamily="66" charset="0"/>
              </a:rPr>
              <a:t>Som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Som + Note(i) </a:t>
            </a:r>
          </a:p>
          <a:p>
            <a:pPr lvl="3" algn="just"/>
            <a:r>
              <a:rPr lang="fr-FR" sz="1400" b="0" i="0" u="none" strike="noStrike" baseline="0" dirty="0">
                <a:solidFill>
                  <a:srgbClr val="000000"/>
                </a:solidFill>
                <a:latin typeface="Comic Sans MS" panose="030F0702030302020204" pitchFamily="66" charset="0"/>
              </a:rPr>
              <a:t>i </a:t>
            </a:r>
            <a:r>
              <a:rPr lang="fr-FR" sz="1400" b="1" i="0" u="none" strike="noStrike" baseline="0" dirty="0">
                <a:solidFill>
                  <a:srgbClr val="000000"/>
                </a:solidFill>
                <a:latin typeface="Comic Sans MS" panose="030F0702030302020204" pitchFamily="66" charset="0"/>
              </a:rPr>
              <a:t>Suivant </a:t>
            </a:r>
            <a:endParaRPr lang="fr-FR" sz="1400" b="0" i="0" u="none" strike="noStrike" baseline="0" dirty="0">
              <a:solidFill>
                <a:srgbClr val="000000"/>
              </a:solidFill>
              <a:latin typeface="Comic Sans MS" panose="030F0702030302020204" pitchFamily="66" charset="0"/>
            </a:endParaRPr>
          </a:p>
          <a:p>
            <a:pPr lvl="3" algn="just"/>
            <a:r>
              <a:rPr lang="fr-FR" sz="1400" b="0" i="0" u="none" strike="noStrike" baseline="0" dirty="0" err="1">
                <a:solidFill>
                  <a:srgbClr val="000000"/>
                </a:solidFill>
                <a:latin typeface="Comic Sans MS" panose="030F0702030302020204" pitchFamily="66" charset="0"/>
              </a:rPr>
              <a:t>Moy</a:t>
            </a:r>
            <a:r>
              <a:rPr lang="fr-FR" sz="1400" b="0" i="0" u="none" strike="noStrike" baseline="0" dirty="0">
                <a:solidFill>
                  <a:srgbClr val="000000"/>
                </a:solidFill>
                <a:latin typeface="Comic Sans MS" panose="030F0702030302020204" pitchFamily="66" charset="0"/>
              </a:rPr>
              <a:t>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Som / 12 </a:t>
            </a:r>
            <a:endParaRPr kumimoji="0" lang="fr-FR" sz="105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r>
              <a:rPr lang="fr-FR" sz="1400" b="1" dirty="0">
                <a:solidFill>
                  <a:srgbClr val="000000"/>
                </a:solidFill>
                <a:latin typeface="Comic Sans MS" panose="030F0702030302020204" pitchFamily="66" charset="0"/>
              </a:rPr>
              <a:t>FIN</a:t>
            </a: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Tree>
    <p:extLst>
      <p:ext uri="{BB962C8B-B14F-4D97-AF65-F5344CB8AC3E}">
        <p14:creationId xmlns:p14="http://schemas.microsoft.com/office/powerpoint/2010/main" val="251270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325B2-CA58-28C4-43FE-31BE394F5F1C}"/>
              </a:ext>
            </a:extLst>
          </p:cNvPr>
          <p:cNvSpPr txBox="1"/>
          <p:nvPr/>
        </p:nvSpPr>
        <p:spPr>
          <a:xfrm>
            <a:off x="1488140" y="134471"/>
            <a:ext cx="1006730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Formation Initiation à l’algorithme </a:t>
            </a:r>
          </a:p>
        </p:txBody>
      </p:sp>
      <p:sp>
        <p:nvSpPr>
          <p:cNvPr id="5" name="ZoneTexte 4">
            <a:extLst>
              <a:ext uri="{FF2B5EF4-FFF2-40B4-BE49-F238E27FC236}">
                <a16:creationId xmlns:a16="http://schemas.microsoft.com/office/drawing/2014/main" id="{A96822DD-83B8-4488-2200-F47F15CA25F7}"/>
              </a:ext>
            </a:extLst>
          </p:cNvPr>
          <p:cNvSpPr txBox="1"/>
          <p:nvPr/>
        </p:nvSpPr>
        <p:spPr>
          <a:xfrm>
            <a:off x="47400" y="890459"/>
            <a:ext cx="12097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Les Procédures et les fonctions:</a:t>
            </a:r>
          </a:p>
          <a:p>
            <a:pPr marL="0" marR="5600" lvl="0" indent="0" algn="just"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Comic Sans MS" panose="030F0702030302020204" pitchFamily="66" charset="0"/>
              </a:rPr>
              <a:t>Une fonction réalise une simple opération dont le résultat peut être, par la suite, utilisé par une instruction. Une procédure est une instruction composée qui peut prendre des paramètres et dont le rôle est de modifier l'état courant. Les procédures ne retournent pas de résultat.</a:t>
            </a:r>
            <a:r>
              <a:rPr lang="fr-FR" sz="1600" b="0" i="0" dirty="0">
                <a:solidFill>
                  <a:srgbClr val="E8EAED"/>
                </a:solidFill>
                <a:effectLst/>
                <a:latin typeface="Google Sans"/>
              </a:rPr>
              <a:t>.</a:t>
            </a:r>
            <a:endParaRPr kumimoji="0" lang="fr-FR" sz="16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0" marR="5600" lvl="0"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0" marR="5600" lvl="0"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742950" marR="560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Exemple:</a:t>
            </a: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a:p>
            <a:pPr marL="914400" marR="0" lvl="2" indent="0" algn="just" defTabSz="914400" rtl="0" eaLnBrk="1" fontAlgn="auto" latinLnBrk="0" hangingPunct="1">
              <a:lnSpc>
                <a:spcPct val="100000"/>
              </a:lnSpc>
              <a:spcBef>
                <a:spcPts val="0"/>
              </a:spcBef>
              <a:spcAft>
                <a:spcPts val="0"/>
              </a:spcAft>
              <a:buClrTx/>
              <a:buSzTx/>
              <a:buFontTx/>
              <a:buNone/>
              <a:tabLst/>
              <a:defRPr/>
            </a:pPr>
            <a:endParaRPr kumimoji="0" lang="fr-FR" sz="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Image 20">
            <a:extLst>
              <a:ext uri="{FF2B5EF4-FFF2-40B4-BE49-F238E27FC236}">
                <a16:creationId xmlns:a16="http://schemas.microsoft.com/office/drawing/2014/main" id="{069FFEB5-270B-C286-9D05-4EEF7965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89" y="6002417"/>
            <a:ext cx="1083511" cy="687695"/>
          </a:xfrm>
          <a:prstGeom prst="rect">
            <a:avLst/>
          </a:prstGeom>
        </p:spPr>
      </p:pic>
      <p:pic>
        <p:nvPicPr>
          <p:cNvPr id="23" name="Image 22">
            <a:extLst>
              <a:ext uri="{FF2B5EF4-FFF2-40B4-BE49-F238E27FC236}">
                <a16:creationId xmlns:a16="http://schemas.microsoft.com/office/drawing/2014/main" id="{6D2F8756-ED5B-175E-3784-B5E5ED578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76" y="5819616"/>
            <a:ext cx="1092013" cy="933495"/>
          </a:xfrm>
          <a:prstGeom prst="rect">
            <a:avLst/>
          </a:prstGeom>
        </p:spPr>
      </p:pic>
      <p:sp>
        <p:nvSpPr>
          <p:cNvPr id="24" name="ZoneTexte 23">
            <a:extLst>
              <a:ext uri="{FF2B5EF4-FFF2-40B4-BE49-F238E27FC236}">
                <a16:creationId xmlns:a16="http://schemas.microsoft.com/office/drawing/2014/main" id="{F10ECB32-0571-645E-03D3-BE8F5C725563}"/>
              </a:ext>
            </a:extLst>
          </p:cNvPr>
          <p:cNvSpPr txBox="1"/>
          <p:nvPr/>
        </p:nvSpPr>
        <p:spPr>
          <a:xfrm flipH="1">
            <a:off x="6320121" y="6195876"/>
            <a:ext cx="37393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Facilitateur: </a:t>
            </a:r>
            <a:r>
              <a:rPr kumimoji="0" lang="fr-FR"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Jean-Michel DOUAMPO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Consultant IT et Gérant de DIDAfrica</a:t>
            </a:r>
          </a:p>
        </p:txBody>
      </p:sp>
      <p:sp>
        <p:nvSpPr>
          <p:cNvPr id="3" name="ZoneTexte 2">
            <a:extLst>
              <a:ext uri="{FF2B5EF4-FFF2-40B4-BE49-F238E27FC236}">
                <a16:creationId xmlns:a16="http://schemas.microsoft.com/office/drawing/2014/main" id="{8261F031-B095-CBF1-59C7-6CCF3FEAAFF9}"/>
              </a:ext>
            </a:extLst>
          </p:cNvPr>
          <p:cNvSpPr txBox="1"/>
          <p:nvPr/>
        </p:nvSpPr>
        <p:spPr>
          <a:xfrm>
            <a:off x="313764" y="2508374"/>
            <a:ext cx="6167717" cy="2585323"/>
          </a:xfrm>
          <a:prstGeom prst="rect">
            <a:avLst/>
          </a:prstGeom>
          <a:noFill/>
        </p:spPr>
        <p:txBody>
          <a:bodyPr wrap="square">
            <a:spAutoFit/>
          </a:bodyPr>
          <a:lstStyle/>
          <a:p>
            <a:pPr marR="0" algn="just"/>
            <a:r>
              <a:rPr lang="fr-FR" sz="1800" b="1" i="0" u="none" strike="noStrike" baseline="0" dirty="0">
                <a:solidFill>
                  <a:srgbClr val="000000"/>
                </a:solidFill>
                <a:latin typeface="Comic Sans MS" panose="030F0702030302020204" pitchFamily="66" charset="0"/>
              </a:rPr>
              <a:t>Fonction </a:t>
            </a:r>
            <a:r>
              <a:rPr lang="fr-FR" sz="1800" b="0" i="0" u="none" strike="noStrike" baseline="0" dirty="0" err="1">
                <a:solidFill>
                  <a:srgbClr val="000000"/>
                </a:solidFill>
                <a:latin typeface="Comic Sans MS" panose="030F0702030302020204" pitchFamily="66" charset="0"/>
              </a:rPr>
              <a:t>RepOuiNon</a:t>
            </a:r>
            <a:r>
              <a:rPr lang="fr-FR" sz="1800" b="0" i="0" u="none" strike="noStrike" baseline="0" dirty="0">
                <a:solidFill>
                  <a:srgbClr val="000000"/>
                </a:solidFill>
                <a:latin typeface="Comic Sans MS" panose="030F0702030302020204" pitchFamily="66" charset="0"/>
              </a:rPr>
              <a:t>(Msg en Caractère) </a:t>
            </a:r>
            <a:r>
              <a:rPr lang="fr-FR" sz="1800" b="1" i="0" u="none" strike="noStrike" baseline="0" dirty="0">
                <a:solidFill>
                  <a:srgbClr val="000000"/>
                </a:solidFill>
                <a:latin typeface="Comic Sans MS" panose="030F0702030302020204" pitchFamily="66" charset="0"/>
              </a:rPr>
              <a:t>en Caractère </a:t>
            </a:r>
            <a:endParaRPr lang="fr-FR" sz="1800" b="0" i="0" u="none" strike="noStrike" baseline="0" dirty="0">
              <a:solidFill>
                <a:srgbClr val="000000"/>
              </a:solidFill>
              <a:latin typeface="Comic Sans MS" panose="030F0702030302020204" pitchFamily="66" charset="0"/>
            </a:endParaRPr>
          </a:p>
          <a:p>
            <a:pPr lvl="1" algn="just"/>
            <a:r>
              <a:rPr lang="fr-FR" b="1" i="0" u="none" strike="noStrike" baseline="0" dirty="0">
                <a:solidFill>
                  <a:srgbClr val="000000"/>
                </a:solidFill>
                <a:latin typeface="Comic Sans MS" panose="030F0702030302020204" pitchFamily="66" charset="0"/>
              </a:rPr>
              <a:t>Ecrire </a:t>
            </a:r>
            <a:r>
              <a:rPr lang="fr-FR" b="0" i="0" u="none" strike="noStrike" baseline="0" dirty="0">
                <a:solidFill>
                  <a:srgbClr val="000000"/>
                </a:solidFill>
                <a:latin typeface="Comic Sans MS" panose="030F0702030302020204" pitchFamily="66" charset="0"/>
              </a:rPr>
              <a:t>Msg </a:t>
            </a:r>
          </a:p>
          <a:p>
            <a:pPr lvl="1" algn="just"/>
            <a:r>
              <a:rPr lang="fr-FR" b="0" i="0" u="none" strike="noStrike" baseline="0" dirty="0">
                <a:solidFill>
                  <a:srgbClr val="000000"/>
                </a:solidFill>
                <a:latin typeface="Comic Sans MS" panose="030F0702030302020204" pitchFamily="66" charset="0"/>
              </a:rPr>
              <a:t>Truc </a:t>
            </a:r>
            <a:r>
              <a:rPr lang="fr-FR" b="0" i="0" u="none" strike="noStrike" baseline="0" dirty="0">
                <a:solidFill>
                  <a:srgbClr val="000000"/>
                </a:solidFill>
                <a:latin typeface="Times New Roman" panose="02020603050405020304" pitchFamily="18" charset="0"/>
              </a:rPr>
              <a:t>← </a:t>
            </a:r>
            <a:r>
              <a:rPr lang="fr-FR" b="0" i="0" u="none" strike="noStrike" baseline="0" dirty="0">
                <a:solidFill>
                  <a:srgbClr val="000000"/>
                </a:solidFill>
                <a:latin typeface="Comic Sans MS" panose="030F0702030302020204" pitchFamily="66" charset="0"/>
              </a:rPr>
              <a:t>"" </a:t>
            </a:r>
          </a:p>
          <a:p>
            <a:pPr lvl="1" algn="just"/>
            <a:r>
              <a:rPr lang="fr-FR" b="1" i="0" u="none" strike="noStrike" baseline="0" dirty="0" err="1">
                <a:solidFill>
                  <a:srgbClr val="000000"/>
                </a:solidFill>
                <a:latin typeface="Comic Sans MS" panose="030F0702030302020204" pitchFamily="66" charset="0"/>
              </a:rPr>
              <a:t>TantQue</a:t>
            </a:r>
            <a:r>
              <a:rPr lang="fr-FR" b="1" i="0" u="none" strike="noStrike" baseline="0" dirty="0">
                <a:solidFill>
                  <a:srgbClr val="000000"/>
                </a:solidFill>
                <a:latin typeface="Comic Sans MS" panose="030F0702030302020204" pitchFamily="66" charset="0"/>
              </a:rPr>
              <a:t> </a:t>
            </a:r>
            <a:r>
              <a:rPr lang="fr-FR" b="0" i="0" u="none" strike="noStrike" baseline="0" dirty="0">
                <a:solidFill>
                  <a:srgbClr val="000000"/>
                </a:solidFill>
                <a:latin typeface="Comic Sans MS" panose="030F0702030302020204" pitchFamily="66" charset="0"/>
              </a:rPr>
              <a:t>Truc &lt;&gt; "Oui" et Truc &lt;&gt; "Non" </a:t>
            </a:r>
          </a:p>
          <a:p>
            <a:pPr lvl="2" algn="just"/>
            <a:r>
              <a:rPr lang="fr-FR" b="1" i="0" u="none" strike="noStrike" baseline="0" dirty="0">
                <a:solidFill>
                  <a:srgbClr val="000000"/>
                </a:solidFill>
                <a:latin typeface="Comic Sans MS" panose="030F0702030302020204" pitchFamily="66" charset="0"/>
              </a:rPr>
              <a:t>Ecrire </a:t>
            </a:r>
            <a:r>
              <a:rPr lang="fr-FR" b="0" i="0" u="none" strike="noStrike" baseline="0" dirty="0">
                <a:solidFill>
                  <a:srgbClr val="000000"/>
                </a:solidFill>
                <a:latin typeface="Comic Sans MS" panose="030F0702030302020204" pitchFamily="66" charset="0"/>
              </a:rPr>
              <a:t>"Tapez Oui ou Non" </a:t>
            </a:r>
          </a:p>
          <a:p>
            <a:pPr lvl="2" algn="just"/>
            <a:r>
              <a:rPr lang="fr-FR" b="1" i="0" u="none" strike="noStrike" baseline="0" dirty="0">
                <a:solidFill>
                  <a:srgbClr val="000000"/>
                </a:solidFill>
                <a:latin typeface="Comic Sans MS" panose="030F0702030302020204" pitchFamily="66" charset="0"/>
              </a:rPr>
              <a:t>Lire </a:t>
            </a:r>
            <a:r>
              <a:rPr lang="fr-FR" b="0" i="0" u="none" strike="noStrike" baseline="0" dirty="0">
                <a:solidFill>
                  <a:srgbClr val="000000"/>
                </a:solidFill>
                <a:latin typeface="Comic Sans MS" panose="030F0702030302020204" pitchFamily="66" charset="0"/>
              </a:rPr>
              <a:t>Truc </a:t>
            </a:r>
          </a:p>
          <a:p>
            <a:pPr lvl="1" algn="just"/>
            <a:r>
              <a:rPr lang="fr-FR" b="1" i="0" u="none" strike="noStrike" baseline="0" dirty="0" err="1">
                <a:solidFill>
                  <a:srgbClr val="000000"/>
                </a:solidFill>
                <a:latin typeface="Comic Sans MS" panose="030F0702030302020204" pitchFamily="66" charset="0"/>
              </a:rPr>
              <a:t>FinTantQue</a:t>
            </a:r>
            <a:r>
              <a:rPr lang="fr-FR" b="1" i="0" u="none" strike="noStrike" baseline="0" dirty="0">
                <a:solidFill>
                  <a:srgbClr val="000000"/>
                </a:solidFill>
                <a:latin typeface="Comic Sans MS" panose="030F0702030302020204" pitchFamily="66" charset="0"/>
              </a:rPr>
              <a:t> </a:t>
            </a:r>
            <a:endParaRPr lang="fr-FR" b="0" i="0" u="none" strike="noStrike" baseline="0" dirty="0">
              <a:solidFill>
                <a:srgbClr val="000000"/>
              </a:solidFill>
              <a:latin typeface="Comic Sans MS" panose="030F0702030302020204" pitchFamily="66" charset="0"/>
            </a:endParaRPr>
          </a:p>
          <a:p>
            <a:pPr marR="0" algn="just"/>
            <a:r>
              <a:rPr lang="fr-FR" sz="1800" b="1" i="0" u="none" strike="noStrike" baseline="0" dirty="0">
                <a:solidFill>
                  <a:srgbClr val="000000"/>
                </a:solidFill>
                <a:latin typeface="Comic Sans MS" panose="030F0702030302020204" pitchFamily="66" charset="0"/>
              </a:rPr>
              <a:t>Renvoyer </a:t>
            </a:r>
            <a:r>
              <a:rPr lang="fr-FR" sz="1800" b="0" i="0" u="none" strike="noStrike" baseline="0" dirty="0">
                <a:solidFill>
                  <a:srgbClr val="000000"/>
                </a:solidFill>
                <a:latin typeface="Comic Sans MS" panose="030F0702030302020204" pitchFamily="66" charset="0"/>
              </a:rPr>
              <a:t>Truc </a:t>
            </a:r>
          </a:p>
          <a:p>
            <a:pPr marR="0" algn="just"/>
            <a:r>
              <a:rPr lang="fr-FR" sz="1800" b="1" i="0" u="none" strike="noStrike" baseline="0" dirty="0">
                <a:solidFill>
                  <a:srgbClr val="000000"/>
                </a:solidFill>
                <a:latin typeface="Comic Sans MS" panose="030F0702030302020204" pitchFamily="66" charset="0"/>
              </a:rPr>
              <a:t>Fin Fonction </a:t>
            </a:r>
            <a:endParaRPr lang="fr-FR" dirty="0"/>
          </a:p>
        </p:txBody>
      </p:sp>
      <p:sp>
        <p:nvSpPr>
          <p:cNvPr id="7" name="ZoneTexte 6">
            <a:extLst>
              <a:ext uri="{FF2B5EF4-FFF2-40B4-BE49-F238E27FC236}">
                <a16:creationId xmlns:a16="http://schemas.microsoft.com/office/drawing/2014/main" id="{2C899933-4DEB-9277-6B39-B31C37DACCF9}"/>
              </a:ext>
            </a:extLst>
          </p:cNvPr>
          <p:cNvSpPr txBox="1"/>
          <p:nvPr/>
        </p:nvSpPr>
        <p:spPr>
          <a:xfrm>
            <a:off x="6444336" y="2516011"/>
            <a:ext cx="5747664" cy="2031325"/>
          </a:xfrm>
          <a:prstGeom prst="rect">
            <a:avLst/>
          </a:prstGeom>
          <a:noFill/>
        </p:spPr>
        <p:txBody>
          <a:bodyPr wrap="square">
            <a:spAutoFit/>
          </a:bodyPr>
          <a:lstStyle/>
          <a:p>
            <a:pPr marR="0" algn="just"/>
            <a:r>
              <a:rPr lang="fr-FR" sz="1400" b="1" i="0" u="none" strike="noStrike" baseline="0" dirty="0">
                <a:solidFill>
                  <a:srgbClr val="000000"/>
                </a:solidFill>
                <a:latin typeface="Comic Sans MS" panose="030F0702030302020204" pitchFamily="66" charset="0"/>
              </a:rPr>
              <a:t>Procédure </a:t>
            </a:r>
            <a:r>
              <a:rPr lang="fr-FR" sz="1400" b="0" i="0" u="none" strike="noStrike" baseline="0" dirty="0" err="1">
                <a:solidFill>
                  <a:srgbClr val="000000"/>
                </a:solidFill>
                <a:latin typeface="Comic Sans MS" panose="030F0702030302020204" pitchFamily="66" charset="0"/>
              </a:rPr>
              <a:t>RepOuiNon</a:t>
            </a:r>
            <a:r>
              <a:rPr lang="fr-FR" sz="1400" b="0" i="0" u="none" strike="noStrike" baseline="0" dirty="0">
                <a:solidFill>
                  <a:srgbClr val="000000"/>
                </a:solidFill>
                <a:latin typeface="Comic Sans MS" panose="030F0702030302020204" pitchFamily="66" charset="0"/>
              </a:rPr>
              <a:t>(Msg </a:t>
            </a:r>
            <a:r>
              <a:rPr lang="fr-FR" sz="1400" b="1" i="0" u="none" strike="noStrike" baseline="0" dirty="0">
                <a:solidFill>
                  <a:srgbClr val="000000"/>
                </a:solidFill>
                <a:latin typeface="Comic Sans MS" panose="030F0702030302020204" pitchFamily="66" charset="0"/>
              </a:rPr>
              <a:t>en Caractère par valeur</a:t>
            </a:r>
            <a:r>
              <a:rPr lang="fr-FR" sz="1400" b="0" i="0" u="none" strike="noStrike" baseline="0" dirty="0">
                <a:solidFill>
                  <a:srgbClr val="000000"/>
                </a:solidFill>
                <a:latin typeface="Comic Sans MS" panose="030F0702030302020204" pitchFamily="66" charset="0"/>
              </a:rPr>
              <a:t>, </a:t>
            </a:r>
          </a:p>
          <a:p>
            <a:pPr marR="0" algn="just"/>
            <a:r>
              <a:rPr lang="fr-FR" sz="1400" b="0" i="0" u="none" strike="noStrike" baseline="0" dirty="0">
                <a:solidFill>
                  <a:srgbClr val="000000"/>
                </a:solidFill>
                <a:latin typeface="Comic Sans MS" panose="030F0702030302020204" pitchFamily="66" charset="0"/>
              </a:rPr>
              <a:t>Truc </a:t>
            </a:r>
            <a:r>
              <a:rPr lang="fr-FR" sz="1400" b="1" i="0" u="none" strike="noStrike" baseline="0" dirty="0">
                <a:solidFill>
                  <a:srgbClr val="000000"/>
                </a:solidFill>
                <a:latin typeface="Comic Sans MS" panose="030F0702030302020204" pitchFamily="66" charset="0"/>
              </a:rPr>
              <a:t>en Caractère par référence</a:t>
            </a:r>
            <a:r>
              <a:rPr lang="fr-FR" sz="1400" b="0" i="0" u="none" strike="noStrike" baseline="0" dirty="0">
                <a:solidFill>
                  <a:srgbClr val="000000"/>
                </a:solidFill>
                <a:latin typeface="Comic Sans MS" panose="030F0702030302020204" pitchFamily="66" charset="0"/>
              </a:rPr>
              <a:t>) </a:t>
            </a:r>
          </a:p>
          <a:p>
            <a:pPr lvl="1" algn="just"/>
            <a:r>
              <a:rPr lang="fr-FR" sz="1400" b="1" i="0" u="none" strike="noStrike" baseline="0" dirty="0">
                <a:solidFill>
                  <a:srgbClr val="000000"/>
                </a:solidFill>
                <a:latin typeface="Comic Sans MS" panose="030F0702030302020204" pitchFamily="66" charset="0"/>
              </a:rPr>
              <a:t>Ecrire </a:t>
            </a:r>
            <a:r>
              <a:rPr lang="fr-FR" sz="1400" b="0" i="0" u="none" strike="noStrike" baseline="0" dirty="0">
                <a:solidFill>
                  <a:srgbClr val="000000"/>
                </a:solidFill>
                <a:latin typeface="Comic Sans MS" panose="030F0702030302020204" pitchFamily="66" charset="0"/>
              </a:rPr>
              <a:t>Msg </a:t>
            </a:r>
          </a:p>
          <a:p>
            <a:pPr lvl="1" algn="just"/>
            <a:r>
              <a:rPr lang="fr-FR" sz="1400" b="0" i="0" u="none" strike="noStrike" baseline="0" dirty="0">
                <a:solidFill>
                  <a:srgbClr val="000000"/>
                </a:solidFill>
                <a:latin typeface="Comic Sans MS" panose="030F0702030302020204" pitchFamily="66" charset="0"/>
              </a:rPr>
              <a:t>Truc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 </a:t>
            </a:r>
          </a:p>
          <a:p>
            <a:pPr lvl="1" algn="just"/>
            <a:r>
              <a:rPr lang="fr-FR" sz="1400" b="1" i="0" u="none" strike="noStrike" baseline="0" dirty="0" err="1">
                <a:solidFill>
                  <a:srgbClr val="000000"/>
                </a:solidFill>
                <a:latin typeface="Comic Sans MS" panose="030F0702030302020204" pitchFamily="66" charset="0"/>
              </a:rPr>
              <a:t>TantQue</a:t>
            </a:r>
            <a:r>
              <a:rPr lang="fr-FR" sz="1400" b="1" i="0" u="none" strike="noStrike" baseline="0" dirty="0">
                <a:solidFill>
                  <a:srgbClr val="000000"/>
                </a:solidFill>
                <a:latin typeface="Comic Sans MS" panose="030F0702030302020204" pitchFamily="66" charset="0"/>
              </a:rPr>
              <a:t> </a:t>
            </a:r>
            <a:r>
              <a:rPr lang="fr-FR" sz="1400" b="0" i="0" u="none" strike="noStrike" baseline="0" dirty="0">
                <a:solidFill>
                  <a:srgbClr val="000000"/>
                </a:solidFill>
                <a:latin typeface="Comic Sans MS" panose="030F0702030302020204" pitchFamily="66" charset="0"/>
              </a:rPr>
              <a:t>Truc &lt;&gt; "Oui" et Truc &lt;&gt; "Non" </a:t>
            </a:r>
          </a:p>
          <a:p>
            <a:pPr lvl="2" algn="just"/>
            <a:r>
              <a:rPr lang="fr-FR" sz="1400" b="1" i="0" u="none" strike="noStrike" baseline="0" dirty="0">
                <a:solidFill>
                  <a:srgbClr val="000000"/>
                </a:solidFill>
                <a:latin typeface="Comic Sans MS" panose="030F0702030302020204" pitchFamily="66" charset="0"/>
              </a:rPr>
              <a:t>Ecrire </a:t>
            </a:r>
            <a:r>
              <a:rPr lang="fr-FR" sz="1400" b="0" i="0" u="none" strike="noStrike" baseline="0" dirty="0">
                <a:solidFill>
                  <a:srgbClr val="000000"/>
                </a:solidFill>
                <a:latin typeface="Comic Sans MS" panose="030F0702030302020204" pitchFamily="66" charset="0"/>
              </a:rPr>
              <a:t>"Tapez Oui ou Non" </a:t>
            </a:r>
          </a:p>
          <a:p>
            <a:pPr lvl="2" algn="just"/>
            <a:r>
              <a:rPr lang="fr-FR" sz="1400" b="1" i="0" u="none" strike="noStrike" baseline="0" dirty="0">
                <a:solidFill>
                  <a:srgbClr val="000000"/>
                </a:solidFill>
                <a:latin typeface="Comic Sans MS" panose="030F0702030302020204" pitchFamily="66" charset="0"/>
              </a:rPr>
              <a:t>Lire </a:t>
            </a:r>
            <a:r>
              <a:rPr lang="fr-FR" sz="1400" b="0" i="0" u="none" strike="noStrike" baseline="0" dirty="0">
                <a:solidFill>
                  <a:srgbClr val="000000"/>
                </a:solidFill>
                <a:latin typeface="Comic Sans MS" panose="030F0702030302020204" pitchFamily="66" charset="0"/>
              </a:rPr>
              <a:t>Truc </a:t>
            </a:r>
          </a:p>
          <a:p>
            <a:pPr lvl="1" algn="just"/>
            <a:r>
              <a:rPr lang="fr-FR" sz="1400" b="1" i="0" u="none" strike="noStrike" baseline="0" dirty="0" err="1">
                <a:solidFill>
                  <a:srgbClr val="000000"/>
                </a:solidFill>
                <a:latin typeface="Comic Sans MS" panose="030F0702030302020204" pitchFamily="66" charset="0"/>
              </a:rPr>
              <a:t>FinTantQue</a:t>
            </a:r>
            <a:r>
              <a:rPr lang="fr-FR" sz="1400" b="1" i="0" u="none" strike="noStrike" baseline="0" dirty="0">
                <a:solidFill>
                  <a:srgbClr val="000000"/>
                </a:solidFill>
                <a:latin typeface="Comic Sans MS" panose="030F0702030302020204" pitchFamily="66" charset="0"/>
              </a:rPr>
              <a:t> </a:t>
            </a:r>
            <a:endParaRPr lang="fr-FR" sz="1400" b="0" i="0" u="none" strike="noStrike" baseline="0" dirty="0">
              <a:solidFill>
                <a:srgbClr val="000000"/>
              </a:solidFill>
              <a:latin typeface="Comic Sans MS" panose="030F0702030302020204" pitchFamily="66" charset="0"/>
            </a:endParaRPr>
          </a:p>
          <a:p>
            <a:pPr marR="0" algn="just"/>
            <a:r>
              <a:rPr lang="fr-FR" sz="1400" b="1" i="0" u="none" strike="noStrike" baseline="0" dirty="0">
                <a:solidFill>
                  <a:srgbClr val="000000"/>
                </a:solidFill>
                <a:latin typeface="Comic Sans MS" panose="030F0702030302020204" pitchFamily="66" charset="0"/>
              </a:rPr>
              <a:t>Fin Fonction </a:t>
            </a:r>
            <a:endParaRPr lang="fr-FR" sz="1400" dirty="0"/>
          </a:p>
        </p:txBody>
      </p:sp>
      <p:sp>
        <p:nvSpPr>
          <p:cNvPr id="9" name="ZoneTexte 8">
            <a:extLst>
              <a:ext uri="{FF2B5EF4-FFF2-40B4-BE49-F238E27FC236}">
                <a16:creationId xmlns:a16="http://schemas.microsoft.com/office/drawing/2014/main" id="{97153EF1-5A2A-3AF2-2BB0-79AF4AA54CC6}"/>
              </a:ext>
            </a:extLst>
          </p:cNvPr>
          <p:cNvSpPr txBox="1"/>
          <p:nvPr/>
        </p:nvSpPr>
        <p:spPr>
          <a:xfrm>
            <a:off x="6444336" y="4502012"/>
            <a:ext cx="5039452" cy="738664"/>
          </a:xfrm>
          <a:prstGeom prst="rect">
            <a:avLst/>
          </a:prstGeom>
          <a:noFill/>
        </p:spPr>
        <p:txBody>
          <a:bodyPr wrap="square">
            <a:spAutoFit/>
          </a:bodyPr>
          <a:lstStyle/>
          <a:p>
            <a:pPr marR="0" algn="just"/>
            <a:r>
              <a:rPr lang="fr-FR" sz="1400" b="0" i="0" u="none" strike="noStrike" baseline="0" dirty="0">
                <a:solidFill>
                  <a:srgbClr val="000000"/>
                </a:solidFill>
                <a:latin typeface="Comic Sans MS" panose="030F0702030302020204" pitchFamily="66" charset="0"/>
              </a:rPr>
              <a:t>M </a:t>
            </a:r>
            <a:r>
              <a:rPr lang="fr-FR" sz="1400" b="0" i="0" u="none" strike="noStrike" baseline="0" dirty="0">
                <a:solidFill>
                  <a:srgbClr val="000000"/>
                </a:solidFill>
                <a:latin typeface="Times New Roman" panose="02020603050405020304" pitchFamily="18" charset="0"/>
              </a:rPr>
              <a:t>← </a:t>
            </a:r>
            <a:r>
              <a:rPr lang="fr-FR" sz="1400" b="0" i="0" u="none" strike="noStrike" baseline="0" dirty="0">
                <a:solidFill>
                  <a:srgbClr val="000000"/>
                </a:solidFill>
                <a:latin typeface="Comic Sans MS" panose="030F0702030302020204" pitchFamily="66" charset="0"/>
              </a:rPr>
              <a:t>"Etes-vous marié ?" </a:t>
            </a:r>
          </a:p>
          <a:p>
            <a:pPr marR="0" algn="just"/>
            <a:r>
              <a:rPr lang="fr-FR" sz="1400" b="0" i="0" u="none" strike="noStrike" baseline="0" dirty="0">
                <a:solidFill>
                  <a:srgbClr val="000000"/>
                </a:solidFill>
                <a:latin typeface="Comic Sans MS" panose="030F0702030302020204" pitchFamily="66" charset="0"/>
              </a:rPr>
              <a:t>Appeler </a:t>
            </a:r>
            <a:r>
              <a:rPr lang="fr-FR" sz="1400" b="0" i="0" u="none" strike="noStrike" baseline="0" dirty="0" err="1">
                <a:solidFill>
                  <a:srgbClr val="000000"/>
                </a:solidFill>
                <a:latin typeface="Comic Sans MS" panose="030F0702030302020204" pitchFamily="66" charset="0"/>
              </a:rPr>
              <a:t>RepOuiNon</a:t>
            </a:r>
            <a:r>
              <a:rPr lang="fr-FR" sz="1400" b="0" i="0" u="none" strike="noStrike" baseline="0" dirty="0">
                <a:solidFill>
                  <a:srgbClr val="000000"/>
                </a:solidFill>
                <a:latin typeface="Comic Sans MS" panose="030F0702030302020204" pitchFamily="66" charset="0"/>
              </a:rPr>
              <a:t>(M, T) </a:t>
            </a:r>
          </a:p>
          <a:p>
            <a:pPr marR="0" algn="just"/>
            <a:r>
              <a:rPr lang="fr-FR" sz="1400" b="0" i="0" u="none" strike="noStrike" baseline="0" dirty="0">
                <a:solidFill>
                  <a:srgbClr val="000000"/>
                </a:solidFill>
                <a:latin typeface="Comic Sans MS" panose="030F0702030302020204" pitchFamily="66" charset="0"/>
              </a:rPr>
              <a:t>Ecrire "Votre réponse est ", T </a:t>
            </a:r>
            <a:endParaRPr lang="fr-FR" sz="1400" dirty="0"/>
          </a:p>
        </p:txBody>
      </p:sp>
      <p:sp>
        <p:nvSpPr>
          <p:cNvPr id="10" name="ZoneTexte 9">
            <a:extLst>
              <a:ext uri="{FF2B5EF4-FFF2-40B4-BE49-F238E27FC236}">
                <a16:creationId xmlns:a16="http://schemas.microsoft.com/office/drawing/2014/main" id="{768FBCC1-6764-A296-F69E-C9C2D10B9486}"/>
              </a:ext>
            </a:extLst>
          </p:cNvPr>
          <p:cNvSpPr txBox="1"/>
          <p:nvPr/>
        </p:nvSpPr>
        <p:spPr>
          <a:xfrm>
            <a:off x="178007" y="5441012"/>
            <a:ext cx="5039452" cy="954107"/>
          </a:xfrm>
          <a:prstGeom prst="rect">
            <a:avLst/>
          </a:prstGeom>
          <a:noFill/>
        </p:spPr>
        <p:txBody>
          <a:bodyPr wrap="square">
            <a:spAutoFit/>
          </a:bodyPr>
          <a:lstStyle/>
          <a:p>
            <a:pPr marR="0" algn="just"/>
            <a:r>
              <a:rPr lang="fr-FR" sz="1400" b="0" i="0" u="none" strike="noStrike" baseline="0" dirty="0">
                <a:solidFill>
                  <a:srgbClr val="000000"/>
                </a:solidFill>
                <a:latin typeface="Comic Sans MS" panose="030F0702030302020204" pitchFamily="66" charset="0"/>
              </a:rPr>
              <a:t>PS: il existe 2 types de passage de paramètres soit par valeur, soit par référence.</a:t>
            </a:r>
          </a:p>
          <a:p>
            <a:pPr marR="0" algn="just"/>
            <a:r>
              <a:rPr lang="fr-FR" sz="1400" dirty="0">
                <a:solidFill>
                  <a:srgbClr val="000000"/>
                </a:solidFill>
                <a:latin typeface="Comic Sans MS" panose="030F0702030302020204" pitchFamily="66" charset="0"/>
              </a:rPr>
              <a:t>Par référence, on peut la récupérer en dehors de la fonction ou la procédure.</a:t>
            </a:r>
            <a:endParaRPr lang="fr-FR" sz="1400" dirty="0"/>
          </a:p>
        </p:txBody>
      </p:sp>
    </p:spTree>
    <p:extLst>
      <p:ext uri="{BB962C8B-B14F-4D97-AF65-F5344CB8AC3E}">
        <p14:creationId xmlns:p14="http://schemas.microsoft.com/office/powerpoint/2010/main" val="18064102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Microsoft Office PowerPoint</Application>
  <PresentationFormat>Grand écran</PresentationFormat>
  <Paragraphs>380</Paragraphs>
  <Slides>14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Calibri</vt:lpstr>
      <vt:lpstr>Calibri Light</vt:lpstr>
      <vt:lpstr>Comic Sans MS</vt:lpstr>
      <vt:lpstr>Google Sans</vt:lpstr>
      <vt:lpstr>Inter</vt:lpstr>
      <vt:lpstr>Times New Roman</vt:lpstr>
      <vt:lpstr>var(--font-code)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Jean-Michel DOUAMPO</dc:creator>
  <cp:lastModifiedBy>Jean-Michel DOUAMPO</cp:lastModifiedBy>
  <cp:revision>25</cp:revision>
  <dcterms:created xsi:type="dcterms:W3CDTF">2023-03-29T09:07:57Z</dcterms:created>
  <dcterms:modified xsi:type="dcterms:W3CDTF">2023-10-19T14:02:27Z</dcterms:modified>
</cp:coreProperties>
</file>