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57" r:id="rId4"/>
    <p:sldId id="274" r:id="rId5"/>
    <p:sldId id="258" r:id="rId6"/>
    <p:sldId id="275" r:id="rId7"/>
    <p:sldId id="263" r:id="rId8"/>
    <p:sldId id="268" r:id="rId9"/>
    <p:sldId id="269" r:id="rId10"/>
    <p:sldId id="265" r:id="rId11"/>
    <p:sldId id="270" r:id="rId12"/>
    <p:sldId id="266" r:id="rId13"/>
    <p:sldId id="271" r:id="rId14"/>
    <p:sldId id="273" r:id="rId15"/>
    <p:sldId id="272" r:id="rId16"/>
    <p:sldId id="259" r:id="rId17"/>
    <p:sldId id="26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291"/>
    <a:srgbClr val="E10E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53" autoAdjust="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50C96-9660-CD4B-890C-0F622434BE78}" type="datetimeFigureOut">
              <a:rPr lang="en-US" smtClean="0"/>
              <a:t>14/10/15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2EE5D-979F-054B-8789-CDF289A4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94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parent sends off their child with all the knowledge of how</a:t>
            </a:r>
            <a:r>
              <a:rPr lang="en-US" baseline="0" dirty="0" smtClean="0"/>
              <a:t> to stay safe in the club (the child inherits the scope)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2EE5D-979F-054B-8789-CDF289A4A1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43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</a:t>
            </a:r>
            <a:r>
              <a:rPr lang="en-US" baseline="0" dirty="0" smtClean="0"/>
              <a:t> scope === false, everything the child gets up to is shared with the parent. (If the child changes a variable, it changes in the parent and vice versa)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2EE5D-979F-054B-8789-CDF289A4A1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49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2EE5D-979F-054B-8789-CDF289A4A1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30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parent sends off their child with all the knowledge of how</a:t>
            </a:r>
            <a:r>
              <a:rPr lang="en-US" baseline="0" dirty="0" smtClean="0"/>
              <a:t> to stay safe in the club (the child inherits the scope)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2EE5D-979F-054B-8789-CDF289A4A1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40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then the child shuts the door of the club.</a:t>
            </a:r>
            <a:r>
              <a:rPr lang="en-US" baseline="0" dirty="0" smtClean="0"/>
              <a:t> Anything the child does is not known to the parent and vice</a:t>
            </a:r>
            <a:r>
              <a:rPr lang="en-US" baseline="0" smtClean="0"/>
              <a:t>-versa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2EE5D-979F-054B-8789-CDF289A4A1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07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6A95-0EAB-C347-8A15-01B883284BCC}" type="datetimeFigureOut">
              <a:rPr lang="en-US" smtClean="0"/>
              <a:t>14/10/15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7113-A8E0-2F49-8518-0E65BA3EE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4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6A95-0EAB-C347-8A15-01B883284BCC}" type="datetimeFigureOut">
              <a:rPr lang="en-US" smtClean="0"/>
              <a:t>14/10/15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7113-A8E0-2F49-8518-0E65BA3EE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7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6A95-0EAB-C347-8A15-01B883284BCC}" type="datetimeFigureOut">
              <a:rPr lang="en-US" smtClean="0"/>
              <a:t>14/10/15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7113-A8E0-2F49-8518-0E65BA3EE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6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6A95-0EAB-C347-8A15-01B883284BCC}" type="datetimeFigureOut">
              <a:rPr lang="en-US" smtClean="0"/>
              <a:t>14/10/15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7113-A8E0-2F49-8518-0E65BA3EE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6A95-0EAB-C347-8A15-01B883284BCC}" type="datetimeFigureOut">
              <a:rPr lang="en-US" smtClean="0"/>
              <a:t>14/10/15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7113-A8E0-2F49-8518-0E65BA3EE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6A95-0EAB-C347-8A15-01B883284BCC}" type="datetimeFigureOut">
              <a:rPr lang="en-US" smtClean="0"/>
              <a:t>14/10/15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7113-A8E0-2F49-8518-0E65BA3EE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1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6A95-0EAB-C347-8A15-01B883284BCC}" type="datetimeFigureOut">
              <a:rPr lang="en-US" smtClean="0"/>
              <a:t>14/10/15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7113-A8E0-2F49-8518-0E65BA3EE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8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6A95-0EAB-C347-8A15-01B883284BCC}" type="datetimeFigureOut">
              <a:rPr lang="en-US" smtClean="0"/>
              <a:t>14/10/15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7113-A8E0-2F49-8518-0E65BA3EE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9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6A95-0EAB-C347-8A15-01B883284BCC}" type="datetimeFigureOut">
              <a:rPr lang="en-US" smtClean="0"/>
              <a:t>14/10/15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7113-A8E0-2F49-8518-0E65BA3EE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6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6A95-0EAB-C347-8A15-01B883284BCC}" type="datetimeFigureOut">
              <a:rPr lang="en-US" smtClean="0"/>
              <a:t>14/10/15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7113-A8E0-2F49-8518-0E65BA3EE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75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6A95-0EAB-C347-8A15-01B883284BCC}" type="datetimeFigureOut">
              <a:rPr lang="en-US" smtClean="0"/>
              <a:t>14/10/15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7113-A8E0-2F49-8518-0E65BA3EE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4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26A95-0EAB-C347-8A15-01B883284BCC}" type="datetimeFigureOut">
              <a:rPr lang="en-US" smtClean="0"/>
              <a:t>14/10/15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F7113-A8E0-2F49-8518-0E65BA3EE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3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924" y="1611946"/>
            <a:ext cx="2044032" cy="2148186"/>
          </a:xfrm>
          <a:prstGeom prst="rect">
            <a:avLst/>
          </a:prstGeom>
        </p:spPr>
      </p:pic>
      <p:sp>
        <p:nvSpPr>
          <p:cNvPr id="9" name="Right Triangle 8"/>
          <p:cNvSpPr/>
          <p:nvPr/>
        </p:nvSpPr>
        <p:spPr>
          <a:xfrm flipV="1">
            <a:off x="0" y="-11442"/>
            <a:ext cx="9144000" cy="959757"/>
          </a:xfrm>
          <a:prstGeom prst="rtTriangle">
            <a:avLst/>
          </a:prstGeom>
          <a:solidFill>
            <a:srgbClr val="E10E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ight Triangle 9"/>
          <p:cNvSpPr/>
          <p:nvPr/>
        </p:nvSpPr>
        <p:spPr>
          <a:xfrm rot="10800000" flipV="1">
            <a:off x="0" y="5898243"/>
            <a:ext cx="9144000" cy="959757"/>
          </a:xfrm>
          <a:prstGeom prst="rtTriangle">
            <a:avLst/>
          </a:prstGeom>
          <a:solidFill>
            <a:srgbClr val="E10E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58751" y="4041913"/>
            <a:ext cx="441659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HelvNeue Medium for IBM"/>
                <a:cs typeface="HelvNeue Medium for IBM"/>
              </a:rPr>
              <a:t>AngularJS </a:t>
            </a:r>
            <a:r>
              <a:rPr lang="en-US" sz="2800" dirty="0" smtClean="0">
                <a:solidFill>
                  <a:srgbClr val="E10E25"/>
                </a:solidFill>
                <a:latin typeface="HelvNeue Medium for IBM"/>
                <a:cs typeface="HelvNeue Medium for IBM"/>
              </a:rPr>
              <a:t>Advanced Stuff</a:t>
            </a:r>
          </a:p>
          <a:p>
            <a:pPr algn="ctr"/>
            <a:endParaRPr lang="en-US" dirty="0">
              <a:latin typeface="HelvNeue Medium for IBM"/>
              <a:cs typeface="HelvNeue Medium for IBM"/>
            </a:endParaRPr>
          </a:p>
          <a:p>
            <a:pPr algn="ctr"/>
            <a:r>
              <a:rPr lang="en-US" dirty="0" smtClean="0">
                <a:latin typeface="HelvNeue Medium for IBM"/>
                <a:cs typeface="HelvNeue Medium for IBM"/>
              </a:rPr>
              <a:t>Joe Pavitt (joepavit@uk.ibm.com)</a:t>
            </a:r>
          </a:p>
          <a:p>
            <a:pPr algn="ctr"/>
            <a:r>
              <a:rPr lang="en-US" dirty="0" smtClean="0">
                <a:latin typeface="HelvNeue Medium for IBM"/>
                <a:cs typeface="HelvNeue Medium for IBM"/>
              </a:rPr>
              <a:t>Oct 14</a:t>
            </a:r>
            <a:r>
              <a:rPr lang="en-US" baseline="30000" dirty="0" smtClean="0">
                <a:latin typeface="HelvNeue Medium for IBM"/>
                <a:cs typeface="HelvNeue Medium for IBM"/>
              </a:rPr>
              <a:t>th</a:t>
            </a:r>
            <a:r>
              <a:rPr lang="en-US" dirty="0" smtClean="0">
                <a:latin typeface="HelvNeue Medium for IBM"/>
                <a:cs typeface="HelvNeue Medium for IBM"/>
              </a:rPr>
              <a:t>, 2015</a:t>
            </a:r>
          </a:p>
        </p:txBody>
      </p:sp>
    </p:spTree>
    <p:extLst>
      <p:ext uri="{BB962C8B-B14F-4D97-AF65-F5344CB8AC3E}">
        <p14:creationId xmlns:p14="http://schemas.microsoft.com/office/powerpoint/2010/main" val="2781824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0" y="-11442"/>
            <a:ext cx="9144000" cy="959757"/>
          </a:xfrm>
          <a:prstGeom prst="rtTriangle">
            <a:avLst/>
          </a:prstGeom>
          <a:solidFill>
            <a:srgbClr val="E10E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ight Triangle 9"/>
          <p:cNvSpPr/>
          <p:nvPr/>
        </p:nvSpPr>
        <p:spPr>
          <a:xfrm rot="10800000" flipV="1">
            <a:off x="0" y="5898243"/>
            <a:ext cx="9144000" cy="959757"/>
          </a:xfrm>
          <a:prstGeom prst="rtTriangle">
            <a:avLst/>
          </a:prstGeom>
          <a:solidFill>
            <a:srgbClr val="E10E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81" y="89708"/>
            <a:ext cx="4006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HelvNeue Medium for IBM"/>
                <a:cs typeface="HelvNeue Medium for IBM"/>
              </a:rPr>
              <a:t>Directives – Types of Scope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0" y="608580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 smtClean="0">
                <a:solidFill>
                  <a:srgbClr val="FFFFFF"/>
                </a:solidFill>
                <a:latin typeface="HelvNeue Medium for IBM"/>
                <a:cs typeface="HelvNeue Medium for IBM"/>
              </a:rPr>
              <a:t>Oct 14</a:t>
            </a:r>
            <a:r>
              <a:rPr lang="en-US" baseline="30000" dirty="0" smtClean="0">
                <a:solidFill>
                  <a:srgbClr val="FFFFFF"/>
                </a:solidFill>
                <a:latin typeface="HelvNeue Medium for IBM"/>
                <a:cs typeface="HelvNeue Medium for IBM"/>
              </a:rPr>
              <a:t>th</a:t>
            </a:r>
            <a:r>
              <a:rPr lang="en-US" dirty="0" smtClean="0">
                <a:solidFill>
                  <a:srgbClr val="FFFFFF"/>
                </a:solidFill>
                <a:latin typeface="HelvNeue Medium for IBM"/>
                <a:cs typeface="HelvNeue Medium for IBM"/>
              </a:rPr>
              <a:t>, 2015</a:t>
            </a:r>
          </a:p>
          <a:p>
            <a:pPr algn="r"/>
            <a:r>
              <a:rPr lang="en-US" dirty="0" smtClean="0">
                <a:solidFill>
                  <a:srgbClr val="FFFFFF"/>
                </a:solidFill>
                <a:latin typeface="HelvNeue Medium for IBM"/>
                <a:cs typeface="HelvNeue Medium for IBM"/>
              </a:rPr>
              <a:t>Joe Pavitt (joepavit@uk.ibm.com)</a:t>
            </a:r>
          </a:p>
          <a:p>
            <a:pPr algn="r"/>
            <a:endParaRPr lang="en-US" dirty="0" smtClean="0">
              <a:solidFill>
                <a:srgbClr val="FFFFFF"/>
              </a:solidFill>
              <a:latin typeface="HelvNeue Medium for IBM"/>
              <a:cs typeface="HelvNeue Medium for IBM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3839" y="1348518"/>
            <a:ext cx="2216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aco"/>
                <a:cs typeface="Monaco"/>
              </a:rPr>
              <a:t>s</a:t>
            </a:r>
            <a:r>
              <a:rPr lang="en-US" sz="2400" dirty="0" smtClean="0">
                <a:latin typeface="Monaco"/>
                <a:cs typeface="Monaco"/>
              </a:rPr>
              <a:t>cope: true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696" y="1388157"/>
            <a:ext cx="2401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aco"/>
                <a:cs typeface="Monaco"/>
              </a:rPr>
              <a:t>s</a:t>
            </a:r>
            <a:r>
              <a:rPr lang="en-US" sz="2400" dirty="0" smtClean="0">
                <a:latin typeface="Monaco"/>
                <a:cs typeface="Monaco"/>
              </a:rPr>
              <a:t>cope: false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9792" y="2350907"/>
            <a:ext cx="1700433" cy="915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Parent (Outside)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792" y="4585737"/>
            <a:ext cx="1700433" cy="91535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Child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(Inside the Club)</a:t>
            </a:r>
          </a:p>
        </p:txBody>
      </p:sp>
      <p:sp>
        <p:nvSpPr>
          <p:cNvPr id="6" name="Rectangle 5"/>
          <p:cNvSpPr/>
          <p:nvPr/>
        </p:nvSpPr>
        <p:spPr>
          <a:xfrm>
            <a:off x="99281" y="3815473"/>
            <a:ext cx="961021" cy="160187"/>
          </a:xfrm>
          <a:prstGeom prst="rect">
            <a:avLst/>
          </a:prstGeom>
          <a:solidFill>
            <a:srgbClr val="E10E2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0326" y="3807686"/>
            <a:ext cx="1014555" cy="167974"/>
          </a:xfrm>
          <a:prstGeom prst="rect">
            <a:avLst/>
          </a:prstGeom>
          <a:solidFill>
            <a:srgbClr val="E10E2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21783" y="2325551"/>
            <a:ext cx="1700433" cy="915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Parent (Outside)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41272" y="3790117"/>
            <a:ext cx="961021" cy="160187"/>
          </a:xfrm>
          <a:prstGeom prst="rect">
            <a:avLst/>
          </a:prstGeom>
          <a:solidFill>
            <a:srgbClr val="E10E2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982317" y="3782330"/>
            <a:ext cx="1014555" cy="167974"/>
          </a:xfrm>
          <a:prstGeom prst="rect">
            <a:avLst/>
          </a:prstGeom>
          <a:solidFill>
            <a:srgbClr val="E10E2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049374" y="1288442"/>
            <a:ext cx="0" cy="46098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096278" y="1440842"/>
            <a:ext cx="0" cy="46098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Up Arrow 24"/>
          <p:cNvSpPr/>
          <p:nvPr/>
        </p:nvSpPr>
        <p:spPr>
          <a:xfrm>
            <a:off x="1521617" y="3452580"/>
            <a:ext cx="217373" cy="895349"/>
          </a:xfrm>
          <a:prstGeom prst="upArrow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 flipV="1">
            <a:off x="1178395" y="3558436"/>
            <a:ext cx="217373" cy="889590"/>
          </a:xfrm>
          <a:prstGeom prst="upArrow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Callout 28"/>
          <p:cNvSpPr/>
          <p:nvPr/>
        </p:nvSpPr>
        <p:spPr>
          <a:xfrm>
            <a:off x="1084819" y="4052690"/>
            <a:ext cx="354663" cy="204773"/>
          </a:xfrm>
          <a:prstGeom prst="wedgeEllipseCallou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Callout 29"/>
          <p:cNvSpPr/>
          <p:nvPr/>
        </p:nvSpPr>
        <p:spPr>
          <a:xfrm>
            <a:off x="1439482" y="3679943"/>
            <a:ext cx="354663" cy="204773"/>
          </a:xfrm>
          <a:prstGeom prst="wedgeEllipseCallou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7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0" y="-11442"/>
            <a:ext cx="9144000" cy="959757"/>
          </a:xfrm>
          <a:prstGeom prst="rtTriangle">
            <a:avLst/>
          </a:prstGeom>
          <a:solidFill>
            <a:srgbClr val="E10E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ight Triangle 9"/>
          <p:cNvSpPr/>
          <p:nvPr/>
        </p:nvSpPr>
        <p:spPr>
          <a:xfrm rot="10800000" flipV="1">
            <a:off x="0" y="5898243"/>
            <a:ext cx="9144000" cy="959757"/>
          </a:xfrm>
          <a:prstGeom prst="rtTriangle">
            <a:avLst/>
          </a:prstGeom>
          <a:solidFill>
            <a:srgbClr val="E10E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81" y="89708"/>
            <a:ext cx="4006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HelvNeue Medium for IBM"/>
                <a:cs typeface="HelvNeue Medium for IBM"/>
              </a:rPr>
              <a:t>Directives – Types of Scope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0" y="608580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 smtClean="0">
                <a:solidFill>
                  <a:srgbClr val="FFFFFF"/>
                </a:solidFill>
                <a:latin typeface="HelvNeue Medium for IBM"/>
                <a:cs typeface="HelvNeue Medium for IBM"/>
              </a:rPr>
              <a:t>Oct 14</a:t>
            </a:r>
            <a:r>
              <a:rPr lang="en-US" baseline="30000" dirty="0" smtClean="0">
                <a:solidFill>
                  <a:srgbClr val="FFFFFF"/>
                </a:solidFill>
                <a:latin typeface="HelvNeue Medium for IBM"/>
                <a:cs typeface="HelvNeue Medium for IBM"/>
              </a:rPr>
              <a:t>th</a:t>
            </a:r>
            <a:r>
              <a:rPr lang="en-US" dirty="0" smtClean="0">
                <a:solidFill>
                  <a:srgbClr val="FFFFFF"/>
                </a:solidFill>
                <a:latin typeface="HelvNeue Medium for IBM"/>
                <a:cs typeface="HelvNeue Medium for IBM"/>
              </a:rPr>
              <a:t>, 2015</a:t>
            </a:r>
          </a:p>
          <a:p>
            <a:pPr algn="r"/>
            <a:r>
              <a:rPr lang="en-US" dirty="0" smtClean="0">
                <a:solidFill>
                  <a:srgbClr val="FFFFFF"/>
                </a:solidFill>
                <a:latin typeface="HelvNeue Medium for IBM"/>
                <a:cs typeface="HelvNeue Medium for IBM"/>
              </a:rPr>
              <a:t>Joe Pavitt (joepavit@uk.ibm.com)</a:t>
            </a:r>
          </a:p>
          <a:p>
            <a:pPr algn="r"/>
            <a:endParaRPr lang="en-US" dirty="0" smtClean="0">
              <a:solidFill>
                <a:srgbClr val="FFFFFF"/>
              </a:solidFill>
              <a:latin typeface="HelvNeue Medium for IBM"/>
              <a:cs typeface="HelvNeue Medium for IBM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3839" y="1348518"/>
            <a:ext cx="2216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aco"/>
                <a:cs typeface="Monaco"/>
              </a:rPr>
              <a:t>s</a:t>
            </a:r>
            <a:r>
              <a:rPr lang="en-US" sz="2400" dirty="0" smtClean="0">
                <a:latin typeface="Monaco"/>
                <a:cs typeface="Monaco"/>
              </a:rPr>
              <a:t>cope: true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696" y="1388157"/>
            <a:ext cx="2401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aco"/>
                <a:cs typeface="Monaco"/>
              </a:rPr>
              <a:t>s</a:t>
            </a:r>
            <a:r>
              <a:rPr lang="en-US" sz="2400" dirty="0" smtClean="0">
                <a:latin typeface="Monaco"/>
                <a:cs typeface="Monaco"/>
              </a:rPr>
              <a:t>cope: false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9792" y="2350907"/>
            <a:ext cx="1700433" cy="915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Parent (Outside)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792" y="4585737"/>
            <a:ext cx="1700433" cy="91535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Child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(Inside the Club)</a:t>
            </a:r>
          </a:p>
        </p:txBody>
      </p:sp>
      <p:sp>
        <p:nvSpPr>
          <p:cNvPr id="6" name="Rectangle 5"/>
          <p:cNvSpPr/>
          <p:nvPr/>
        </p:nvSpPr>
        <p:spPr>
          <a:xfrm>
            <a:off x="99281" y="3815473"/>
            <a:ext cx="961021" cy="160187"/>
          </a:xfrm>
          <a:prstGeom prst="rect">
            <a:avLst/>
          </a:prstGeom>
          <a:solidFill>
            <a:srgbClr val="E10E2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0326" y="3807686"/>
            <a:ext cx="1014555" cy="167974"/>
          </a:xfrm>
          <a:prstGeom prst="rect">
            <a:avLst/>
          </a:prstGeom>
          <a:solidFill>
            <a:srgbClr val="E10E2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21783" y="2325551"/>
            <a:ext cx="1700433" cy="915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Parent (Outside)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21783" y="4560381"/>
            <a:ext cx="1700433" cy="91535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Child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(Inside the Club)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41272" y="3790117"/>
            <a:ext cx="961021" cy="160187"/>
          </a:xfrm>
          <a:prstGeom prst="rect">
            <a:avLst/>
          </a:prstGeom>
          <a:solidFill>
            <a:srgbClr val="E10E2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982317" y="3782330"/>
            <a:ext cx="1014555" cy="167974"/>
          </a:xfrm>
          <a:prstGeom prst="rect">
            <a:avLst/>
          </a:prstGeom>
          <a:solidFill>
            <a:srgbClr val="E10E2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049374" y="1288442"/>
            <a:ext cx="0" cy="46098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096278" y="1440842"/>
            <a:ext cx="0" cy="46098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Up Arrow 24"/>
          <p:cNvSpPr/>
          <p:nvPr/>
        </p:nvSpPr>
        <p:spPr>
          <a:xfrm>
            <a:off x="1521617" y="3452580"/>
            <a:ext cx="217373" cy="895349"/>
          </a:xfrm>
          <a:prstGeom prst="upArrow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 flipV="1">
            <a:off x="1178395" y="3558436"/>
            <a:ext cx="217373" cy="889590"/>
          </a:xfrm>
          <a:prstGeom prst="upArrow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 flipV="1">
            <a:off x="4289529" y="3458339"/>
            <a:ext cx="217373" cy="889590"/>
          </a:xfrm>
          <a:prstGeom prst="upArrow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Callout 28"/>
          <p:cNvSpPr/>
          <p:nvPr/>
        </p:nvSpPr>
        <p:spPr>
          <a:xfrm>
            <a:off x="1084819" y="4052690"/>
            <a:ext cx="354663" cy="204773"/>
          </a:xfrm>
          <a:prstGeom prst="wedgeEllipseCallou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Callout 29"/>
          <p:cNvSpPr/>
          <p:nvPr/>
        </p:nvSpPr>
        <p:spPr>
          <a:xfrm>
            <a:off x="1439482" y="3679943"/>
            <a:ext cx="354663" cy="204773"/>
          </a:xfrm>
          <a:prstGeom prst="wedgeEllipseCallou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Callout 30"/>
          <p:cNvSpPr/>
          <p:nvPr/>
        </p:nvSpPr>
        <p:spPr>
          <a:xfrm>
            <a:off x="4217337" y="3884716"/>
            <a:ext cx="354663" cy="204773"/>
          </a:xfrm>
          <a:prstGeom prst="wedgeEllipseCallou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68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0" y="-11442"/>
            <a:ext cx="9144000" cy="959757"/>
          </a:xfrm>
          <a:prstGeom prst="rtTriangle">
            <a:avLst/>
          </a:prstGeom>
          <a:solidFill>
            <a:srgbClr val="E10E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ight Triangle 9"/>
          <p:cNvSpPr/>
          <p:nvPr/>
        </p:nvSpPr>
        <p:spPr>
          <a:xfrm rot="10800000" flipV="1">
            <a:off x="0" y="5898243"/>
            <a:ext cx="9144000" cy="959757"/>
          </a:xfrm>
          <a:prstGeom prst="rtTriangle">
            <a:avLst/>
          </a:prstGeom>
          <a:solidFill>
            <a:srgbClr val="E10E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81" y="89708"/>
            <a:ext cx="4006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HelvNeue Medium for IBM"/>
                <a:cs typeface="HelvNeue Medium for IBM"/>
              </a:rPr>
              <a:t>Directives – Types of Scope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0" y="608580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 smtClean="0">
                <a:solidFill>
                  <a:srgbClr val="FFFFFF"/>
                </a:solidFill>
                <a:latin typeface="HelvNeue Medium for IBM"/>
                <a:cs typeface="HelvNeue Medium for IBM"/>
              </a:rPr>
              <a:t>Oct 14</a:t>
            </a:r>
            <a:r>
              <a:rPr lang="en-US" baseline="30000" dirty="0" smtClean="0">
                <a:solidFill>
                  <a:srgbClr val="FFFFFF"/>
                </a:solidFill>
                <a:latin typeface="HelvNeue Medium for IBM"/>
                <a:cs typeface="HelvNeue Medium for IBM"/>
              </a:rPr>
              <a:t>th</a:t>
            </a:r>
            <a:r>
              <a:rPr lang="en-US" dirty="0" smtClean="0">
                <a:solidFill>
                  <a:srgbClr val="FFFFFF"/>
                </a:solidFill>
                <a:latin typeface="HelvNeue Medium for IBM"/>
                <a:cs typeface="HelvNeue Medium for IBM"/>
              </a:rPr>
              <a:t>, 2015</a:t>
            </a:r>
          </a:p>
          <a:p>
            <a:pPr algn="r"/>
            <a:r>
              <a:rPr lang="en-US" dirty="0" smtClean="0">
                <a:solidFill>
                  <a:srgbClr val="FFFFFF"/>
                </a:solidFill>
                <a:latin typeface="HelvNeue Medium for IBM"/>
                <a:cs typeface="HelvNeue Medium for IBM"/>
              </a:rPr>
              <a:t>Joe Pavitt (joepavit@uk.ibm.com)</a:t>
            </a:r>
          </a:p>
          <a:p>
            <a:pPr algn="r"/>
            <a:endParaRPr lang="en-US" dirty="0" smtClean="0">
              <a:solidFill>
                <a:srgbClr val="FFFFFF"/>
              </a:solidFill>
              <a:latin typeface="HelvNeue Medium for IBM"/>
              <a:cs typeface="HelvNeue Medium for IBM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3839" y="1348518"/>
            <a:ext cx="2216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aco"/>
                <a:cs typeface="Monaco"/>
              </a:rPr>
              <a:t>s</a:t>
            </a:r>
            <a:r>
              <a:rPr lang="en-US" sz="2400" dirty="0" smtClean="0">
                <a:latin typeface="Monaco"/>
                <a:cs typeface="Monaco"/>
              </a:rPr>
              <a:t>cope: true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696" y="1388157"/>
            <a:ext cx="2401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aco"/>
                <a:cs typeface="Monaco"/>
              </a:rPr>
              <a:t>s</a:t>
            </a:r>
            <a:r>
              <a:rPr lang="en-US" sz="2400" dirty="0" smtClean="0">
                <a:latin typeface="Monaco"/>
                <a:cs typeface="Monaco"/>
              </a:rPr>
              <a:t>cope: false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9792" y="2350907"/>
            <a:ext cx="1700433" cy="915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Parent (Outside)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792" y="4585737"/>
            <a:ext cx="1700433" cy="91535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Child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(Inside the Club)</a:t>
            </a:r>
          </a:p>
        </p:txBody>
      </p:sp>
      <p:sp>
        <p:nvSpPr>
          <p:cNvPr id="6" name="Rectangle 5"/>
          <p:cNvSpPr/>
          <p:nvPr/>
        </p:nvSpPr>
        <p:spPr>
          <a:xfrm>
            <a:off x="99281" y="3815473"/>
            <a:ext cx="961021" cy="160187"/>
          </a:xfrm>
          <a:prstGeom prst="rect">
            <a:avLst/>
          </a:prstGeom>
          <a:solidFill>
            <a:srgbClr val="E10E2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0326" y="3807686"/>
            <a:ext cx="1014555" cy="167974"/>
          </a:xfrm>
          <a:prstGeom prst="rect">
            <a:avLst/>
          </a:prstGeom>
          <a:solidFill>
            <a:srgbClr val="E10E2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21783" y="2325551"/>
            <a:ext cx="1700433" cy="915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Parent (Outside)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21783" y="4560381"/>
            <a:ext cx="1700433" cy="91535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Child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(Inside the Club)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41272" y="3790117"/>
            <a:ext cx="2753668" cy="160187"/>
          </a:xfrm>
          <a:prstGeom prst="rect">
            <a:avLst/>
          </a:prstGeom>
          <a:solidFill>
            <a:srgbClr val="E10E2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049374" y="1288442"/>
            <a:ext cx="0" cy="46098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096278" y="1440842"/>
            <a:ext cx="0" cy="46098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Up Arrow 24"/>
          <p:cNvSpPr/>
          <p:nvPr/>
        </p:nvSpPr>
        <p:spPr>
          <a:xfrm>
            <a:off x="1521617" y="3452580"/>
            <a:ext cx="217373" cy="895349"/>
          </a:xfrm>
          <a:prstGeom prst="upArrow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 flipV="1">
            <a:off x="1178395" y="3558436"/>
            <a:ext cx="217373" cy="889590"/>
          </a:xfrm>
          <a:prstGeom prst="upArrow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Callout 28"/>
          <p:cNvSpPr/>
          <p:nvPr/>
        </p:nvSpPr>
        <p:spPr>
          <a:xfrm>
            <a:off x="1084819" y="4052690"/>
            <a:ext cx="354663" cy="204773"/>
          </a:xfrm>
          <a:prstGeom prst="wedgeEllipseCallou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Callout 29"/>
          <p:cNvSpPr/>
          <p:nvPr/>
        </p:nvSpPr>
        <p:spPr>
          <a:xfrm>
            <a:off x="1439482" y="3679943"/>
            <a:ext cx="354663" cy="204773"/>
          </a:xfrm>
          <a:prstGeom prst="wedgeEllipseCallou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99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0" y="-11442"/>
            <a:ext cx="9144000" cy="959757"/>
          </a:xfrm>
          <a:prstGeom prst="rtTriangle">
            <a:avLst/>
          </a:prstGeom>
          <a:solidFill>
            <a:srgbClr val="E10E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ight Triangle 9"/>
          <p:cNvSpPr/>
          <p:nvPr/>
        </p:nvSpPr>
        <p:spPr>
          <a:xfrm rot="10800000" flipV="1">
            <a:off x="0" y="5898243"/>
            <a:ext cx="9144000" cy="959757"/>
          </a:xfrm>
          <a:prstGeom prst="rtTriangle">
            <a:avLst/>
          </a:prstGeom>
          <a:solidFill>
            <a:srgbClr val="E10E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81" y="89708"/>
            <a:ext cx="4006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HelvNeue Medium for IBM"/>
                <a:cs typeface="HelvNeue Medium for IBM"/>
              </a:rPr>
              <a:t>Directives – Types of Scope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0" y="608580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 smtClean="0">
                <a:solidFill>
                  <a:srgbClr val="FFFFFF"/>
                </a:solidFill>
                <a:latin typeface="HelvNeue Medium for IBM"/>
                <a:cs typeface="HelvNeue Medium for IBM"/>
              </a:rPr>
              <a:t>Oct 14</a:t>
            </a:r>
            <a:r>
              <a:rPr lang="en-US" baseline="30000" dirty="0" smtClean="0">
                <a:solidFill>
                  <a:srgbClr val="FFFFFF"/>
                </a:solidFill>
                <a:latin typeface="HelvNeue Medium for IBM"/>
                <a:cs typeface="HelvNeue Medium for IBM"/>
              </a:rPr>
              <a:t>th</a:t>
            </a:r>
            <a:r>
              <a:rPr lang="en-US" dirty="0" smtClean="0">
                <a:solidFill>
                  <a:srgbClr val="FFFFFF"/>
                </a:solidFill>
                <a:latin typeface="HelvNeue Medium for IBM"/>
                <a:cs typeface="HelvNeue Medium for IBM"/>
              </a:rPr>
              <a:t>, 2015</a:t>
            </a:r>
          </a:p>
          <a:p>
            <a:pPr algn="r"/>
            <a:r>
              <a:rPr lang="en-US" dirty="0" smtClean="0">
                <a:solidFill>
                  <a:srgbClr val="FFFFFF"/>
                </a:solidFill>
                <a:latin typeface="HelvNeue Medium for IBM"/>
                <a:cs typeface="HelvNeue Medium for IBM"/>
              </a:rPr>
              <a:t>Joe Pavitt (joepavit@uk.ibm.com)</a:t>
            </a:r>
          </a:p>
          <a:p>
            <a:pPr algn="r"/>
            <a:endParaRPr lang="en-US" dirty="0" smtClean="0">
              <a:solidFill>
                <a:srgbClr val="FFFFFF"/>
              </a:solidFill>
              <a:latin typeface="HelvNeue Medium for IBM"/>
              <a:cs typeface="HelvNeue Medium for IBM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3839" y="1348518"/>
            <a:ext cx="2216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aco"/>
                <a:cs typeface="Monaco"/>
              </a:rPr>
              <a:t>s</a:t>
            </a:r>
            <a:r>
              <a:rPr lang="en-US" sz="2400" dirty="0" smtClean="0">
                <a:latin typeface="Monaco"/>
                <a:cs typeface="Monaco"/>
              </a:rPr>
              <a:t>cope: true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696" y="1388157"/>
            <a:ext cx="2401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aco"/>
                <a:cs typeface="Monaco"/>
              </a:rPr>
              <a:t>s</a:t>
            </a:r>
            <a:r>
              <a:rPr lang="en-US" sz="2400" dirty="0" smtClean="0">
                <a:latin typeface="Monaco"/>
                <a:cs typeface="Monaco"/>
              </a:rPr>
              <a:t>cope: false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92810" y="1348518"/>
            <a:ext cx="1662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aco"/>
                <a:cs typeface="Monaco"/>
              </a:rPr>
              <a:t>s</a:t>
            </a:r>
            <a:r>
              <a:rPr lang="en-US" sz="2400" dirty="0" smtClean="0">
                <a:latin typeface="Monaco"/>
                <a:cs typeface="Monaco"/>
              </a:rPr>
              <a:t>cope:{}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9792" y="2350907"/>
            <a:ext cx="1700433" cy="915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Parent (Outside)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792" y="4585737"/>
            <a:ext cx="1700433" cy="91535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Child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(Inside the Club)</a:t>
            </a:r>
          </a:p>
        </p:txBody>
      </p:sp>
      <p:sp>
        <p:nvSpPr>
          <p:cNvPr id="6" name="Rectangle 5"/>
          <p:cNvSpPr/>
          <p:nvPr/>
        </p:nvSpPr>
        <p:spPr>
          <a:xfrm>
            <a:off x="99281" y="3815473"/>
            <a:ext cx="961021" cy="160187"/>
          </a:xfrm>
          <a:prstGeom prst="rect">
            <a:avLst/>
          </a:prstGeom>
          <a:solidFill>
            <a:srgbClr val="E10E2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0326" y="3807686"/>
            <a:ext cx="1014555" cy="167974"/>
          </a:xfrm>
          <a:prstGeom prst="rect">
            <a:avLst/>
          </a:prstGeom>
          <a:solidFill>
            <a:srgbClr val="E10E2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21783" y="2325551"/>
            <a:ext cx="1700433" cy="915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Parent (Outside)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21783" y="4560381"/>
            <a:ext cx="1700433" cy="91535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Child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(Inside the Club)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41272" y="3790117"/>
            <a:ext cx="2753668" cy="160187"/>
          </a:xfrm>
          <a:prstGeom prst="rect">
            <a:avLst/>
          </a:prstGeom>
          <a:solidFill>
            <a:srgbClr val="E10E2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92810" y="2325551"/>
            <a:ext cx="1700433" cy="915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Parent (Outside)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12299" y="3790117"/>
            <a:ext cx="961021" cy="160187"/>
          </a:xfrm>
          <a:prstGeom prst="rect">
            <a:avLst/>
          </a:prstGeom>
          <a:solidFill>
            <a:srgbClr val="E10E2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953344" y="3782330"/>
            <a:ext cx="1014555" cy="167974"/>
          </a:xfrm>
          <a:prstGeom prst="rect">
            <a:avLst/>
          </a:prstGeom>
          <a:solidFill>
            <a:srgbClr val="E10E2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049374" y="1288442"/>
            <a:ext cx="0" cy="46098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096278" y="1440842"/>
            <a:ext cx="0" cy="46098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Up Arrow 24"/>
          <p:cNvSpPr/>
          <p:nvPr/>
        </p:nvSpPr>
        <p:spPr>
          <a:xfrm>
            <a:off x="1521617" y="3452580"/>
            <a:ext cx="217373" cy="895349"/>
          </a:xfrm>
          <a:prstGeom prst="upArrow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 flipV="1">
            <a:off x="1178395" y="3558436"/>
            <a:ext cx="217373" cy="889590"/>
          </a:xfrm>
          <a:prstGeom prst="upArrow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Callout 28"/>
          <p:cNvSpPr/>
          <p:nvPr/>
        </p:nvSpPr>
        <p:spPr>
          <a:xfrm>
            <a:off x="1084819" y="4052690"/>
            <a:ext cx="354663" cy="204773"/>
          </a:xfrm>
          <a:prstGeom prst="wedgeEllipseCallou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Callout 29"/>
          <p:cNvSpPr/>
          <p:nvPr/>
        </p:nvSpPr>
        <p:spPr>
          <a:xfrm>
            <a:off x="1439482" y="3679943"/>
            <a:ext cx="354663" cy="204773"/>
          </a:xfrm>
          <a:prstGeom prst="wedgeEllipseCallou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0" y="-11442"/>
            <a:ext cx="9144000" cy="959757"/>
          </a:xfrm>
          <a:prstGeom prst="rtTriangle">
            <a:avLst/>
          </a:prstGeom>
          <a:solidFill>
            <a:srgbClr val="E10E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ight Triangle 9"/>
          <p:cNvSpPr/>
          <p:nvPr/>
        </p:nvSpPr>
        <p:spPr>
          <a:xfrm rot="10800000" flipV="1">
            <a:off x="0" y="5898243"/>
            <a:ext cx="9144000" cy="959757"/>
          </a:xfrm>
          <a:prstGeom prst="rtTriangle">
            <a:avLst/>
          </a:prstGeom>
          <a:solidFill>
            <a:srgbClr val="E10E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81" y="89708"/>
            <a:ext cx="4006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HelvNeue Medium for IBM"/>
                <a:cs typeface="HelvNeue Medium for IBM"/>
              </a:rPr>
              <a:t>Directives – Types of Scope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0" y="608580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 smtClean="0">
                <a:solidFill>
                  <a:srgbClr val="FFFFFF"/>
                </a:solidFill>
                <a:latin typeface="HelvNeue Medium for IBM"/>
                <a:cs typeface="HelvNeue Medium for IBM"/>
              </a:rPr>
              <a:t>Oct 14</a:t>
            </a:r>
            <a:r>
              <a:rPr lang="en-US" baseline="30000" dirty="0" smtClean="0">
                <a:solidFill>
                  <a:srgbClr val="FFFFFF"/>
                </a:solidFill>
                <a:latin typeface="HelvNeue Medium for IBM"/>
                <a:cs typeface="HelvNeue Medium for IBM"/>
              </a:rPr>
              <a:t>th</a:t>
            </a:r>
            <a:r>
              <a:rPr lang="en-US" dirty="0" smtClean="0">
                <a:solidFill>
                  <a:srgbClr val="FFFFFF"/>
                </a:solidFill>
                <a:latin typeface="HelvNeue Medium for IBM"/>
                <a:cs typeface="HelvNeue Medium for IBM"/>
              </a:rPr>
              <a:t>, 2015</a:t>
            </a:r>
          </a:p>
          <a:p>
            <a:pPr algn="r"/>
            <a:r>
              <a:rPr lang="en-US" dirty="0" smtClean="0">
                <a:solidFill>
                  <a:srgbClr val="FFFFFF"/>
                </a:solidFill>
                <a:latin typeface="HelvNeue Medium for IBM"/>
                <a:cs typeface="HelvNeue Medium for IBM"/>
              </a:rPr>
              <a:t>Joe Pavitt (joepavit@uk.ibm.com)</a:t>
            </a:r>
          </a:p>
          <a:p>
            <a:pPr algn="r"/>
            <a:endParaRPr lang="en-US" dirty="0" smtClean="0">
              <a:solidFill>
                <a:srgbClr val="FFFFFF"/>
              </a:solidFill>
              <a:latin typeface="HelvNeue Medium for IBM"/>
              <a:cs typeface="HelvNeue Medium for IBM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3839" y="1348518"/>
            <a:ext cx="2216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aco"/>
                <a:cs typeface="Monaco"/>
              </a:rPr>
              <a:t>s</a:t>
            </a:r>
            <a:r>
              <a:rPr lang="en-US" sz="2400" dirty="0" smtClean="0">
                <a:latin typeface="Monaco"/>
                <a:cs typeface="Monaco"/>
              </a:rPr>
              <a:t>cope: true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696" y="1388157"/>
            <a:ext cx="2401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aco"/>
                <a:cs typeface="Monaco"/>
              </a:rPr>
              <a:t>s</a:t>
            </a:r>
            <a:r>
              <a:rPr lang="en-US" sz="2400" dirty="0" smtClean="0">
                <a:latin typeface="Monaco"/>
                <a:cs typeface="Monaco"/>
              </a:rPr>
              <a:t>cope: false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92810" y="1348518"/>
            <a:ext cx="1662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aco"/>
                <a:cs typeface="Monaco"/>
              </a:rPr>
              <a:t>s</a:t>
            </a:r>
            <a:r>
              <a:rPr lang="en-US" sz="2400" dirty="0" smtClean="0">
                <a:latin typeface="Monaco"/>
                <a:cs typeface="Monaco"/>
              </a:rPr>
              <a:t>cope:{}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9792" y="2350907"/>
            <a:ext cx="1700433" cy="915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Parent (Outside)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792" y="4585737"/>
            <a:ext cx="1700433" cy="91535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Child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(Inside the Club)</a:t>
            </a:r>
          </a:p>
        </p:txBody>
      </p:sp>
      <p:sp>
        <p:nvSpPr>
          <p:cNvPr id="6" name="Rectangle 5"/>
          <p:cNvSpPr/>
          <p:nvPr/>
        </p:nvSpPr>
        <p:spPr>
          <a:xfrm>
            <a:off x="99281" y="3815473"/>
            <a:ext cx="961021" cy="160187"/>
          </a:xfrm>
          <a:prstGeom prst="rect">
            <a:avLst/>
          </a:prstGeom>
          <a:solidFill>
            <a:srgbClr val="E10E2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0326" y="3807686"/>
            <a:ext cx="1014555" cy="167974"/>
          </a:xfrm>
          <a:prstGeom prst="rect">
            <a:avLst/>
          </a:prstGeom>
          <a:solidFill>
            <a:srgbClr val="E10E2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21783" y="2325551"/>
            <a:ext cx="1700433" cy="915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Parent (Outside)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21783" y="4560381"/>
            <a:ext cx="1700433" cy="91535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Child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(Inside the Club)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41272" y="3790117"/>
            <a:ext cx="2753668" cy="160187"/>
          </a:xfrm>
          <a:prstGeom prst="rect">
            <a:avLst/>
          </a:prstGeom>
          <a:solidFill>
            <a:srgbClr val="E10E2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92810" y="2325551"/>
            <a:ext cx="1700433" cy="915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Parent (Outside)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12299" y="3790117"/>
            <a:ext cx="961021" cy="160187"/>
          </a:xfrm>
          <a:prstGeom prst="rect">
            <a:avLst/>
          </a:prstGeom>
          <a:solidFill>
            <a:srgbClr val="E10E2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953344" y="3782330"/>
            <a:ext cx="1014555" cy="167974"/>
          </a:xfrm>
          <a:prstGeom prst="rect">
            <a:avLst/>
          </a:prstGeom>
          <a:solidFill>
            <a:srgbClr val="E10E2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049374" y="1288442"/>
            <a:ext cx="0" cy="46098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096278" y="1440842"/>
            <a:ext cx="0" cy="46098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Up Arrow 24"/>
          <p:cNvSpPr/>
          <p:nvPr/>
        </p:nvSpPr>
        <p:spPr>
          <a:xfrm>
            <a:off x="1521617" y="3452580"/>
            <a:ext cx="217373" cy="895349"/>
          </a:xfrm>
          <a:prstGeom prst="upArrow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 flipV="1">
            <a:off x="1178395" y="3558436"/>
            <a:ext cx="217373" cy="889590"/>
          </a:xfrm>
          <a:prstGeom prst="upArrow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Callout 28"/>
          <p:cNvSpPr/>
          <p:nvPr/>
        </p:nvSpPr>
        <p:spPr>
          <a:xfrm>
            <a:off x="1084819" y="4052690"/>
            <a:ext cx="354663" cy="204773"/>
          </a:xfrm>
          <a:prstGeom prst="wedgeEllipseCallou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Callout 29"/>
          <p:cNvSpPr/>
          <p:nvPr/>
        </p:nvSpPr>
        <p:spPr>
          <a:xfrm>
            <a:off x="1439482" y="3679943"/>
            <a:ext cx="354663" cy="204773"/>
          </a:xfrm>
          <a:prstGeom prst="wedgeEllipseCallou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692810" y="4560381"/>
            <a:ext cx="1700433" cy="91535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Child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(Inside the Club)</a:t>
            </a:r>
          </a:p>
        </p:txBody>
      </p:sp>
      <p:sp>
        <p:nvSpPr>
          <p:cNvPr id="31" name="Up Arrow 30"/>
          <p:cNvSpPr/>
          <p:nvPr/>
        </p:nvSpPr>
        <p:spPr>
          <a:xfrm>
            <a:off x="7634635" y="3427224"/>
            <a:ext cx="217373" cy="895349"/>
          </a:xfrm>
          <a:prstGeom prst="upArrow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31"/>
          <p:cNvSpPr/>
          <p:nvPr/>
        </p:nvSpPr>
        <p:spPr>
          <a:xfrm flipV="1">
            <a:off x="7291413" y="3533080"/>
            <a:ext cx="217373" cy="889590"/>
          </a:xfrm>
          <a:prstGeom prst="upArrow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>
            <a:off x="7197837" y="4027334"/>
            <a:ext cx="354663" cy="204773"/>
          </a:xfrm>
          <a:prstGeom prst="wedgeEllipseCallou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Callout 33"/>
          <p:cNvSpPr/>
          <p:nvPr/>
        </p:nvSpPr>
        <p:spPr>
          <a:xfrm>
            <a:off x="7552500" y="3654587"/>
            <a:ext cx="354663" cy="204773"/>
          </a:xfrm>
          <a:prstGeom prst="wedgeEllipseCallou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18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0" y="-11442"/>
            <a:ext cx="9144000" cy="959757"/>
          </a:xfrm>
          <a:prstGeom prst="rtTriangle">
            <a:avLst/>
          </a:prstGeom>
          <a:solidFill>
            <a:srgbClr val="E10E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ight Triangle 9"/>
          <p:cNvSpPr/>
          <p:nvPr/>
        </p:nvSpPr>
        <p:spPr>
          <a:xfrm rot="10800000" flipV="1">
            <a:off x="0" y="5898243"/>
            <a:ext cx="9144000" cy="959757"/>
          </a:xfrm>
          <a:prstGeom prst="rtTriangle">
            <a:avLst/>
          </a:prstGeom>
          <a:solidFill>
            <a:srgbClr val="E10E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81" y="89708"/>
            <a:ext cx="4006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HelvNeue Medium for IBM"/>
                <a:cs typeface="HelvNeue Medium for IBM"/>
              </a:rPr>
              <a:t>Directives – Types of Scope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0" y="608580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 smtClean="0">
                <a:solidFill>
                  <a:srgbClr val="FFFFFF"/>
                </a:solidFill>
                <a:latin typeface="HelvNeue Medium for IBM"/>
                <a:cs typeface="HelvNeue Medium for IBM"/>
              </a:rPr>
              <a:t>Oct 14</a:t>
            </a:r>
            <a:r>
              <a:rPr lang="en-US" baseline="30000" dirty="0" smtClean="0">
                <a:solidFill>
                  <a:srgbClr val="FFFFFF"/>
                </a:solidFill>
                <a:latin typeface="HelvNeue Medium for IBM"/>
                <a:cs typeface="HelvNeue Medium for IBM"/>
              </a:rPr>
              <a:t>th</a:t>
            </a:r>
            <a:r>
              <a:rPr lang="en-US" dirty="0" smtClean="0">
                <a:solidFill>
                  <a:srgbClr val="FFFFFF"/>
                </a:solidFill>
                <a:latin typeface="HelvNeue Medium for IBM"/>
                <a:cs typeface="HelvNeue Medium for IBM"/>
              </a:rPr>
              <a:t>, 2015</a:t>
            </a:r>
          </a:p>
          <a:p>
            <a:pPr algn="r"/>
            <a:r>
              <a:rPr lang="en-US" dirty="0" smtClean="0">
                <a:solidFill>
                  <a:srgbClr val="FFFFFF"/>
                </a:solidFill>
                <a:latin typeface="HelvNeue Medium for IBM"/>
                <a:cs typeface="HelvNeue Medium for IBM"/>
              </a:rPr>
              <a:t>Joe Pavitt (joepavit@uk.ibm.com)</a:t>
            </a:r>
          </a:p>
          <a:p>
            <a:pPr algn="r"/>
            <a:endParaRPr lang="en-US" dirty="0" smtClean="0">
              <a:solidFill>
                <a:srgbClr val="FFFFFF"/>
              </a:solidFill>
              <a:latin typeface="HelvNeue Medium for IBM"/>
              <a:cs typeface="HelvNeue Medium for IBM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3839" y="1348518"/>
            <a:ext cx="2216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aco"/>
                <a:cs typeface="Monaco"/>
              </a:rPr>
              <a:t>s</a:t>
            </a:r>
            <a:r>
              <a:rPr lang="en-US" sz="2400" dirty="0" smtClean="0">
                <a:latin typeface="Monaco"/>
                <a:cs typeface="Monaco"/>
              </a:rPr>
              <a:t>cope: true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696" y="1388157"/>
            <a:ext cx="2401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aco"/>
                <a:cs typeface="Monaco"/>
              </a:rPr>
              <a:t>s</a:t>
            </a:r>
            <a:r>
              <a:rPr lang="en-US" sz="2400" dirty="0" smtClean="0">
                <a:latin typeface="Monaco"/>
                <a:cs typeface="Monaco"/>
              </a:rPr>
              <a:t>cope: false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92810" y="1348518"/>
            <a:ext cx="1662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aco"/>
                <a:cs typeface="Monaco"/>
              </a:rPr>
              <a:t>s</a:t>
            </a:r>
            <a:r>
              <a:rPr lang="en-US" sz="2400" dirty="0" smtClean="0">
                <a:latin typeface="Monaco"/>
                <a:cs typeface="Monaco"/>
              </a:rPr>
              <a:t>cope:{}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9792" y="2350907"/>
            <a:ext cx="1700433" cy="915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Parent (Outside)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792" y="4585737"/>
            <a:ext cx="1700433" cy="91535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Child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(Inside the Club)</a:t>
            </a:r>
          </a:p>
        </p:txBody>
      </p:sp>
      <p:sp>
        <p:nvSpPr>
          <p:cNvPr id="6" name="Rectangle 5"/>
          <p:cNvSpPr/>
          <p:nvPr/>
        </p:nvSpPr>
        <p:spPr>
          <a:xfrm>
            <a:off x="99281" y="3815473"/>
            <a:ext cx="961021" cy="160187"/>
          </a:xfrm>
          <a:prstGeom prst="rect">
            <a:avLst/>
          </a:prstGeom>
          <a:solidFill>
            <a:srgbClr val="E10E2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0326" y="3807686"/>
            <a:ext cx="1014555" cy="167974"/>
          </a:xfrm>
          <a:prstGeom prst="rect">
            <a:avLst/>
          </a:prstGeom>
          <a:solidFill>
            <a:srgbClr val="E10E2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21783" y="2325551"/>
            <a:ext cx="1700433" cy="915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Parent (Outside)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21783" y="4560381"/>
            <a:ext cx="1700433" cy="91535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Child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(Inside the Club)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41272" y="3790117"/>
            <a:ext cx="2753668" cy="160187"/>
          </a:xfrm>
          <a:prstGeom prst="rect">
            <a:avLst/>
          </a:prstGeom>
          <a:solidFill>
            <a:srgbClr val="E10E2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92810" y="2325551"/>
            <a:ext cx="1700433" cy="915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Parent (Outside)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12299" y="3790117"/>
            <a:ext cx="961021" cy="160187"/>
          </a:xfrm>
          <a:prstGeom prst="rect">
            <a:avLst/>
          </a:prstGeom>
          <a:solidFill>
            <a:srgbClr val="E10E2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953344" y="3782330"/>
            <a:ext cx="1014555" cy="167974"/>
          </a:xfrm>
          <a:prstGeom prst="rect">
            <a:avLst/>
          </a:prstGeom>
          <a:solidFill>
            <a:srgbClr val="E10E2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049374" y="1288442"/>
            <a:ext cx="0" cy="46098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096278" y="1440842"/>
            <a:ext cx="0" cy="46098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Up Arrow 24"/>
          <p:cNvSpPr/>
          <p:nvPr/>
        </p:nvSpPr>
        <p:spPr>
          <a:xfrm>
            <a:off x="1521617" y="3452580"/>
            <a:ext cx="217373" cy="895349"/>
          </a:xfrm>
          <a:prstGeom prst="upArrow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 flipV="1">
            <a:off x="1178395" y="3558436"/>
            <a:ext cx="217373" cy="889590"/>
          </a:xfrm>
          <a:prstGeom prst="upArrow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Callout 28"/>
          <p:cNvSpPr/>
          <p:nvPr/>
        </p:nvSpPr>
        <p:spPr>
          <a:xfrm>
            <a:off x="1084819" y="4052690"/>
            <a:ext cx="354663" cy="204773"/>
          </a:xfrm>
          <a:prstGeom prst="wedgeEllipseCallou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Callout 29"/>
          <p:cNvSpPr/>
          <p:nvPr/>
        </p:nvSpPr>
        <p:spPr>
          <a:xfrm>
            <a:off x="1439482" y="3679943"/>
            <a:ext cx="354663" cy="204773"/>
          </a:xfrm>
          <a:prstGeom prst="wedgeEllipseCallou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692810" y="4560381"/>
            <a:ext cx="1700433" cy="91535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Child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(Inside the Club)</a:t>
            </a:r>
          </a:p>
        </p:txBody>
      </p:sp>
      <p:sp>
        <p:nvSpPr>
          <p:cNvPr id="31" name="Up Arrow 30"/>
          <p:cNvSpPr/>
          <p:nvPr/>
        </p:nvSpPr>
        <p:spPr>
          <a:xfrm>
            <a:off x="7634635" y="3427224"/>
            <a:ext cx="217373" cy="895349"/>
          </a:xfrm>
          <a:prstGeom prst="upArrow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31"/>
          <p:cNvSpPr/>
          <p:nvPr/>
        </p:nvSpPr>
        <p:spPr>
          <a:xfrm flipV="1">
            <a:off x="7291413" y="3533080"/>
            <a:ext cx="217373" cy="889590"/>
          </a:xfrm>
          <a:prstGeom prst="upArrow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>
            <a:off x="7197837" y="4027334"/>
            <a:ext cx="354663" cy="204773"/>
          </a:xfrm>
          <a:prstGeom prst="wedgeEllipseCallou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Callout 33"/>
          <p:cNvSpPr/>
          <p:nvPr/>
        </p:nvSpPr>
        <p:spPr>
          <a:xfrm>
            <a:off x="7552500" y="3654587"/>
            <a:ext cx="354663" cy="204773"/>
          </a:xfrm>
          <a:prstGeom prst="wedgeEllipseCallou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252181" y="3743758"/>
            <a:ext cx="654982" cy="3089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435233" y="3743758"/>
            <a:ext cx="295829" cy="308932"/>
          </a:xfrm>
          <a:prstGeom prst="ellipse">
            <a:avLst/>
          </a:prstGeom>
          <a:solidFill>
            <a:srgbClr val="FFE29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393243" y="3096771"/>
            <a:ext cx="666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Sober </a:t>
            </a:r>
          </a:p>
          <a:p>
            <a:pPr algn="ctr"/>
            <a:r>
              <a:rPr lang="en-US" sz="1200" dirty="0" smtClean="0"/>
              <a:t>Person!</a:t>
            </a:r>
            <a:endParaRPr lang="en-US" sz="1200" dirty="0"/>
          </a:p>
        </p:txBody>
      </p:sp>
      <p:cxnSp>
        <p:nvCxnSpPr>
          <p:cNvPr id="35" name="Straight Arrow Connector 34"/>
          <p:cNvCxnSpPr>
            <a:stCxn id="19" idx="1"/>
            <a:endCxn id="17" idx="7"/>
          </p:cNvCxnSpPr>
          <p:nvPr/>
        </p:nvCxnSpPr>
        <p:spPr>
          <a:xfrm flipH="1">
            <a:off x="7811243" y="3327604"/>
            <a:ext cx="582000" cy="46139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170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0" y="-11442"/>
            <a:ext cx="9144000" cy="959757"/>
          </a:xfrm>
          <a:prstGeom prst="rtTriangle">
            <a:avLst/>
          </a:prstGeom>
          <a:solidFill>
            <a:srgbClr val="E10E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ight Triangle 9"/>
          <p:cNvSpPr/>
          <p:nvPr/>
        </p:nvSpPr>
        <p:spPr>
          <a:xfrm rot="10800000" flipV="1">
            <a:off x="0" y="5898243"/>
            <a:ext cx="9144000" cy="959757"/>
          </a:xfrm>
          <a:prstGeom prst="rtTriangle">
            <a:avLst/>
          </a:prstGeom>
          <a:solidFill>
            <a:srgbClr val="E10E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81" y="89708"/>
            <a:ext cx="3294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HelvNeue Medium for IBM"/>
                <a:cs typeface="HelvNeue Medium for IBM"/>
              </a:rPr>
              <a:t>Directives  - Advanced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10514" y="1842149"/>
            <a:ext cx="22878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1" indent="-285750">
              <a:buFont typeface="Arial"/>
              <a:buChar char="•"/>
            </a:pPr>
            <a:r>
              <a:rPr lang="en-US" dirty="0" smtClean="0"/>
              <a:t>Quick Catch-up</a:t>
            </a:r>
          </a:p>
          <a:p>
            <a:pPr marL="285750" lvl="1" indent="-285750">
              <a:buFont typeface="Arial"/>
              <a:buChar char="•"/>
            </a:pPr>
            <a:r>
              <a:rPr lang="en-US" dirty="0" smtClean="0"/>
              <a:t>UI-Router</a:t>
            </a:r>
          </a:p>
          <a:p>
            <a:pPr marL="285750" lvl="1" indent="-285750">
              <a:buFont typeface="Arial"/>
              <a:buChar char="•"/>
            </a:pPr>
            <a:r>
              <a:rPr lang="en-US" dirty="0" smtClean="0"/>
              <a:t>Directives 101</a:t>
            </a:r>
            <a:endParaRPr lang="en-US" dirty="0" smtClean="0"/>
          </a:p>
          <a:p>
            <a:pPr marL="285750" lvl="1" indent="-285750">
              <a:buFont typeface="Arial"/>
              <a:buChar char="•"/>
            </a:pPr>
            <a:r>
              <a:rPr lang="en-US" dirty="0" smtClean="0"/>
              <a:t>Grouped Directives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72000" y="608580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 smtClean="0">
                <a:solidFill>
                  <a:srgbClr val="FFFFFF"/>
                </a:solidFill>
                <a:latin typeface="HelvNeue Medium for IBM"/>
                <a:cs typeface="HelvNeue Medium for IBM"/>
              </a:rPr>
              <a:t>Oct 14</a:t>
            </a:r>
            <a:r>
              <a:rPr lang="en-US" baseline="30000" dirty="0" smtClean="0">
                <a:solidFill>
                  <a:srgbClr val="FFFFFF"/>
                </a:solidFill>
                <a:latin typeface="HelvNeue Medium for IBM"/>
                <a:cs typeface="HelvNeue Medium for IBM"/>
              </a:rPr>
              <a:t>th</a:t>
            </a:r>
            <a:r>
              <a:rPr lang="en-US" dirty="0" smtClean="0">
                <a:solidFill>
                  <a:srgbClr val="FFFFFF"/>
                </a:solidFill>
                <a:latin typeface="HelvNeue Medium for IBM"/>
                <a:cs typeface="HelvNeue Medium for IBM"/>
              </a:rPr>
              <a:t>, 2015</a:t>
            </a:r>
          </a:p>
          <a:p>
            <a:pPr algn="r"/>
            <a:r>
              <a:rPr lang="en-US" dirty="0" smtClean="0">
                <a:solidFill>
                  <a:srgbClr val="FFFFFF"/>
                </a:solidFill>
                <a:latin typeface="HelvNeue Medium for IBM"/>
                <a:cs typeface="HelvNeue Medium for IBM"/>
              </a:rPr>
              <a:t>Joe Pavitt (joepavit@uk.ibm.com)</a:t>
            </a:r>
          </a:p>
          <a:p>
            <a:pPr algn="r"/>
            <a:endParaRPr lang="en-US" dirty="0" smtClean="0">
              <a:solidFill>
                <a:srgbClr val="FFFFFF"/>
              </a:solidFill>
              <a:latin typeface="HelvNeue Medium for IBM"/>
              <a:cs typeface="HelvNeue Medium for IBM"/>
            </a:endParaRPr>
          </a:p>
        </p:txBody>
      </p:sp>
    </p:spTree>
    <p:extLst>
      <p:ext uri="{BB962C8B-B14F-4D97-AF65-F5344CB8AC3E}">
        <p14:creationId xmlns:p14="http://schemas.microsoft.com/office/powerpoint/2010/main" val="3511422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924" y="1611946"/>
            <a:ext cx="2044032" cy="2148186"/>
          </a:xfrm>
          <a:prstGeom prst="rect">
            <a:avLst/>
          </a:prstGeom>
        </p:spPr>
      </p:pic>
      <p:sp>
        <p:nvSpPr>
          <p:cNvPr id="9" name="Right Triangle 8"/>
          <p:cNvSpPr/>
          <p:nvPr/>
        </p:nvSpPr>
        <p:spPr>
          <a:xfrm flipV="1">
            <a:off x="0" y="-11442"/>
            <a:ext cx="9144000" cy="959757"/>
          </a:xfrm>
          <a:prstGeom prst="rtTriangle">
            <a:avLst/>
          </a:prstGeom>
          <a:solidFill>
            <a:srgbClr val="E10E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ight Triangle 9"/>
          <p:cNvSpPr/>
          <p:nvPr/>
        </p:nvSpPr>
        <p:spPr>
          <a:xfrm rot="10800000" flipV="1">
            <a:off x="0" y="5898243"/>
            <a:ext cx="9144000" cy="959757"/>
          </a:xfrm>
          <a:prstGeom prst="rtTriangle">
            <a:avLst/>
          </a:prstGeom>
          <a:solidFill>
            <a:srgbClr val="E10E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58755" y="4041913"/>
            <a:ext cx="441659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HelvNeue Medium for IBM"/>
                <a:cs typeface="HelvNeue Medium for IBM"/>
              </a:rPr>
              <a:t>AngularJS </a:t>
            </a:r>
            <a:r>
              <a:rPr lang="en-US" sz="2800" dirty="0" smtClean="0">
                <a:solidFill>
                  <a:srgbClr val="E10E25"/>
                </a:solidFill>
                <a:latin typeface="HelvNeue Medium for IBM"/>
                <a:cs typeface="HelvNeue Medium for IBM"/>
              </a:rPr>
              <a:t>Advanced Stuff</a:t>
            </a:r>
          </a:p>
          <a:p>
            <a:pPr algn="ctr"/>
            <a:endParaRPr lang="en-US" sz="1600" dirty="0">
              <a:solidFill>
                <a:srgbClr val="E10E25"/>
              </a:solidFill>
              <a:latin typeface="HelvNeue Medium for IBM"/>
              <a:cs typeface="HelvNeue Medium for IBM"/>
            </a:endParaRPr>
          </a:p>
          <a:p>
            <a:pPr algn="ctr"/>
            <a:r>
              <a:rPr lang="en-US" dirty="0" smtClean="0">
                <a:latin typeface="HelvNeue Medium for IBM"/>
                <a:cs typeface="HelvNeue Medium for IBM"/>
              </a:rPr>
              <a:t>GitHub Account: </a:t>
            </a:r>
            <a:r>
              <a:rPr lang="en-US" dirty="0" smtClean="0">
                <a:solidFill>
                  <a:srgbClr val="E10E25"/>
                </a:solidFill>
                <a:latin typeface="HelvNeue Medium for IBM"/>
                <a:cs typeface="HelvNeue Medium for IBM"/>
              </a:rPr>
              <a:t>jdp1g09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HelvNeue Medium for IBM"/>
                <a:cs typeface="HelvNeue Medium for IBM"/>
              </a:rPr>
              <a:t>Project: </a:t>
            </a:r>
            <a:r>
              <a:rPr lang="en-US" dirty="0" smtClean="0">
                <a:solidFill>
                  <a:srgbClr val="E10E25"/>
                </a:solidFill>
                <a:latin typeface="HelvNeue Medium for IBM"/>
                <a:cs typeface="HelvNeue Medium for IBM"/>
              </a:rPr>
              <a:t>angular-advanced-express</a:t>
            </a:r>
            <a:endParaRPr lang="en-US" dirty="0" smtClean="0">
              <a:solidFill>
                <a:srgbClr val="E10E25"/>
              </a:solidFill>
              <a:latin typeface="HelvNeue Medium for IBM"/>
              <a:cs typeface="HelvNeue Medium for IBM"/>
            </a:endParaRPr>
          </a:p>
          <a:p>
            <a:pPr algn="ctr"/>
            <a:endParaRPr lang="en-US" dirty="0">
              <a:latin typeface="HelvNeue Medium for IBM"/>
              <a:cs typeface="HelvNeue Medium for IBM"/>
            </a:endParaRPr>
          </a:p>
        </p:txBody>
      </p:sp>
    </p:spTree>
    <p:extLst>
      <p:ext uri="{BB962C8B-B14F-4D97-AF65-F5344CB8AC3E}">
        <p14:creationId xmlns:p14="http://schemas.microsoft.com/office/powerpoint/2010/main" val="301204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924" y="1611946"/>
            <a:ext cx="2044032" cy="2148186"/>
          </a:xfrm>
          <a:prstGeom prst="rect">
            <a:avLst/>
          </a:prstGeom>
        </p:spPr>
      </p:pic>
      <p:sp>
        <p:nvSpPr>
          <p:cNvPr id="9" name="Right Triangle 8"/>
          <p:cNvSpPr/>
          <p:nvPr/>
        </p:nvSpPr>
        <p:spPr>
          <a:xfrm flipV="1">
            <a:off x="0" y="-11442"/>
            <a:ext cx="9144000" cy="959757"/>
          </a:xfrm>
          <a:prstGeom prst="rtTriangle">
            <a:avLst/>
          </a:prstGeom>
          <a:solidFill>
            <a:srgbClr val="E10E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ight Triangle 9"/>
          <p:cNvSpPr/>
          <p:nvPr/>
        </p:nvSpPr>
        <p:spPr>
          <a:xfrm rot="10800000" flipV="1">
            <a:off x="0" y="5898243"/>
            <a:ext cx="9144000" cy="959757"/>
          </a:xfrm>
          <a:prstGeom prst="rtTriangle">
            <a:avLst/>
          </a:prstGeom>
          <a:solidFill>
            <a:srgbClr val="E10E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85902" y="4041913"/>
            <a:ext cx="276229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HelvNeue Medium for IBM"/>
                <a:cs typeface="HelvNeue Medium for IBM"/>
              </a:rPr>
              <a:t>AngularJS </a:t>
            </a:r>
            <a:r>
              <a:rPr lang="en-US" sz="2800" dirty="0" smtClean="0">
                <a:solidFill>
                  <a:srgbClr val="E10E25"/>
                </a:solidFill>
                <a:latin typeface="HelvNeue Medium for IBM"/>
                <a:cs typeface="HelvNeue Medium for IBM"/>
              </a:rPr>
              <a:t>101</a:t>
            </a:r>
          </a:p>
          <a:p>
            <a:pPr algn="ctr"/>
            <a:endParaRPr lang="en-US" sz="1600" dirty="0">
              <a:solidFill>
                <a:srgbClr val="E10E25"/>
              </a:solidFill>
              <a:latin typeface="HelvNeue Medium for IBM"/>
              <a:cs typeface="HelvNeue Medium for IBM"/>
            </a:endParaRPr>
          </a:p>
          <a:p>
            <a:pPr algn="ctr"/>
            <a:r>
              <a:rPr lang="en-US" dirty="0" smtClean="0">
                <a:latin typeface="HelvNeue Medium for IBM"/>
                <a:cs typeface="HelvNeue Medium for IBM"/>
              </a:rPr>
              <a:t>GitHub Account: </a:t>
            </a:r>
            <a:r>
              <a:rPr lang="en-US" dirty="0" smtClean="0">
                <a:solidFill>
                  <a:srgbClr val="E10E25"/>
                </a:solidFill>
                <a:latin typeface="HelvNeue Medium for IBM"/>
                <a:cs typeface="HelvNeue Medium for IBM"/>
              </a:rPr>
              <a:t>jdp1g09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HelvNeue Medium for IBM"/>
                <a:cs typeface="HelvNeue Medium for IBM"/>
              </a:rPr>
              <a:t>Project: </a:t>
            </a:r>
            <a:r>
              <a:rPr lang="en-US" dirty="0" smtClean="0">
                <a:solidFill>
                  <a:srgbClr val="E10E25"/>
                </a:solidFill>
                <a:latin typeface="HelvNeue Medium for IBM"/>
                <a:cs typeface="HelvNeue Medium for IBM"/>
              </a:rPr>
              <a:t>angular-express</a:t>
            </a:r>
            <a:endParaRPr lang="en-US" dirty="0" smtClean="0">
              <a:solidFill>
                <a:srgbClr val="E10E25"/>
              </a:solidFill>
              <a:latin typeface="HelvNeue Medium for IBM"/>
              <a:cs typeface="HelvNeue Medium for IBM"/>
            </a:endParaRPr>
          </a:p>
          <a:p>
            <a:pPr algn="ctr"/>
            <a:endParaRPr lang="en-US" dirty="0">
              <a:latin typeface="HelvNeue Medium for IBM"/>
              <a:cs typeface="HelvNeue Medium for IBM"/>
            </a:endParaRPr>
          </a:p>
        </p:txBody>
      </p:sp>
    </p:spTree>
    <p:extLst>
      <p:ext uri="{BB962C8B-B14F-4D97-AF65-F5344CB8AC3E}">
        <p14:creationId xmlns:p14="http://schemas.microsoft.com/office/powerpoint/2010/main" val="340721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0" y="-11442"/>
            <a:ext cx="9144000" cy="959757"/>
          </a:xfrm>
          <a:prstGeom prst="rtTriangle">
            <a:avLst/>
          </a:prstGeom>
          <a:solidFill>
            <a:srgbClr val="E10E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ight Triangle 9"/>
          <p:cNvSpPr/>
          <p:nvPr/>
        </p:nvSpPr>
        <p:spPr>
          <a:xfrm rot="10800000" flipV="1">
            <a:off x="0" y="5898243"/>
            <a:ext cx="9144000" cy="959757"/>
          </a:xfrm>
          <a:prstGeom prst="rtTriangle">
            <a:avLst/>
          </a:prstGeom>
          <a:solidFill>
            <a:srgbClr val="E10E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045" y="89708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HelvNeue Medium for IBM"/>
                <a:cs typeface="HelvNeue Medium for IBM"/>
              </a:rPr>
              <a:t>Agenda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122" y="1865033"/>
            <a:ext cx="4275529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1" indent="-285750">
              <a:buFont typeface="Arial"/>
              <a:buChar char="•"/>
            </a:pPr>
            <a:r>
              <a:rPr lang="en-US" sz="3200" dirty="0" smtClean="0">
                <a:latin typeface="HelvNeue Medium for IBM"/>
                <a:cs typeface="HelvNeue Medium for IBM"/>
              </a:rPr>
              <a:t>UI-Router</a:t>
            </a:r>
          </a:p>
          <a:p>
            <a:pPr marL="285750" lvl="1" indent="-285750">
              <a:buFont typeface="Arial"/>
              <a:buChar char="•"/>
            </a:pPr>
            <a:endParaRPr lang="en-US" sz="3200" dirty="0" smtClean="0">
              <a:latin typeface="HelvNeue Medium for IBM"/>
              <a:cs typeface="HelvNeue Medium for IBM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3200" dirty="0" smtClean="0">
                <a:latin typeface="HelvNeue Medium for IBM"/>
                <a:cs typeface="HelvNeue Medium for IBM"/>
              </a:rPr>
              <a:t>Directives 101</a:t>
            </a:r>
          </a:p>
          <a:p>
            <a:pPr marL="0" lvl="1"/>
            <a:endParaRPr lang="en-US" sz="3200" dirty="0" smtClean="0">
              <a:latin typeface="HelvNeue Medium for IBM"/>
              <a:cs typeface="HelvNeue Medium for IBM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3200" dirty="0" smtClean="0">
                <a:latin typeface="HelvNeue Medium for IBM"/>
                <a:cs typeface="HelvNeue Medium for IBM"/>
              </a:rPr>
              <a:t>Directives Advanced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72000" y="608580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 smtClean="0">
                <a:solidFill>
                  <a:srgbClr val="FFFFFF"/>
                </a:solidFill>
                <a:latin typeface="HelvNeue Medium for IBM"/>
                <a:cs typeface="HelvNeue Medium for IBM"/>
              </a:rPr>
              <a:t>Oct 14</a:t>
            </a:r>
            <a:r>
              <a:rPr lang="en-US" baseline="30000" dirty="0" smtClean="0">
                <a:solidFill>
                  <a:srgbClr val="FFFFFF"/>
                </a:solidFill>
                <a:latin typeface="HelvNeue Medium for IBM"/>
                <a:cs typeface="HelvNeue Medium for IBM"/>
              </a:rPr>
              <a:t>th</a:t>
            </a:r>
            <a:r>
              <a:rPr lang="en-US" dirty="0" smtClean="0">
                <a:solidFill>
                  <a:srgbClr val="FFFFFF"/>
                </a:solidFill>
                <a:latin typeface="HelvNeue Medium for IBM"/>
                <a:cs typeface="HelvNeue Medium for IBM"/>
              </a:rPr>
              <a:t>, 2015</a:t>
            </a:r>
          </a:p>
          <a:p>
            <a:pPr algn="r"/>
            <a:r>
              <a:rPr lang="en-US" dirty="0" smtClean="0">
                <a:solidFill>
                  <a:srgbClr val="FFFFFF"/>
                </a:solidFill>
                <a:latin typeface="HelvNeue Medium for IBM"/>
                <a:cs typeface="HelvNeue Medium for IBM"/>
              </a:rPr>
              <a:t>Joe Pavitt (joepavit@uk.ibm.com)</a:t>
            </a:r>
          </a:p>
          <a:p>
            <a:pPr algn="r"/>
            <a:endParaRPr lang="en-US" dirty="0" smtClean="0">
              <a:solidFill>
                <a:srgbClr val="FFFFFF"/>
              </a:solidFill>
              <a:latin typeface="HelvNeue Medium for IBM"/>
              <a:cs typeface="HelvNeue Medium for IBM"/>
            </a:endParaRPr>
          </a:p>
        </p:txBody>
      </p:sp>
    </p:spTree>
    <p:extLst>
      <p:ext uri="{BB962C8B-B14F-4D97-AF65-F5344CB8AC3E}">
        <p14:creationId xmlns:p14="http://schemas.microsoft.com/office/powerpoint/2010/main" val="249424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924" y="1611946"/>
            <a:ext cx="2044032" cy="2148186"/>
          </a:xfrm>
          <a:prstGeom prst="rect">
            <a:avLst/>
          </a:prstGeom>
        </p:spPr>
      </p:pic>
      <p:sp>
        <p:nvSpPr>
          <p:cNvPr id="9" name="Right Triangle 8"/>
          <p:cNvSpPr/>
          <p:nvPr/>
        </p:nvSpPr>
        <p:spPr>
          <a:xfrm flipV="1">
            <a:off x="0" y="-11442"/>
            <a:ext cx="9144000" cy="959757"/>
          </a:xfrm>
          <a:prstGeom prst="rtTriangle">
            <a:avLst/>
          </a:prstGeom>
          <a:solidFill>
            <a:srgbClr val="E10E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ight Triangle 9"/>
          <p:cNvSpPr/>
          <p:nvPr/>
        </p:nvSpPr>
        <p:spPr>
          <a:xfrm rot="10800000" flipV="1">
            <a:off x="0" y="5898243"/>
            <a:ext cx="9144000" cy="959757"/>
          </a:xfrm>
          <a:prstGeom prst="rtTriangle">
            <a:avLst/>
          </a:prstGeom>
          <a:solidFill>
            <a:srgbClr val="E10E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79627" y="4041913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HelvNeue Medium for IBM"/>
                <a:cs typeface="HelvNeue Medium for IBM"/>
              </a:rPr>
              <a:t>UI-Router</a:t>
            </a:r>
            <a:endParaRPr lang="en-US" dirty="0">
              <a:latin typeface="HelvNeue Medium for IBM"/>
              <a:cs typeface="HelvNeue Medium for IBM"/>
            </a:endParaRPr>
          </a:p>
        </p:txBody>
      </p:sp>
    </p:spTree>
    <p:extLst>
      <p:ext uri="{BB962C8B-B14F-4D97-AF65-F5344CB8AC3E}">
        <p14:creationId xmlns:p14="http://schemas.microsoft.com/office/powerpoint/2010/main" val="3515277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0" y="-11442"/>
            <a:ext cx="9144000" cy="959757"/>
          </a:xfrm>
          <a:prstGeom prst="rtTriangle">
            <a:avLst/>
          </a:prstGeom>
          <a:solidFill>
            <a:srgbClr val="E10E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ight Triangle 9"/>
          <p:cNvSpPr/>
          <p:nvPr/>
        </p:nvSpPr>
        <p:spPr>
          <a:xfrm rot="10800000" flipV="1">
            <a:off x="0" y="5898243"/>
            <a:ext cx="9144000" cy="959757"/>
          </a:xfrm>
          <a:prstGeom prst="rtTriangle">
            <a:avLst/>
          </a:prstGeom>
          <a:solidFill>
            <a:srgbClr val="E10E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604" y="101150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HelvNeue Medium for IBM"/>
                <a:cs typeface="HelvNeue Medium for IBM"/>
              </a:rPr>
              <a:t>UI-Router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0" y="608580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 smtClean="0">
                <a:solidFill>
                  <a:srgbClr val="FFFFFF"/>
                </a:solidFill>
                <a:latin typeface="HelvNeue Medium for IBM"/>
                <a:cs typeface="HelvNeue Medium for IBM"/>
              </a:rPr>
              <a:t>Oct 14</a:t>
            </a:r>
            <a:r>
              <a:rPr lang="en-US" baseline="30000" dirty="0" smtClean="0">
                <a:solidFill>
                  <a:srgbClr val="FFFFFF"/>
                </a:solidFill>
                <a:latin typeface="HelvNeue Medium for IBM"/>
                <a:cs typeface="HelvNeue Medium for IBM"/>
              </a:rPr>
              <a:t>th</a:t>
            </a:r>
            <a:r>
              <a:rPr lang="en-US" dirty="0" smtClean="0">
                <a:solidFill>
                  <a:srgbClr val="FFFFFF"/>
                </a:solidFill>
                <a:latin typeface="HelvNeue Medium for IBM"/>
                <a:cs typeface="HelvNeue Medium for IBM"/>
              </a:rPr>
              <a:t>, 2015</a:t>
            </a:r>
          </a:p>
          <a:p>
            <a:pPr algn="r"/>
            <a:r>
              <a:rPr lang="en-US" dirty="0" smtClean="0">
                <a:solidFill>
                  <a:srgbClr val="FFFFFF"/>
                </a:solidFill>
                <a:latin typeface="HelvNeue Medium for IBM"/>
                <a:cs typeface="HelvNeue Medium for IBM"/>
              </a:rPr>
              <a:t>Joe Pavitt (joepavit@uk.ibm.com)</a:t>
            </a:r>
          </a:p>
          <a:p>
            <a:pPr algn="r"/>
            <a:endParaRPr lang="en-US" dirty="0" smtClean="0">
              <a:solidFill>
                <a:srgbClr val="FFFFFF"/>
              </a:solidFill>
              <a:latin typeface="HelvNeue Medium for IBM"/>
              <a:cs typeface="HelvNeue Medium for IB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510" y="1281495"/>
            <a:ext cx="2184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Neue Medium for IBM"/>
                <a:cs typeface="HelvNeue Medium for IBM"/>
              </a:rPr>
              <a:t>v</a:t>
            </a:r>
            <a:r>
              <a:rPr lang="en-US" sz="2800" dirty="0" smtClean="0">
                <a:latin typeface="HelvNeue Medium for IBM"/>
                <a:cs typeface="HelvNeue Medium for IBM"/>
              </a:rPr>
              <a:t>s. ngRoute: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7207" y="2299826"/>
            <a:ext cx="557075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HelvNeue Light for IBM"/>
                <a:cs typeface="HelvNeue Light for IBM"/>
              </a:rPr>
              <a:t>Nested Views &amp; Multiple Named Views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HelvNeue Light for IBM"/>
              <a:cs typeface="HelvNeue Light for IBM"/>
            </a:endParaRPr>
          </a:p>
          <a:p>
            <a:pPr marL="285750" indent="-285750">
              <a:buFont typeface="Arial"/>
              <a:buChar char="•"/>
            </a:pPr>
            <a:endParaRPr lang="en-US" sz="2400" dirty="0" smtClean="0">
              <a:latin typeface="HelvNeue Light for IBM"/>
              <a:cs typeface="HelvNeue Light for IBM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HelvNeue Light for IBM"/>
                <a:cs typeface="HelvNeue Light for IBM"/>
              </a:rPr>
              <a:t>Easily modified URL structure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HelvNeue Light for IBM"/>
              <a:cs typeface="HelvNeue Light for IBM"/>
            </a:endParaRPr>
          </a:p>
          <a:p>
            <a:pPr marL="285750" indent="-285750">
              <a:buFont typeface="Arial"/>
              <a:buChar char="•"/>
            </a:pPr>
            <a:endParaRPr lang="en-US" sz="2400" dirty="0" smtClean="0">
              <a:latin typeface="HelvNeue Light for IBM"/>
              <a:cs typeface="HelvNeue Light for IBM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HelvNeue Light for IBM"/>
                <a:cs typeface="HelvNeue Light for IBM"/>
              </a:rPr>
              <a:t>$</a:t>
            </a:r>
            <a:r>
              <a:rPr lang="en-US" sz="2400" dirty="0" err="1" smtClean="0">
                <a:latin typeface="HelvNeue Light for IBM"/>
                <a:cs typeface="HelvNeue Light for IBM"/>
              </a:rPr>
              <a:t>stateParams</a:t>
            </a:r>
            <a:endParaRPr lang="en-US" sz="2400" dirty="0" smtClean="0">
              <a:latin typeface="HelvNeue Light for IBM"/>
              <a:cs typeface="HelvNeue Light for IBM"/>
            </a:endParaRPr>
          </a:p>
        </p:txBody>
      </p:sp>
    </p:spTree>
    <p:extLst>
      <p:ext uri="{BB962C8B-B14F-4D97-AF65-F5344CB8AC3E}">
        <p14:creationId xmlns:p14="http://schemas.microsoft.com/office/powerpoint/2010/main" val="3421468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924" y="1611946"/>
            <a:ext cx="2044032" cy="2148186"/>
          </a:xfrm>
          <a:prstGeom prst="rect">
            <a:avLst/>
          </a:prstGeom>
        </p:spPr>
      </p:pic>
      <p:sp>
        <p:nvSpPr>
          <p:cNvPr id="9" name="Right Triangle 8"/>
          <p:cNvSpPr/>
          <p:nvPr/>
        </p:nvSpPr>
        <p:spPr>
          <a:xfrm flipV="1">
            <a:off x="0" y="-11442"/>
            <a:ext cx="9144000" cy="959757"/>
          </a:xfrm>
          <a:prstGeom prst="rtTriangle">
            <a:avLst/>
          </a:prstGeom>
          <a:solidFill>
            <a:srgbClr val="E10E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ight Triangle 9"/>
          <p:cNvSpPr/>
          <p:nvPr/>
        </p:nvSpPr>
        <p:spPr>
          <a:xfrm rot="10800000" flipV="1">
            <a:off x="0" y="5898243"/>
            <a:ext cx="9144000" cy="959757"/>
          </a:xfrm>
          <a:prstGeom prst="rtTriangle">
            <a:avLst/>
          </a:prstGeom>
          <a:solidFill>
            <a:srgbClr val="E10E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43342" y="4041913"/>
            <a:ext cx="4647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HelvNeue Medium for IBM"/>
                <a:cs typeface="HelvNeue Medium for IBM"/>
              </a:rPr>
              <a:t>Directives – Types of Scope</a:t>
            </a:r>
            <a:endParaRPr lang="en-US" dirty="0">
              <a:latin typeface="HelvNeue Medium for IBM"/>
              <a:cs typeface="HelvNeue Medium for IBM"/>
            </a:endParaRPr>
          </a:p>
        </p:txBody>
      </p:sp>
    </p:spTree>
    <p:extLst>
      <p:ext uri="{BB962C8B-B14F-4D97-AF65-F5344CB8AC3E}">
        <p14:creationId xmlns:p14="http://schemas.microsoft.com/office/powerpoint/2010/main" val="2631618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0" y="-11442"/>
            <a:ext cx="9144000" cy="959757"/>
          </a:xfrm>
          <a:prstGeom prst="rtTriangle">
            <a:avLst/>
          </a:prstGeom>
          <a:solidFill>
            <a:srgbClr val="E10E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ight Triangle 9"/>
          <p:cNvSpPr/>
          <p:nvPr/>
        </p:nvSpPr>
        <p:spPr>
          <a:xfrm rot="10800000" flipV="1">
            <a:off x="0" y="5898243"/>
            <a:ext cx="9144000" cy="959757"/>
          </a:xfrm>
          <a:prstGeom prst="rtTriangle">
            <a:avLst/>
          </a:prstGeom>
          <a:solidFill>
            <a:srgbClr val="E10E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81" y="89708"/>
            <a:ext cx="4006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HelvNeue Medium for IBM"/>
                <a:cs typeface="HelvNeue Medium for IBM"/>
              </a:rPr>
              <a:t>Directives – Types of Scope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0" y="608580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 smtClean="0">
                <a:solidFill>
                  <a:srgbClr val="FFFFFF"/>
                </a:solidFill>
                <a:latin typeface="HelvNeue Medium for IBM"/>
                <a:cs typeface="HelvNeue Medium for IBM"/>
              </a:rPr>
              <a:t>Oct 14</a:t>
            </a:r>
            <a:r>
              <a:rPr lang="en-US" baseline="30000" dirty="0" smtClean="0">
                <a:solidFill>
                  <a:srgbClr val="FFFFFF"/>
                </a:solidFill>
                <a:latin typeface="HelvNeue Medium for IBM"/>
                <a:cs typeface="HelvNeue Medium for IBM"/>
              </a:rPr>
              <a:t>th</a:t>
            </a:r>
            <a:r>
              <a:rPr lang="en-US" dirty="0" smtClean="0">
                <a:solidFill>
                  <a:srgbClr val="FFFFFF"/>
                </a:solidFill>
                <a:latin typeface="HelvNeue Medium for IBM"/>
                <a:cs typeface="HelvNeue Medium for IBM"/>
              </a:rPr>
              <a:t>, 2015</a:t>
            </a:r>
          </a:p>
          <a:p>
            <a:pPr algn="r"/>
            <a:r>
              <a:rPr lang="en-US" dirty="0" smtClean="0">
                <a:solidFill>
                  <a:srgbClr val="FFFFFF"/>
                </a:solidFill>
                <a:latin typeface="HelvNeue Medium for IBM"/>
                <a:cs typeface="HelvNeue Medium for IBM"/>
              </a:rPr>
              <a:t>Joe Pavitt (joepavit@uk.ibm.com)</a:t>
            </a:r>
          </a:p>
          <a:p>
            <a:pPr algn="r"/>
            <a:endParaRPr lang="en-US" dirty="0" smtClean="0">
              <a:solidFill>
                <a:srgbClr val="FFFFFF"/>
              </a:solidFill>
              <a:latin typeface="HelvNeue Medium for IBM"/>
              <a:cs typeface="HelvNeue Medium for IB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696" y="1388157"/>
            <a:ext cx="2401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aco"/>
                <a:cs typeface="Monaco"/>
              </a:rPr>
              <a:t>s</a:t>
            </a:r>
            <a:r>
              <a:rPr lang="en-US" sz="2400" dirty="0" smtClean="0">
                <a:latin typeface="Monaco"/>
                <a:cs typeface="Monaco"/>
              </a:rPr>
              <a:t>cope: false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9792" y="2350907"/>
            <a:ext cx="1700433" cy="915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Parent (Outside)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281" y="3815473"/>
            <a:ext cx="961021" cy="160187"/>
          </a:xfrm>
          <a:prstGeom prst="rect">
            <a:avLst/>
          </a:prstGeom>
          <a:solidFill>
            <a:srgbClr val="E10E2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0326" y="3807686"/>
            <a:ext cx="1014555" cy="167974"/>
          </a:xfrm>
          <a:prstGeom prst="rect">
            <a:avLst/>
          </a:prstGeom>
          <a:solidFill>
            <a:srgbClr val="E10E2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049374" y="1288442"/>
            <a:ext cx="0" cy="46098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519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0" y="-11442"/>
            <a:ext cx="9144000" cy="959757"/>
          </a:xfrm>
          <a:prstGeom prst="rtTriangle">
            <a:avLst/>
          </a:prstGeom>
          <a:solidFill>
            <a:srgbClr val="E10E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ight Triangle 9"/>
          <p:cNvSpPr/>
          <p:nvPr/>
        </p:nvSpPr>
        <p:spPr>
          <a:xfrm rot="10800000" flipV="1">
            <a:off x="0" y="5898243"/>
            <a:ext cx="9144000" cy="959757"/>
          </a:xfrm>
          <a:prstGeom prst="rtTriangle">
            <a:avLst/>
          </a:prstGeom>
          <a:solidFill>
            <a:srgbClr val="E10E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81" y="89708"/>
            <a:ext cx="4006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HelvNeue Medium for IBM"/>
                <a:cs typeface="HelvNeue Medium for IBM"/>
              </a:rPr>
              <a:t>Directives – Types of Scope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0" y="608580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 smtClean="0">
                <a:solidFill>
                  <a:srgbClr val="FFFFFF"/>
                </a:solidFill>
                <a:latin typeface="HelvNeue Medium for IBM"/>
                <a:cs typeface="HelvNeue Medium for IBM"/>
              </a:rPr>
              <a:t>Oct 14</a:t>
            </a:r>
            <a:r>
              <a:rPr lang="en-US" baseline="30000" dirty="0" smtClean="0">
                <a:solidFill>
                  <a:srgbClr val="FFFFFF"/>
                </a:solidFill>
                <a:latin typeface="HelvNeue Medium for IBM"/>
                <a:cs typeface="HelvNeue Medium for IBM"/>
              </a:rPr>
              <a:t>th</a:t>
            </a:r>
            <a:r>
              <a:rPr lang="en-US" dirty="0" smtClean="0">
                <a:solidFill>
                  <a:srgbClr val="FFFFFF"/>
                </a:solidFill>
                <a:latin typeface="HelvNeue Medium for IBM"/>
                <a:cs typeface="HelvNeue Medium for IBM"/>
              </a:rPr>
              <a:t>, 2015</a:t>
            </a:r>
          </a:p>
          <a:p>
            <a:pPr algn="r"/>
            <a:r>
              <a:rPr lang="en-US" dirty="0" smtClean="0">
                <a:solidFill>
                  <a:srgbClr val="FFFFFF"/>
                </a:solidFill>
                <a:latin typeface="HelvNeue Medium for IBM"/>
                <a:cs typeface="HelvNeue Medium for IBM"/>
              </a:rPr>
              <a:t>Joe Pavitt (joepavit@uk.ibm.com)</a:t>
            </a:r>
          </a:p>
          <a:p>
            <a:pPr algn="r"/>
            <a:endParaRPr lang="en-US" dirty="0" smtClean="0">
              <a:solidFill>
                <a:srgbClr val="FFFFFF"/>
              </a:solidFill>
              <a:latin typeface="HelvNeue Medium for IBM"/>
              <a:cs typeface="HelvNeue Medium for IB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696" y="1388157"/>
            <a:ext cx="2401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aco"/>
                <a:cs typeface="Monaco"/>
              </a:rPr>
              <a:t>s</a:t>
            </a:r>
            <a:r>
              <a:rPr lang="en-US" sz="2400" dirty="0" smtClean="0">
                <a:latin typeface="Monaco"/>
                <a:cs typeface="Monaco"/>
              </a:rPr>
              <a:t>cope: false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9792" y="2350907"/>
            <a:ext cx="1700433" cy="915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Parent (Outside)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792" y="4585737"/>
            <a:ext cx="1700433" cy="91535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Child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(Inside the Club)</a:t>
            </a:r>
          </a:p>
        </p:txBody>
      </p:sp>
      <p:sp>
        <p:nvSpPr>
          <p:cNvPr id="6" name="Rectangle 5"/>
          <p:cNvSpPr/>
          <p:nvPr/>
        </p:nvSpPr>
        <p:spPr>
          <a:xfrm>
            <a:off x="99281" y="3815473"/>
            <a:ext cx="961021" cy="160187"/>
          </a:xfrm>
          <a:prstGeom prst="rect">
            <a:avLst/>
          </a:prstGeom>
          <a:solidFill>
            <a:srgbClr val="E10E2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0326" y="3807686"/>
            <a:ext cx="1014555" cy="167974"/>
          </a:xfrm>
          <a:prstGeom prst="rect">
            <a:avLst/>
          </a:prstGeom>
          <a:solidFill>
            <a:srgbClr val="E10E2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049374" y="1288442"/>
            <a:ext cx="0" cy="46098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Up Arrow 26"/>
          <p:cNvSpPr/>
          <p:nvPr/>
        </p:nvSpPr>
        <p:spPr>
          <a:xfrm flipV="1">
            <a:off x="1178395" y="3558436"/>
            <a:ext cx="217373" cy="889590"/>
          </a:xfrm>
          <a:prstGeom prst="upArrow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Callout 28"/>
          <p:cNvSpPr/>
          <p:nvPr/>
        </p:nvSpPr>
        <p:spPr>
          <a:xfrm>
            <a:off x="1084819" y="4052690"/>
            <a:ext cx="354663" cy="204773"/>
          </a:xfrm>
          <a:prstGeom prst="wedgeEllipseCallou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33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0" y="-11442"/>
            <a:ext cx="9144000" cy="959757"/>
          </a:xfrm>
          <a:prstGeom prst="rtTriangle">
            <a:avLst/>
          </a:prstGeom>
          <a:solidFill>
            <a:srgbClr val="E10E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ight Triangle 9"/>
          <p:cNvSpPr/>
          <p:nvPr/>
        </p:nvSpPr>
        <p:spPr>
          <a:xfrm rot="10800000" flipV="1">
            <a:off x="0" y="5898243"/>
            <a:ext cx="9144000" cy="959757"/>
          </a:xfrm>
          <a:prstGeom prst="rtTriangle">
            <a:avLst/>
          </a:prstGeom>
          <a:solidFill>
            <a:srgbClr val="E10E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81" y="89708"/>
            <a:ext cx="4006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HelvNeue Medium for IBM"/>
                <a:cs typeface="HelvNeue Medium for IBM"/>
              </a:rPr>
              <a:t>Directives – Types of Scope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0" y="608580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 smtClean="0">
                <a:solidFill>
                  <a:srgbClr val="FFFFFF"/>
                </a:solidFill>
                <a:latin typeface="HelvNeue Medium for IBM"/>
                <a:cs typeface="HelvNeue Medium for IBM"/>
              </a:rPr>
              <a:t>Oct 14</a:t>
            </a:r>
            <a:r>
              <a:rPr lang="en-US" baseline="30000" dirty="0" smtClean="0">
                <a:solidFill>
                  <a:srgbClr val="FFFFFF"/>
                </a:solidFill>
                <a:latin typeface="HelvNeue Medium for IBM"/>
                <a:cs typeface="HelvNeue Medium for IBM"/>
              </a:rPr>
              <a:t>th</a:t>
            </a:r>
            <a:r>
              <a:rPr lang="en-US" dirty="0" smtClean="0">
                <a:solidFill>
                  <a:srgbClr val="FFFFFF"/>
                </a:solidFill>
                <a:latin typeface="HelvNeue Medium for IBM"/>
                <a:cs typeface="HelvNeue Medium for IBM"/>
              </a:rPr>
              <a:t>, 2015</a:t>
            </a:r>
          </a:p>
          <a:p>
            <a:pPr algn="r"/>
            <a:r>
              <a:rPr lang="en-US" dirty="0" smtClean="0">
                <a:solidFill>
                  <a:srgbClr val="FFFFFF"/>
                </a:solidFill>
                <a:latin typeface="HelvNeue Medium for IBM"/>
                <a:cs typeface="HelvNeue Medium for IBM"/>
              </a:rPr>
              <a:t>Joe Pavitt (joepavit@uk.ibm.com)</a:t>
            </a:r>
          </a:p>
          <a:p>
            <a:pPr algn="r"/>
            <a:endParaRPr lang="en-US" dirty="0" smtClean="0">
              <a:solidFill>
                <a:srgbClr val="FFFFFF"/>
              </a:solidFill>
              <a:latin typeface="HelvNeue Medium for IBM"/>
              <a:cs typeface="HelvNeue Medium for IB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696" y="1388157"/>
            <a:ext cx="2401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aco"/>
                <a:cs typeface="Monaco"/>
              </a:rPr>
              <a:t>s</a:t>
            </a:r>
            <a:r>
              <a:rPr lang="en-US" sz="2400" dirty="0" smtClean="0">
                <a:latin typeface="Monaco"/>
                <a:cs typeface="Monaco"/>
              </a:rPr>
              <a:t>cope: false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9792" y="2350907"/>
            <a:ext cx="1700433" cy="915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Parent (Outside)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792" y="4585737"/>
            <a:ext cx="1700433" cy="91535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Child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(Inside the Club)</a:t>
            </a:r>
          </a:p>
        </p:txBody>
      </p:sp>
      <p:sp>
        <p:nvSpPr>
          <p:cNvPr id="6" name="Rectangle 5"/>
          <p:cNvSpPr/>
          <p:nvPr/>
        </p:nvSpPr>
        <p:spPr>
          <a:xfrm>
            <a:off x="99281" y="3815473"/>
            <a:ext cx="961021" cy="160187"/>
          </a:xfrm>
          <a:prstGeom prst="rect">
            <a:avLst/>
          </a:prstGeom>
          <a:solidFill>
            <a:srgbClr val="E10E2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0326" y="3807686"/>
            <a:ext cx="1014555" cy="167974"/>
          </a:xfrm>
          <a:prstGeom prst="rect">
            <a:avLst/>
          </a:prstGeom>
          <a:solidFill>
            <a:srgbClr val="E10E2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049374" y="1288442"/>
            <a:ext cx="0" cy="46098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Up Arrow 24"/>
          <p:cNvSpPr/>
          <p:nvPr/>
        </p:nvSpPr>
        <p:spPr>
          <a:xfrm>
            <a:off x="1521617" y="3452580"/>
            <a:ext cx="217373" cy="895349"/>
          </a:xfrm>
          <a:prstGeom prst="upArrow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 flipV="1">
            <a:off x="1178395" y="3558436"/>
            <a:ext cx="217373" cy="889590"/>
          </a:xfrm>
          <a:prstGeom prst="upArrow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Callout 28"/>
          <p:cNvSpPr/>
          <p:nvPr/>
        </p:nvSpPr>
        <p:spPr>
          <a:xfrm>
            <a:off x="1084819" y="4052690"/>
            <a:ext cx="354663" cy="204773"/>
          </a:xfrm>
          <a:prstGeom prst="wedgeEllipseCallou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Callout 29"/>
          <p:cNvSpPr/>
          <p:nvPr/>
        </p:nvSpPr>
        <p:spPr>
          <a:xfrm>
            <a:off x="1439482" y="3679943"/>
            <a:ext cx="354663" cy="204773"/>
          </a:xfrm>
          <a:prstGeom prst="wedgeEllipseCallou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65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603</Words>
  <Application>Microsoft Macintosh PowerPoint</Application>
  <PresentationFormat>On-screen Show (4:3)</PresentationFormat>
  <Paragraphs>144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Pavitt</dc:creator>
  <cp:lastModifiedBy>Joe Pavitt</cp:lastModifiedBy>
  <cp:revision>12</cp:revision>
  <dcterms:created xsi:type="dcterms:W3CDTF">2015-10-14T10:58:05Z</dcterms:created>
  <dcterms:modified xsi:type="dcterms:W3CDTF">2015-10-14T15:10:05Z</dcterms:modified>
</cp:coreProperties>
</file>