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7" roundtripDataSignature="AMtx7mhoej1hkXlHy/bTIeZgdLZY5OXm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 name="Shape 17"/>
        <p:cNvGrpSpPr/>
        <p:nvPr/>
      </p:nvGrpSpPr>
      <p:grpSpPr>
        <a:xfrm>
          <a:off x="0" y="0"/>
          <a:ext cx="0" cy="0"/>
          <a:chOff x="0" y="0"/>
          <a:chExt cx="0" cy="0"/>
        </a:xfrm>
      </p:grpSpPr>
      <p:sp>
        <p:nvSpPr>
          <p:cNvPr id="18" name="Google Shape;1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653e564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10653e5645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2"/>
          <p:cNvSpPr txBox="1"/>
          <p:nvPr>
            <p:ph type="ctrTitle"/>
          </p:nvPr>
        </p:nvSpPr>
        <p:spPr>
          <a:xfrm>
            <a:off x="685800" y="2130426"/>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2"/>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2"/>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2"/>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1"/>
          <p:cNvSpPr txBox="1"/>
          <p:nvPr>
            <p:ph idx="1" type="body"/>
          </p:nvPr>
        </p:nvSpPr>
        <p:spPr>
          <a:xfrm>
            <a:off x="457200" y="1600201"/>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1"/>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1"/>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1"/>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 name="Shape 20"/>
        <p:cNvGrpSpPr/>
        <p:nvPr/>
      </p:nvGrpSpPr>
      <p:grpSpPr>
        <a:xfrm>
          <a:off x="0" y="0"/>
          <a:ext cx="0" cy="0"/>
          <a:chOff x="0" y="0"/>
          <a:chExt cx="0" cy="0"/>
        </a:xfrm>
      </p:grpSpPr>
      <p:sp>
        <p:nvSpPr>
          <p:cNvPr id="21" name="Google Shape;21;p1"/>
          <p:cNvSpPr txBox="1"/>
          <p:nvPr>
            <p:ph type="ctrTitle"/>
          </p:nvPr>
        </p:nvSpPr>
        <p:spPr>
          <a:xfrm>
            <a:off x="101784" y="2492896"/>
            <a:ext cx="8856984" cy="151216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800"/>
              <a:buFont typeface="Calibri"/>
              <a:buNone/>
            </a:pPr>
            <a:r>
              <a:rPr b="1" lang="es-MX" sz="3800"/>
              <a:t>Sistema de gestión de ventas de la empresa Variedades Evelin RR</a:t>
            </a:r>
            <a:endParaRPr b="1" sz="3800"/>
          </a:p>
        </p:txBody>
      </p:sp>
      <p:sp>
        <p:nvSpPr>
          <p:cNvPr id="22" name="Google Shape;22;p1"/>
          <p:cNvSpPr txBox="1"/>
          <p:nvPr/>
        </p:nvSpPr>
        <p:spPr>
          <a:xfrm>
            <a:off x="101784" y="3789040"/>
            <a:ext cx="9036496" cy="927720"/>
          </a:xfrm>
          <a:prstGeom prst="rect">
            <a:avLst/>
          </a:prstGeom>
          <a:noFill/>
          <a:ln>
            <a:noFill/>
          </a:ln>
        </p:spPr>
        <p:txBody>
          <a:bodyPr anchorCtr="0" anchor="ctr" bIns="45700" lIns="91425" spcFirstLastPara="1" rIns="91425" wrap="square" tIns="45700">
            <a:normAutofit fontScale="70000" lnSpcReduction="20000"/>
          </a:bodyPr>
          <a:lstStyle/>
          <a:p>
            <a:pPr indent="0" lvl="0" marL="0" marR="0" rtl="0" algn="ctr">
              <a:spcBef>
                <a:spcPts val="0"/>
              </a:spcBef>
              <a:spcAft>
                <a:spcPts val="0"/>
              </a:spcAft>
              <a:buClr>
                <a:schemeClr val="dk1"/>
              </a:buClr>
              <a:buSzPct val="100000"/>
              <a:buFont typeface="Calibri"/>
              <a:buNone/>
            </a:pPr>
            <a:r>
              <a:rPr b="1" i="0" lang="es-MX" sz="3000" u="none" cap="none" strike="noStrike">
                <a:solidFill>
                  <a:schemeClr val="dk1"/>
                </a:solidFill>
                <a:latin typeface="Calibri"/>
                <a:ea typeface="Calibri"/>
                <a:cs typeface="Calibri"/>
                <a:sym typeface="Calibri"/>
              </a:rPr>
              <a:t>Autores</a:t>
            </a:r>
            <a:endParaRPr/>
          </a:p>
          <a:p>
            <a:pPr indent="0" lvl="0" marL="0" marR="0" rtl="0" algn="ctr">
              <a:spcBef>
                <a:spcPts val="0"/>
              </a:spcBef>
              <a:spcAft>
                <a:spcPts val="0"/>
              </a:spcAft>
              <a:buClr>
                <a:schemeClr val="dk1"/>
              </a:buClr>
              <a:buSzPct val="100000"/>
              <a:buFont typeface="Calibri"/>
              <a:buNone/>
            </a:pPr>
            <a:r>
              <a:rPr b="1" i="0" lang="es-MX" sz="3000" u="none" cap="none" strike="noStrike">
                <a:solidFill>
                  <a:schemeClr val="dk1"/>
                </a:solidFill>
                <a:latin typeface="Calibri"/>
                <a:ea typeface="Calibri"/>
                <a:cs typeface="Calibri"/>
                <a:sym typeface="Calibri"/>
              </a:rPr>
              <a:t>Yessenia Chaguala  Ruiz</a:t>
            </a:r>
            <a:endParaRPr/>
          </a:p>
          <a:p>
            <a:pPr indent="0" lvl="0" marL="0" marR="0" rtl="0" algn="ctr">
              <a:spcBef>
                <a:spcPts val="0"/>
              </a:spcBef>
              <a:spcAft>
                <a:spcPts val="0"/>
              </a:spcAft>
              <a:buClr>
                <a:schemeClr val="dk1"/>
              </a:buClr>
              <a:buSzPct val="100000"/>
              <a:buFont typeface="Calibri"/>
              <a:buNone/>
            </a:pPr>
            <a:r>
              <a:rPr b="1" i="0" lang="es-MX" sz="3000" u="none" cap="none" strike="noStrike">
                <a:solidFill>
                  <a:schemeClr val="dk1"/>
                </a:solidFill>
                <a:latin typeface="Calibri"/>
                <a:ea typeface="Calibri"/>
                <a:cs typeface="Calibri"/>
                <a:sym typeface="Calibri"/>
              </a:rPr>
              <a:t>Juan Camilo Salazar Cruz </a:t>
            </a:r>
            <a:endParaRPr/>
          </a:p>
        </p:txBody>
      </p:sp>
      <p:sp>
        <p:nvSpPr>
          <p:cNvPr id="23" name="Google Shape;23;p1"/>
          <p:cNvSpPr txBox="1"/>
          <p:nvPr/>
        </p:nvSpPr>
        <p:spPr>
          <a:xfrm>
            <a:off x="101784" y="4612940"/>
            <a:ext cx="9036496" cy="639688"/>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2600"/>
              <a:buFont typeface="Calibri"/>
              <a:buNone/>
            </a:pPr>
            <a:r>
              <a:rPr b="1" i="0" lang="es-MX" sz="2600" u="none" cap="none" strike="noStrike">
                <a:solidFill>
                  <a:schemeClr val="dk1"/>
                </a:solidFill>
                <a:latin typeface="Calibri"/>
                <a:ea typeface="Calibri"/>
                <a:cs typeface="Calibri"/>
                <a:sym typeface="Calibri"/>
              </a:rPr>
              <a:t>Asesor: Ing. Gonzalo Andrés Vanegas Devia, Msc</a:t>
            </a:r>
            <a:endParaRPr b="1" i="0" sz="2600" u="none" cap="none" strike="noStrike">
              <a:solidFill>
                <a:schemeClr val="dk1"/>
              </a:solidFill>
              <a:latin typeface="Calibri"/>
              <a:ea typeface="Calibri"/>
              <a:cs typeface="Calibri"/>
              <a:sym typeface="Calibri"/>
            </a:endParaRPr>
          </a:p>
        </p:txBody>
      </p:sp>
      <p:sp>
        <p:nvSpPr>
          <p:cNvPr id="24" name="Google Shape;24;p1"/>
          <p:cNvSpPr txBox="1"/>
          <p:nvPr/>
        </p:nvSpPr>
        <p:spPr>
          <a:xfrm>
            <a:off x="251520" y="5788496"/>
            <a:ext cx="9036496" cy="639688"/>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lt1"/>
              </a:buClr>
              <a:buSzPts val="2600"/>
              <a:buFont typeface="Calibri"/>
              <a:buNone/>
            </a:pPr>
            <a:r>
              <a:rPr b="1" i="0" lang="es-MX" sz="2600" u="none" cap="none" strike="noStrike">
                <a:solidFill>
                  <a:schemeClr val="lt1"/>
                </a:solidFill>
                <a:latin typeface="Calibri"/>
                <a:ea typeface="Calibri"/>
                <a:cs typeface="Calibri"/>
                <a:sym typeface="Calibri"/>
              </a:rPr>
              <a:t>Tecnología en Informática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7 Lenguajes de programación que todo desarrollador debería aprender en 2018" id="82" name="Google Shape;82;p9"/>
          <p:cNvPicPr preferRelativeResize="0"/>
          <p:nvPr/>
        </p:nvPicPr>
        <p:blipFill rotWithShape="1">
          <a:blip r:embed="rId3">
            <a:alphaModFix amt="55000"/>
          </a:blip>
          <a:srcRect b="-1" l="11380" r="26952" t="0"/>
          <a:stretch/>
        </p:blipFill>
        <p:spPr>
          <a:xfrm>
            <a:off x="0" y="998717"/>
            <a:ext cx="9144000" cy="5859283"/>
          </a:xfrm>
          <a:prstGeom prst="rect">
            <a:avLst/>
          </a:prstGeom>
          <a:noFill/>
          <a:ln>
            <a:noFill/>
          </a:ln>
        </p:spPr>
      </p:pic>
      <p:sp>
        <p:nvSpPr>
          <p:cNvPr id="83" name="Google Shape;83;p9"/>
          <p:cNvSpPr txBox="1"/>
          <p:nvPr>
            <p:ph type="ctrTitle"/>
          </p:nvPr>
        </p:nvSpPr>
        <p:spPr>
          <a:xfrm>
            <a:off x="515125" y="591344"/>
            <a:ext cx="2400300" cy="558561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s-MX" sz="2800">
                <a:latin typeface="Times New Roman"/>
                <a:ea typeface="Times New Roman"/>
                <a:cs typeface="Times New Roman"/>
                <a:sym typeface="Times New Roman"/>
              </a:rPr>
              <a:t>Entorno </a:t>
            </a:r>
            <a:r>
              <a:rPr b="1" lang="es-MX" sz="2800">
                <a:latin typeface="Times New Roman"/>
                <a:ea typeface="Times New Roman"/>
                <a:cs typeface="Times New Roman"/>
                <a:sym typeface="Times New Roman"/>
              </a:rPr>
              <a:t>de programación</a:t>
            </a:r>
            <a:endParaRPr b="1" sz="2800">
              <a:latin typeface="Times New Roman"/>
              <a:ea typeface="Times New Roman"/>
              <a:cs typeface="Times New Roman"/>
              <a:sym typeface="Times New Roman"/>
            </a:endParaRPr>
          </a:p>
        </p:txBody>
      </p:sp>
      <p:sp>
        <p:nvSpPr>
          <p:cNvPr id="84" name="Google Shape;84;p9"/>
          <p:cNvSpPr txBox="1"/>
          <p:nvPr>
            <p:ph idx="1" type="subTitle"/>
          </p:nvPr>
        </p:nvSpPr>
        <p:spPr>
          <a:xfrm>
            <a:off x="3638650" y="1461313"/>
            <a:ext cx="5179800" cy="4934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Char char="•"/>
            </a:pPr>
            <a:r>
              <a:rPr b="1" lang="es-MX" sz="3600">
                <a:solidFill>
                  <a:schemeClr val="dk1"/>
                </a:solidFill>
                <a:latin typeface="Times New Roman"/>
                <a:ea typeface="Times New Roman"/>
                <a:cs typeface="Times New Roman"/>
                <a:sym typeface="Times New Roman"/>
              </a:rPr>
              <a:t>HTML</a:t>
            </a:r>
            <a:endParaRPr sz="3600">
              <a:solidFill>
                <a:schemeClr val="dk1"/>
              </a:solidFill>
              <a:latin typeface="Times New Roman"/>
              <a:ea typeface="Times New Roman"/>
              <a:cs typeface="Times New Roman"/>
              <a:sym typeface="Times New Roman"/>
            </a:endParaRPr>
          </a:p>
          <a:p>
            <a:pPr indent="0" lvl="0" marL="0" rtl="0" algn="l">
              <a:lnSpc>
                <a:spcPct val="90000"/>
              </a:lnSpc>
              <a:spcBef>
                <a:spcPts val="720"/>
              </a:spcBef>
              <a:spcAft>
                <a:spcPts val="0"/>
              </a:spcAft>
              <a:buClr>
                <a:schemeClr val="dk1"/>
              </a:buClr>
              <a:buSzPts val="3600"/>
              <a:buFont typeface="Arial"/>
              <a:buChar char="•"/>
            </a:pPr>
            <a:r>
              <a:rPr b="1" lang="es-MX" sz="3600">
                <a:solidFill>
                  <a:schemeClr val="dk1"/>
                </a:solidFill>
                <a:latin typeface="Times New Roman"/>
                <a:ea typeface="Times New Roman"/>
                <a:cs typeface="Times New Roman"/>
                <a:sym typeface="Times New Roman"/>
              </a:rPr>
              <a:t>CSS</a:t>
            </a:r>
            <a:endParaRPr sz="3600">
              <a:solidFill>
                <a:schemeClr val="dk1"/>
              </a:solidFill>
              <a:latin typeface="Times New Roman"/>
              <a:ea typeface="Times New Roman"/>
              <a:cs typeface="Times New Roman"/>
              <a:sym typeface="Times New Roman"/>
            </a:endParaRPr>
          </a:p>
          <a:p>
            <a:pPr indent="0" lvl="0" marL="0" rtl="0" algn="l">
              <a:lnSpc>
                <a:spcPct val="90000"/>
              </a:lnSpc>
              <a:spcBef>
                <a:spcPts val="720"/>
              </a:spcBef>
              <a:spcAft>
                <a:spcPts val="0"/>
              </a:spcAft>
              <a:buClr>
                <a:schemeClr val="dk1"/>
              </a:buClr>
              <a:buSzPts val="3600"/>
              <a:buFont typeface="Arial"/>
              <a:buChar char="•"/>
            </a:pPr>
            <a:r>
              <a:rPr b="1" lang="es-MX" sz="3600">
                <a:solidFill>
                  <a:schemeClr val="dk1"/>
                </a:solidFill>
                <a:latin typeface="Times New Roman"/>
                <a:ea typeface="Times New Roman"/>
                <a:cs typeface="Times New Roman"/>
                <a:sym typeface="Times New Roman"/>
              </a:rPr>
              <a:t>PHP</a:t>
            </a:r>
            <a:endParaRPr sz="3600">
              <a:solidFill>
                <a:schemeClr val="dk1"/>
              </a:solidFill>
              <a:latin typeface="Times New Roman"/>
              <a:ea typeface="Times New Roman"/>
              <a:cs typeface="Times New Roman"/>
              <a:sym typeface="Times New Roman"/>
            </a:endParaRPr>
          </a:p>
          <a:p>
            <a:pPr indent="0" lvl="0" marL="0" rtl="0" algn="l">
              <a:lnSpc>
                <a:spcPct val="90000"/>
              </a:lnSpc>
              <a:spcBef>
                <a:spcPts val="720"/>
              </a:spcBef>
              <a:spcAft>
                <a:spcPts val="0"/>
              </a:spcAft>
              <a:buClr>
                <a:schemeClr val="dk1"/>
              </a:buClr>
              <a:buSzPts val="3600"/>
              <a:buFont typeface="Arial"/>
              <a:buChar char="•"/>
            </a:pPr>
            <a:r>
              <a:rPr b="1" lang="es-MX" sz="3600">
                <a:solidFill>
                  <a:schemeClr val="dk1"/>
                </a:solidFill>
                <a:latin typeface="Times New Roman"/>
                <a:ea typeface="Times New Roman"/>
                <a:cs typeface="Times New Roman"/>
                <a:sym typeface="Times New Roman"/>
              </a:rPr>
              <a:t>JavaScript</a:t>
            </a:r>
            <a:endParaRPr sz="36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0"/>
          <p:cNvSpPr txBox="1"/>
          <p:nvPr>
            <p:ph type="ctrTitle"/>
          </p:nvPr>
        </p:nvSpPr>
        <p:spPr>
          <a:xfrm>
            <a:off x="5132587" y="1340768"/>
            <a:ext cx="3096344" cy="1260052"/>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s-MX" sz="4000"/>
              <a:t>Herramientas Utilizadas</a:t>
            </a:r>
            <a:endParaRPr/>
          </a:p>
        </p:txBody>
      </p:sp>
      <p:sp>
        <p:nvSpPr>
          <p:cNvPr id="90" name="Google Shape;90;p10"/>
          <p:cNvSpPr txBox="1"/>
          <p:nvPr>
            <p:ph idx="1" type="subTitle"/>
          </p:nvPr>
        </p:nvSpPr>
        <p:spPr>
          <a:xfrm>
            <a:off x="4712735" y="2745013"/>
            <a:ext cx="3936048" cy="3168352"/>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1400"/>
              <a:buFont typeface="Arial"/>
              <a:buChar char="•"/>
            </a:pPr>
            <a:r>
              <a:rPr b="1" lang="es-MX" sz="1400">
                <a:solidFill>
                  <a:schemeClr val="dk1"/>
                </a:solidFill>
                <a:latin typeface="Times New Roman"/>
                <a:ea typeface="Times New Roman"/>
                <a:cs typeface="Times New Roman"/>
                <a:sym typeface="Times New Roman"/>
              </a:rPr>
              <a:t>Photoshop: </a:t>
            </a:r>
            <a:r>
              <a:rPr lang="es-MX" sz="1400">
                <a:solidFill>
                  <a:schemeClr val="dk1"/>
                </a:solidFill>
                <a:latin typeface="Times New Roman"/>
                <a:ea typeface="Times New Roman"/>
                <a:cs typeface="Times New Roman"/>
                <a:sym typeface="Times New Roman"/>
              </a:rPr>
              <a:t>es un editor de fotografías desarrollado por Adobe Systems Incorporated. </a:t>
            </a:r>
            <a:endParaRPr/>
          </a:p>
          <a:p>
            <a:pPr indent="-285750" lvl="0" marL="285750" rtl="0" algn="l">
              <a:lnSpc>
                <a:spcPct val="90000"/>
              </a:lnSpc>
              <a:spcBef>
                <a:spcPts val="280"/>
              </a:spcBef>
              <a:spcAft>
                <a:spcPts val="0"/>
              </a:spcAft>
              <a:buClr>
                <a:schemeClr val="dk1"/>
              </a:buClr>
              <a:buSzPts val="1400"/>
              <a:buFont typeface="Arial"/>
              <a:buChar char="•"/>
            </a:pPr>
            <a:r>
              <a:rPr b="1" lang="es-MX" sz="1400">
                <a:solidFill>
                  <a:schemeClr val="dk1"/>
                </a:solidFill>
                <a:latin typeface="Times New Roman"/>
                <a:ea typeface="Times New Roman"/>
                <a:cs typeface="Times New Roman"/>
                <a:sym typeface="Times New Roman"/>
              </a:rPr>
              <a:t>Mockup Builder: </a:t>
            </a:r>
            <a:r>
              <a:rPr lang="es-MX" sz="1400">
                <a:solidFill>
                  <a:schemeClr val="dk1"/>
                </a:solidFill>
                <a:latin typeface="Times New Roman"/>
                <a:ea typeface="Times New Roman"/>
                <a:cs typeface="Times New Roman"/>
                <a:sym typeface="Times New Roman"/>
              </a:rPr>
              <a:t>es el diseño o plantilla digital de una aplicación web.  </a:t>
            </a:r>
            <a:endParaRPr/>
          </a:p>
          <a:p>
            <a:pPr indent="-285750" lvl="0" marL="285750" rtl="0" algn="l">
              <a:lnSpc>
                <a:spcPct val="90000"/>
              </a:lnSpc>
              <a:spcBef>
                <a:spcPts val="280"/>
              </a:spcBef>
              <a:spcAft>
                <a:spcPts val="0"/>
              </a:spcAft>
              <a:buClr>
                <a:schemeClr val="dk1"/>
              </a:buClr>
              <a:buSzPts val="1400"/>
              <a:buFont typeface="Arial"/>
              <a:buChar char="•"/>
            </a:pPr>
            <a:r>
              <a:rPr b="1" lang="es-MX" sz="1400">
                <a:solidFill>
                  <a:schemeClr val="dk1"/>
                </a:solidFill>
                <a:latin typeface="Times New Roman"/>
                <a:ea typeface="Times New Roman"/>
                <a:cs typeface="Times New Roman"/>
                <a:sym typeface="Times New Roman"/>
              </a:rPr>
              <a:t>Font Awesome: </a:t>
            </a:r>
            <a:r>
              <a:rPr lang="es-MX" sz="1400">
                <a:solidFill>
                  <a:schemeClr val="dk1"/>
                </a:solidFill>
                <a:latin typeface="Times New Roman"/>
                <a:ea typeface="Times New Roman"/>
                <a:cs typeface="Times New Roman"/>
                <a:sym typeface="Times New Roman"/>
              </a:rPr>
              <a:t>es un conjunto de herramientas de fuentes e iconos basado en CSS y Less.</a:t>
            </a:r>
            <a:endParaRPr/>
          </a:p>
          <a:p>
            <a:pPr indent="-285750" lvl="0" marL="285750" rtl="0" algn="l">
              <a:lnSpc>
                <a:spcPct val="90000"/>
              </a:lnSpc>
              <a:spcBef>
                <a:spcPts val="280"/>
              </a:spcBef>
              <a:spcAft>
                <a:spcPts val="0"/>
              </a:spcAft>
              <a:buClr>
                <a:schemeClr val="dk1"/>
              </a:buClr>
              <a:buSzPts val="1400"/>
              <a:buFont typeface="Arial"/>
              <a:buChar char="•"/>
            </a:pPr>
            <a:r>
              <a:rPr b="1" lang="es-MX" sz="1400">
                <a:solidFill>
                  <a:schemeClr val="dk1"/>
                </a:solidFill>
                <a:latin typeface="Times New Roman"/>
                <a:ea typeface="Times New Roman"/>
                <a:cs typeface="Times New Roman"/>
                <a:sym typeface="Times New Roman"/>
              </a:rPr>
              <a:t>jQuery: </a:t>
            </a:r>
            <a:r>
              <a:rPr lang="es-MX" sz="1400">
                <a:solidFill>
                  <a:schemeClr val="dk1"/>
                </a:solidFill>
                <a:latin typeface="Times New Roman"/>
                <a:ea typeface="Times New Roman"/>
                <a:cs typeface="Times New Roman"/>
                <a:sym typeface="Times New Roman"/>
              </a:rPr>
              <a:t>Potente herramienta basada en JavaScript que permite implementar plugins en aplicativos web.</a:t>
            </a:r>
            <a:endParaRPr/>
          </a:p>
          <a:p>
            <a:pPr indent="-285750" lvl="0" marL="285750" rtl="0" algn="l">
              <a:lnSpc>
                <a:spcPct val="90000"/>
              </a:lnSpc>
              <a:spcBef>
                <a:spcPts val="280"/>
              </a:spcBef>
              <a:spcAft>
                <a:spcPts val="0"/>
              </a:spcAft>
              <a:buClr>
                <a:schemeClr val="dk1"/>
              </a:buClr>
              <a:buSzPts val="1400"/>
              <a:buFont typeface="Arial"/>
              <a:buChar char="•"/>
            </a:pPr>
            <a:r>
              <a:rPr b="1" lang="es-MX" sz="1400">
                <a:solidFill>
                  <a:schemeClr val="dk1"/>
                </a:solidFill>
                <a:latin typeface="Times New Roman"/>
                <a:ea typeface="Times New Roman"/>
                <a:cs typeface="Times New Roman"/>
                <a:sym typeface="Times New Roman"/>
              </a:rPr>
              <a:t>DBDesigner: </a:t>
            </a:r>
            <a:r>
              <a:rPr lang="es-MX" sz="1400">
                <a:solidFill>
                  <a:schemeClr val="dk1"/>
                </a:solidFill>
                <a:latin typeface="Times New Roman"/>
                <a:ea typeface="Times New Roman"/>
                <a:cs typeface="Times New Roman"/>
                <a:sym typeface="Times New Roman"/>
              </a:rPr>
              <a:t>es una aplicación que se emplea para el diseño de base de datos.</a:t>
            </a:r>
            <a:endParaRPr/>
          </a:p>
          <a:p>
            <a:pPr indent="-285750" lvl="0" marL="285750" rtl="0" algn="l">
              <a:lnSpc>
                <a:spcPct val="90000"/>
              </a:lnSpc>
              <a:spcBef>
                <a:spcPts val="280"/>
              </a:spcBef>
              <a:spcAft>
                <a:spcPts val="0"/>
              </a:spcAft>
              <a:buClr>
                <a:schemeClr val="dk1"/>
              </a:buClr>
              <a:buSzPts val="1400"/>
              <a:buFont typeface="Arial"/>
              <a:buChar char="•"/>
            </a:pPr>
            <a:r>
              <a:rPr b="1" lang="es-MX" sz="1400">
                <a:solidFill>
                  <a:schemeClr val="dk1"/>
                </a:solidFill>
                <a:latin typeface="Times New Roman"/>
                <a:ea typeface="Times New Roman"/>
                <a:cs typeface="Times New Roman"/>
                <a:sym typeface="Times New Roman"/>
              </a:rPr>
              <a:t>Microsoft Visual Studio Code, Sublime Text: </a:t>
            </a:r>
            <a:r>
              <a:rPr lang="es-MX" sz="1400">
                <a:solidFill>
                  <a:schemeClr val="dk1"/>
                </a:solidFill>
                <a:latin typeface="Times New Roman"/>
                <a:ea typeface="Times New Roman"/>
                <a:cs typeface="Times New Roman"/>
                <a:sym typeface="Times New Roman"/>
              </a:rPr>
              <a:t>Editores de código fuente.</a:t>
            </a:r>
            <a:endParaRPr sz="1400">
              <a:solidFill>
                <a:schemeClr val="dk1"/>
              </a:solidFill>
            </a:endParaRPr>
          </a:p>
        </p:txBody>
      </p:sp>
      <p:pic>
        <p:nvPicPr>
          <p:cNvPr descr="Herramientas digitales para potenciar tu marca" id="91" name="Google Shape;91;p10"/>
          <p:cNvPicPr preferRelativeResize="0"/>
          <p:nvPr/>
        </p:nvPicPr>
        <p:blipFill rotWithShape="1">
          <a:blip r:embed="rId3">
            <a:alphaModFix/>
          </a:blip>
          <a:srcRect b="-1" l="25060" r="24016" t="0"/>
          <a:stretch/>
        </p:blipFill>
        <p:spPr>
          <a:xfrm>
            <a:off x="-9200" y="1042388"/>
            <a:ext cx="4443788" cy="5781335"/>
          </a:xfrm>
          <a:custGeom>
            <a:rect b="b" l="l" r="r" t="t"/>
            <a:pathLst>
              <a:path extrusionOk="0" h="6858000" w="7028495">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descr="TIPOS DE METODOLOGÍA DE UN PROYECTO ¡EJEMPLOS!" id="96" name="Google Shape;96;p11"/>
          <p:cNvPicPr preferRelativeResize="0"/>
          <p:nvPr/>
        </p:nvPicPr>
        <p:blipFill rotWithShape="1">
          <a:blip r:embed="rId3">
            <a:alphaModFix/>
          </a:blip>
          <a:srcRect b="1" l="13264" r="33126" t="9091"/>
          <a:stretch/>
        </p:blipFill>
        <p:spPr>
          <a:xfrm>
            <a:off x="2987824" y="1012070"/>
            <a:ext cx="6156176" cy="5845930"/>
          </a:xfrm>
          <a:prstGeom prst="rect">
            <a:avLst/>
          </a:prstGeom>
          <a:noFill/>
          <a:ln>
            <a:noFill/>
          </a:ln>
        </p:spPr>
      </p:pic>
      <p:sp>
        <p:nvSpPr>
          <p:cNvPr id="97" name="Google Shape;97;p11"/>
          <p:cNvSpPr txBox="1"/>
          <p:nvPr>
            <p:ph type="ctrTitle"/>
          </p:nvPr>
        </p:nvSpPr>
        <p:spPr>
          <a:xfrm>
            <a:off x="78955" y="1844824"/>
            <a:ext cx="2909424" cy="74530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s-MX" sz="4000"/>
              <a:t>Metodología</a:t>
            </a:r>
            <a:endParaRPr/>
          </a:p>
        </p:txBody>
      </p:sp>
      <p:sp>
        <p:nvSpPr>
          <p:cNvPr id="98" name="Google Shape;98;p11"/>
          <p:cNvSpPr txBox="1"/>
          <p:nvPr>
            <p:ph idx="1" type="subTitle"/>
          </p:nvPr>
        </p:nvSpPr>
        <p:spPr>
          <a:xfrm>
            <a:off x="237246" y="2959868"/>
            <a:ext cx="2592288" cy="352839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lang="es-MX" sz="1800">
                <a:solidFill>
                  <a:schemeClr val="dk1"/>
                </a:solidFill>
                <a:latin typeface="Times New Roman"/>
                <a:ea typeface="Times New Roman"/>
                <a:cs typeface="Times New Roman"/>
                <a:sym typeface="Times New Roman"/>
              </a:rPr>
              <a:t>Investigación aplicada que </a:t>
            </a:r>
            <a:r>
              <a:rPr lang="es-MX" sz="1800">
                <a:solidFill>
                  <a:schemeClr val="dk1"/>
                </a:solidFill>
                <a:latin typeface="Times New Roman"/>
                <a:ea typeface="Times New Roman"/>
                <a:cs typeface="Times New Roman"/>
                <a:sym typeface="Times New Roman"/>
              </a:rPr>
              <a:t>generará</a:t>
            </a:r>
            <a:r>
              <a:rPr lang="es-MX" sz="1800">
                <a:solidFill>
                  <a:schemeClr val="dk1"/>
                </a:solidFill>
                <a:latin typeface="Times New Roman"/>
                <a:ea typeface="Times New Roman"/>
                <a:cs typeface="Times New Roman"/>
                <a:sym typeface="Times New Roman"/>
              </a:rPr>
              <a:t> un conocimiento que permita al equipo de desarrollo impulsar los canales de comunicación de la empresa. </a:t>
            </a:r>
            <a:endParaRPr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2"/>
          <p:cNvSpPr txBox="1"/>
          <p:nvPr>
            <p:ph type="ctrTitle"/>
          </p:nvPr>
        </p:nvSpPr>
        <p:spPr>
          <a:xfrm>
            <a:off x="685800" y="484187"/>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s-MX"/>
              <a:t>Análisis de requerimiento</a:t>
            </a:r>
            <a:endParaRPr/>
          </a:p>
        </p:txBody>
      </p:sp>
      <p:pic>
        <p:nvPicPr>
          <p:cNvPr id="104" name="Google Shape;104;p12"/>
          <p:cNvPicPr preferRelativeResize="0"/>
          <p:nvPr/>
        </p:nvPicPr>
        <p:blipFill rotWithShape="1">
          <a:blip r:embed="rId3">
            <a:alphaModFix/>
          </a:blip>
          <a:srcRect b="0" l="0" r="0" t="0"/>
          <a:stretch/>
        </p:blipFill>
        <p:spPr>
          <a:xfrm>
            <a:off x="2007940" y="1556792"/>
            <a:ext cx="5128120" cy="49685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3"/>
          <p:cNvSpPr txBox="1"/>
          <p:nvPr>
            <p:ph type="ctrTitle"/>
          </p:nvPr>
        </p:nvSpPr>
        <p:spPr>
          <a:xfrm>
            <a:off x="685800" y="484187"/>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s-MX"/>
              <a:t>Análisis de requerimiento</a:t>
            </a:r>
            <a:endParaRPr/>
          </a:p>
        </p:txBody>
      </p:sp>
      <p:pic>
        <p:nvPicPr>
          <p:cNvPr id="110" name="Google Shape;110;p13"/>
          <p:cNvPicPr preferRelativeResize="0"/>
          <p:nvPr/>
        </p:nvPicPr>
        <p:blipFill rotWithShape="1">
          <a:blip r:embed="rId3">
            <a:alphaModFix/>
          </a:blip>
          <a:srcRect b="26926" l="0" r="0" t="0"/>
          <a:stretch/>
        </p:blipFill>
        <p:spPr>
          <a:xfrm>
            <a:off x="1332756" y="1549276"/>
            <a:ext cx="6479604" cy="49040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4"/>
          <p:cNvSpPr txBox="1"/>
          <p:nvPr>
            <p:ph type="ctrTitle"/>
          </p:nvPr>
        </p:nvSpPr>
        <p:spPr>
          <a:xfrm>
            <a:off x="707504" y="514960"/>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s-MX"/>
              <a:t>Casos de Uso</a:t>
            </a:r>
            <a:endParaRPr/>
          </a:p>
        </p:txBody>
      </p:sp>
      <p:sp>
        <p:nvSpPr>
          <p:cNvPr id="116" name="Google Shape;116;p14"/>
          <p:cNvSpPr txBox="1"/>
          <p:nvPr>
            <p:ph idx="1" type="subTitle"/>
          </p:nvPr>
        </p:nvSpPr>
        <p:spPr>
          <a:xfrm>
            <a:off x="276582" y="1669962"/>
            <a:ext cx="8568952" cy="17526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1600"/>
              <a:buNone/>
            </a:pPr>
            <a:r>
              <a:rPr lang="es-MX" sz="1600">
                <a:solidFill>
                  <a:schemeClr val="dk1"/>
                </a:solidFill>
                <a:latin typeface="Times New Roman"/>
                <a:ea typeface="Times New Roman"/>
                <a:cs typeface="Times New Roman"/>
                <a:sym typeface="Times New Roman"/>
              </a:rPr>
              <a:t>Basados en los requerimientos del cliente, llegamos a definir 2 usuarios principales dentro del aplicativo, que son administradores y usuarios, a continuación, se muestran los casos de uso simples y extendidos de cada usuario.</a:t>
            </a:r>
            <a:endParaRPr sz="1600">
              <a:solidFill>
                <a:schemeClr val="dk1"/>
              </a:solidFill>
              <a:latin typeface="Times New Roman"/>
              <a:ea typeface="Times New Roman"/>
              <a:cs typeface="Times New Roman"/>
              <a:sym typeface="Times New Roman"/>
            </a:endParaRPr>
          </a:p>
        </p:txBody>
      </p:sp>
      <p:pic>
        <p:nvPicPr>
          <p:cNvPr id="117" name="Google Shape;117;p14"/>
          <p:cNvPicPr preferRelativeResize="0"/>
          <p:nvPr/>
        </p:nvPicPr>
        <p:blipFill rotWithShape="1">
          <a:blip r:embed="rId3">
            <a:alphaModFix/>
          </a:blip>
          <a:srcRect b="0" l="0" r="0" t="0"/>
          <a:stretch/>
        </p:blipFill>
        <p:spPr>
          <a:xfrm>
            <a:off x="4411453" y="3284984"/>
            <a:ext cx="4068451" cy="2313862"/>
          </a:xfrm>
          <a:prstGeom prst="rect">
            <a:avLst/>
          </a:prstGeom>
          <a:noFill/>
          <a:ln>
            <a:noFill/>
          </a:ln>
        </p:spPr>
      </p:pic>
      <p:pic>
        <p:nvPicPr>
          <p:cNvPr id="118" name="Google Shape;118;p14"/>
          <p:cNvPicPr preferRelativeResize="0"/>
          <p:nvPr/>
        </p:nvPicPr>
        <p:blipFill rotWithShape="1">
          <a:blip r:embed="rId4">
            <a:alphaModFix/>
          </a:blip>
          <a:srcRect b="-2595" l="-2374" r="-3636" t="-2922"/>
          <a:stretch/>
        </p:blipFill>
        <p:spPr>
          <a:xfrm>
            <a:off x="276575" y="2402225"/>
            <a:ext cx="3675500" cy="4197475"/>
          </a:xfrm>
          <a:prstGeom prst="rect">
            <a:avLst/>
          </a:prstGeom>
          <a:noFill/>
          <a:ln>
            <a:noFill/>
          </a:ln>
        </p:spPr>
      </p:pic>
      <p:sp>
        <p:nvSpPr>
          <p:cNvPr id="119" name="Google Shape;119;p14"/>
          <p:cNvSpPr txBox="1"/>
          <p:nvPr/>
        </p:nvSpPr>
        <p:spPr>
          <a:xfrm>
            <a:off x="5398575" y="4417025"/>
            <a:ext cx="3009300" cy="11082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MX" sz="1200">
                <a:highlight>
                  <a:schemeClr val="lt1"/>
                </a:highlight>
                <a:latin typeface="Calibri"/>
                <a:ea typeface="Calibri"/>
                <a:cs typeface="Calibri"/>
                <a:sym typeface="Calibri"/>
              </a:rPr>
              <a:t>En este caso de uso solo </a:t>
            </a:r>
            <a:r>
              <a:rPr lang="es-MX" sz="1200">
                <a:highlight>
                  <a:schemeClr val="lt1"/>
                </a:highlight>
                <a:latin typeface="Calibri"/>
                <a:ea typeface="Calibri"/>
                <a:cs typeface="Calibri"/>
                <a:sym typeface="Calibri"/>
              </a:rPr>
              <a:t>interactúa</a:t>
            </a:r>
            <a:r>
              <a:rPr lang="es-MX" sz="1200">
                <a:highlight>
                  <a:schemeClr val="lt1"/>
                </a:highlight>
                <a:latin typeface="Calibri"/>
                <a:ea typeface="Calibri"/>
                <a:cs typeface="Calibri"/>
                <a:sym typeface="Calibri"/>
              </a:rPr>
              <a:t> un actor con el sistema y es quien se encarga del control total del programa, inicio de </a:t>
            </a:r>
            <a:r>
              <a:rPr lang="es-MX" sz="1200">
                <a:highlight>
                  <a:schemeClr val="lt1"/>
                </a:highlight>
                <a:latin typeface="Calibri"/>
                <a:ea typeface="Calibri"/>
                <a:cs typeface="Calibri"/>
                <a:sym typeface="Calibri"/>
              </a:rPr>
              <a:t>sesión</a:t>
            </a:r>
            <a:r>
              <a:rPr lang="es-MX" sz="1200">
                <a:highlight>
                  <a:schemeClr val="lt1"/>
                </a:highlight>
                <a:latin typeface="Calibri"/>
                <a:ea typeface="Calibri"/>
                <a:cs typeface="Calibri"/>
                <a:sym typeface="Calibri"/>
              </a:rPr>
              <a:t>, agregar productos, editarlos, eliminarlos, ver los pedidos y sus funcione</a:t>
            </a:r>
            <a:r>
              <a:rPr lang="es-MX" sz="1200">
                <a:latin typeface="Calibri"/>
                <a:ea typeface="Calibri"/>
                <a:cs typeface="Calibri"/>
                <a:sym typeface="Calibri"/>
              </a:rPr>
              <a:t>s</a:t>
            </a:r>
            <a:endParaRPr sz="12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5"/>
          <p:cNvSpPr txBox="1"/>
          <p:nvPr>
            <p:ph type="ctrTitle"/>
          </p:nvPr>
        </p:nvSpPr>
        <p:spPr>
          <a:xfrm>
            <a:off x="707504" y="514960"/>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s-MX"/>
              <a:t>Casos de Uso</a:t>
            </a:r>
            <a:endParaRPr/>
          </a:p>
        </p:txBody>
      </p:sp>
      <p:pic>
        <p:nvPicPr>
          <p:cNvPr id="125" name="Google Shape;125;p15"/>
          <p:cNvPicPr preferRelativeResize="0"/>
          <p:nvPr/>
        </p:nvPicPr>
        <p:blipFill rotWithShape="1">
          <a:blip r:embed="rId3">
            <a:alphaModFix/>
          </a:blip>
          <a:srcRect b="0" l="0" r="0" t="0"/>
          <a:stretch/>
        </p:blipFill>
        <p:spPr>
          <a:xfrm>
            <a:off x="4932040" y="2638567"/>
            <a:ext cx="3660155" cy="2520280"/>
          </a:xfrm>
          <a:prstGeom prst="rect">
            <a:avLst/>
          </a:prstGeom>
          <a:noFill/>
          <a:ln>
            <a:noFill/>
          </a:ln>
        </p:spPr>
      </p:pic>
      <p:pic>
        <p:nvPicPr>
          <p:cNvPr id="126" name="Google Shape;126;p15"/>
          <p:cNvPicPr preferRelativeResize="0"/>
          <p:nvPr/>
        </p:nvPicPr>
        <p:blipFill>
          <a:blip r:embed="rId4">
            <a:alphaModFix/>
          </a:blip>
          <a:stretch>
            <a:fillRect/>
          </a:stretch>
        </p:blipFill>
        <p:spPr>
          <a:xfrm>
            <a:off x="475275" y="2092275"/>
            <a:ext cx="3952875" cy="3667925"/>
          </a:xfrm>
          <a:prstGeom prst="rect">
            <a:avLst/>
          </a:prstGeom>
          <a:noFill/>
          <a:ln>
            <a:noFill/>
          </a:ln>
        </p:spPr>
      </p:pic>
      <p:sp>
        <p:nvSpPr>
          <p:cNvPr id="127" name="Google Shape;127;p15"/>
          <p:cNvSpPr txBox="1"/>
          <p:nvPr/>
        </p:nvSpPr>
        <p:spPr>
          <a:xfrm>
            <a:off x="5734375" y="3860375"/>
            <a:ext cx="2821800" cy="1200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100">
                <a:latin typeface="Calibri"/>
                <a:ea typeface="Calibri"/>
                <a:cs typeface="Calibri"/>
                <a:sym typeface="Calibri"/>
              </a:rPr>
              <a:t>En este caso de uso </a:t>
            </a:r>
            <a:r>
              <a:rPr lang="es-MX" sz="1100">
                <a:latin typeface="Calibri"/>
                <a:ea typeface="Calibri"/>
                <a:cs typeface="Calibri"/>
                <a:sym typeface="Calibri"/>
              </a:rPr>
              <a:t>interactúa</a:t>
            </a:r>
            <a:r>
              <a:rPr lang="es-MX" sz="1100">
                <a:latin typeface="Calibri"/>
                <a:ea typeface="Calibri"/>
                <a:cs typeface="Calibri"/>
                <a:sym typeface="Calibri"/>
              </a:rPr>
              <a:t> un solo actor con el sistema y es quien compra, elimina o añade productos al carrito de compras, </a:t>
            </a:r>
            <a:r>
              <a:rPr lang="es-MX" sz="1100">
                <a:latin typeface="Calibri"/>
                <a:ea typeface="Calibri"/>
                <a:cs typeface="Calibri"/>
                <a:sym typeface="Calibri"/>
              </a:rPr>
              <a:t>también</a:t>
            </a:r>
            <a:r>
              <a:rPr lang="es-MX" sz="1100">
                <a:latin typeface="Calibri"/>
                <a:ea typeface="Calibri"/>
                <a:cs typeface="Calibri"/>
                <a:sym typeface="Calibri"/>
              </a:rPr>
              <a:t> debe hacer inicio de sesión para realizar diferentes funciones, adicionalmente puede revisar el historial de compras.</a:t>
            </a:r>
            <a:endParaRPr sz="11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6"/>
          <p:cNvSpPr txBox="1"/>
          <p:nvPr>
            <p:ph type="ctrTitle"/>
          </p:nvPr>
        </p:nvSpPr>
        <p:spPr>
          <a:xfrm>
            <a:off x="685800" y="764704"/>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s-MX"/>
              <a:t>Resultados</a:t>
            </a:r>
            <a:endParaRPr b="1"/>
          </a:p>
        </p:txBody>
      </p:sp>
      <p:sp>
        <p:nvSpPr>
          <p:cNvPr id="133" name="Google Shape;133;p16"/>
          <p:cNvSpPr txBox="1"/>
          <p:nvPr>
            <p:ph idx="1" type="subTitle"/>
          </p:nvPr>
        </p:nvSpPr>
        <p:spPr>
          <a:xfrm>
            <a:off x="611560" y="2132856"/>
            <a:ext cx="7920880" cy="396044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1800"/>
              <a:buNone/>
            </a:pPr>
            <a:r>
              <a:rPr lang="es-MX" sz="1800">
                <a:solidFill>
                  <a:schemeClr val="dk1"/>
                </a:solidFill>
                <a:latin typeface="Times New Roman"/>
                <a:ea typeface="Times New Roman"/>
                <a:cs typeface="Times New Roman"/>
                <a:sym typeface="Times New Roman"/>
              </a:rPr>
              <a:t>Se desarrolló un aplicativo web para la empresa Variedades Evelin RR , con el fin de beneficiar y lograr que por este medio la empresa sea más exitosa y </a:t>
            </a:r>
            <a:r>
              <a:rPr lang="es-MX" sz="1800">
                <a:solidFill>
                  <a:schemeClr val="dk1"/>
                </a:solidFill>
                <a:latin typeface="Times New Roman"/>
                <a:ea typeface="Times New Roman"/>
                <a:cs typeface="Times New Roman"/>
                <a:sym typeface="Times New Roman"/>
              </a:rPr>
              <a:t>amplíe</a:t>
            </a:r>
            <a:r>
              <a:rPr lang="es-MX" sz="1800">
                <a:solidFill>
                  <a:schemeClr val="dk1"/>
                </a:solidFill>
                <a:latin typeface="Times New Roman"/>
                <a:ea typeface="Times New Roman"/>
                <a:cs typeface="Times New Roman"/>
                <a:sym typeface="Times New Roman"/>
              </a:rPr>
              <a:t> su portafolio de ventas para cumplir con la demanda de productos y satisfacer las necesidades de sus clientes.</a:t>
            </a:r>
            <a:endParaRPr sz="1600">
              <a:latin typeface="Times New Roman"/>
              <a:ea typeface="Times New Roman"/>
              <a:cs typeface="Times New Roman"/>
              <a:sym typeface="Times New Roman"/>
            </a:endParaRPr>
          </a:p>
        </p:txBody>
      </p:sp>
      <p:pic>
        <p:nvPicPr>
          <p:cNvPr descr="Accenture presenta sus buenos resultados | Noticias | Mercado TI | Computing" id="134" name="Google Shape;134;p16"/>
          <p:cNvPicPr preferRelativeResize="0"/>
          <p:nvPr/>
        </p:nvPicPr>
        <p:blipFill rotWithShape="1">
          <a:blip r:embed="rId3">
            <a:alphaModFix/>
          </a:blip>
          <a:srcRect b="0" l="0" r="0" t="0"/>
          <a:stretch/>
        </p:blipFill>
        <p:spPr>
          <a:xfrm>
            <a:off x="1079612" y="3413883"/>
            <a:ext cx="6984776" cy="230425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ctrTitle"/>
          </p:nvPr>
        </p:nvSpPr>
        <p:spPr>
          <a:xfrm>
            <a:off x="685800" y="1124744"/>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s-MX"/>
              <a:t>Base de datos</a:t>
            </a:r>
            <a:endParaRPr/>
          </a:p>
        </p:txBody>
      </p:sp>
      <p:sp>
        <p:nvSpPr>
          <p:cNvPr id="140" name="Google Shape;140;p17"/>
          <p:cNvSpPr txBox="1"/>
          <p:nvPr>
            <p:ph idx="1" type="subTitle"/>
          </p:nvPr>
        </p:nvSpPr>
        <p:spPr>
          <a:xfrm>
            <a:off x="539552" y="2204493"/>
            <a:ext cx="8064896" cy="17526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1800"/>
              <a:buNone/>
            </a:pPr>
            <a:r>
              <a:rPr lang="es-MX" sz="1800">
                <a:solidFill>
                  <a:schemeClr val="dk1"/>
                </a:solidFill>
                <a:latin typeface="Times New Roman"/>
                <a:ea typeface="Times New Roman"/>
                <a:cs typeface="Times New Roman"/>
                <a:sym typeface="Times New Roman"/>
              </a:rPr>
              <a:t>Con el fin de guardar el catálogo de productos ofertado por la empresa y almacenar los datos de los usuarios, se realiza el siguiente diseño de base de datos, usando la tabla de pedido como producto cartesiano para obtener la mayor cantidad de información disponible dentro de la misma</a:t>
            </a:r>
            <a:endParaRPr sz="1800">
              <a:solidFill>
                <a:schemeClr val="dk1"/>
              </a:solidFill>
              <a:latin typeface="Calibri"/>
              <a:ea typeface="Calibri"/>
              <a:cs typeface="Calibri"/>
              <a:sym typeface="Calibri"/>
            </a:endParaRPr>
          </a:p>
          <a:p>
            <a:pPr indent="0" lvl="0" marL="0" rtl="0" algn="ctr">
              <a:spcBef>
                <a:spcPts val="640"/>
              </a:spcBef>
              <a:spcAft>
                <a:spcPts val="0"/>
              </a:spcAft>
              <a:buClr>
                <a:srgbClr val="888888"/>
              </a:buClr>
              <a:buSzPts val="3200"/>
              <a:buNone/>
            </a:pPr>
            <a:r>
              <a:t/>
            </a:r>
            <a:endParaRPr/>
          </a:p>
        </p:txBody>
      </p:sp>
      <p:pic>
        <p:nvPicPr>
          <p:cNvPr descr="Tabla&#10;&#10;Descripción generada automáticamente" id="141" name="Google Shape;141;p17"/>
          <p:cNvPicPr preferRelativeResize="0"/>
          <p:nvPr/>
        </p:nvPicPr>
        <p:blipFill rotWithShape="1">
          <a:blip r:embed="rId3">
            <a:alphaModFix/>
          </a:blip>
          <a:srcRect b="0" l="0" r="0" t="0"/>
          <a:stretch/>
        </p:blipFill>
        <p:spPr>
          <a:xfrm>
            <a:off x="413792" y="3707219"/>
            <a:ext cx="8316416" cy="226011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8"/>
          <p:cNvPicPr preferRelativeResize="0"/>
          <p:nvPr/>
        </p:nvPicPr>
        <p:blipFill rotWithShape="1">
          <a:blip r:embed="rId3">
            <a:alphaModFix/>
          </a:blip>
          <a:srcRect b="5633" l="0" r="0" t="0"/>
          <a:stretch/>
        </p:blipFill>
        <p:spPr>
          <a:xfrm>
            <a:off x="485100" y="1287974"/>
            <a:ext cx="8173775" cy="48209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 name="Shape 28"/>
        <p:cNvGrpSpPr/>
        <p:nvPr/>
      </p:nvGrpSpPr>
      <p:grpSpPr>
        <a:xfrm>
          <a:off x="0" y="0"/>
          <a:ext cx="0" cy="0"/>
          <a:chOff x="0" y="0"/>
          <a:chExt cx="0" cy="0"/>
        </a:xfrm>
      </p:grpSpPr>
      <p:sp>
        <p:nvSpPr>
          <p:cNvPr id="29" name="Google Shape;29;p2"/>
          <p:cNvSpPr txBox="1"/>
          <p:nvPr>
            <p:ph type="ctrTitle"/>
          </p:nvPr>
        </p:nvSpPr>
        <p:spPr>
          <a:xfrm>
            <a:off x="685800" y="785820"/>
            <a:ext cx="7772400" cy="149105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s-MX"/>
              <a:t>Resumen</a:t>
            </a:r>
            <a:endParaRPr b="1"/>
          </a:p>
        </p:txBody>
      </p:sp>
      <p:sp>
        <p:nvSpPr>
          <p:cNvPr id="30" name="Google Shape;30;p2"/>
          <p:cNvSpPr txBox="1"/>
          <p:nvPr>
            <p:ph idx="1" type="subTitle"/>
          </p:nvPr>
        </p:nvSpPr>
        <p:spPr>
          <a:xfrm>
            <a:off x="359532" y="2276872"/>
            <a:ext cx="8424936" cy="4248472"/>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None/>
            </a:pPr>
            <a:r>
              <a:rPr lang="es-MX" sz="2000">
                <a:solidFill>
                  <a:schemeClr val="dk1"/>
                </a:solidFill>
                <a:latin typeface="Times New Roman"/>
                <a:ea typeface="Times New Roman"/>
                <a:cs typeface="Times New Roman"/>
                <a:sym typeface="Times New Roman"/>
              </a:rPr>
              <a:t>Diseñaremos una plataforma web de ventas en línea que permitirá optimizar los procesos de ventas y a su vez tener un control de inventario por medio de base de datos, con el fin de generar un orden y stock de los mismos. </a:t>
            </a:r>
            <a:endParaRPr/>
          </a:p>
          <a:p>
            <a:pPr indent="0" lvl="0" marL="0" rtl="0" algn="just">
              <a:spcBef>
                <a:spcPts val="400"/>
              </a:spcBef>
              <a:spcAft>
                <a:spcPts val="0"/>
              </a:spcAft>
              <a:buClr>
                <a:schemeClr val="dk1"/>
              </a:buClr>
              <a:buSzPts val="2000"/>
              <a:buNone/>
            </a:pPr>
            <a:r>
              <a:rPr lang="es-MX" sz="2000">
                <a:solidFill>
                  <a:schemeClr val="dk1"/>
                </a:solidFill>
                <a:latin typeface="Times New Roman"/>
                <a:ea typeface="Times New Roman"/>
                <a:cs typeface="Times New Roman"/>
                <a:sym typeface="Times New Roman"/>
              </a:rPr>
              <a:t>Para llevar a cabo este desarrollo web, emplearemos diferentes lenguajes y herramientas de programación como son JavaScript, PHP, HTML, CSS y MySQL; buscando que el aplicativo sea atractivo visualmente para el usuario, además que el contenido esté bien distribuido siendo amigable con el usuario. </a:t>
            </a:r>
            <a:endParaRPr/>
          </a:p>
          <a:p>
            <a:pPr indent="0" lvl="0" marL="0" rtl="0" algn="just">
              <a:spcBef>
                <a:spcPts val="400"/>
              </a:spcBef>
              <a:spcAft>
                <a:spcPts val="0"/>
              </a:spcAft>
              <a:buClr>
                <a:srgbClr val="888888"/>
              </a:buClr>
              <a:buSzPts val="2000"/>
              <a:buNone/>
            </a:pPr>
            <a:r>
              <a:t/>
            </a:r>
            <a:endParaRPr sz="2000">
              <a:solidFill>
                <a:schemeClr val="dk1"/>
              </a:solidFill>
              <a:latin typeface="Times New Roman"/>
              <a:ea typeface="Times New Roman"/>
              <a:cs typeface="Times New Roman"/>
              <a:sym typeface="Times New Roman"/>
            </a:endParaRPr>
          </a:p>
          <a:p>
            <a:pPr indent="0" lvl="0" marL="0" rtl="0" algn="r">
              <a:spcBef>
                <a:spcPts val="360"/>
              </a:spcBef>
              <a:spcAft>
                <a:spcPts val="0"/>
              </a:spcAft>
              <a:buClr>
                <a:schemeClr val="dk1"/>
              </a:buClr>
              <a:buSzPts val="1400"/>
              <a:buNone/>
            </a:pPr>
            <a:r>
              <a:rPr b="1" lang="es-MX" sz="1400">
                <a:solidFill>
                  <a:schemeClr val="dk1"/>
                </a:solidFill>
                <a:latin typeface="Times New Roman"/>
                <a:ea typeface="Times New Roman"/>
                <a:cs typeface="Times New Roman"/>
                <a:sym typeface="Times New Roman"/>
              </a:rPr>
              <a:t>Palabras clave: e-commerce, mejora de procesos, marketing digital</a:t>
            </a:r>
            <a:r>
              <a:rPr b="1" lang="es-MX" sz="1800">
                <a:solidFill>
                  <a:schemeClr val="dk1"/>
                </a:solidFill>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p:txBody>
      </p:sp>
      <p:pic>
        <p:nvPicPr>
          <p:cNvPr descr="COMPETENCIAS DOCENTES PARA EL MANEJO DE LAS TIC EN EDUCACIÓN BÁSICA -  CMCD_OJEDITHMC" id="31" name="Google Shape;31;p2"/>
          <p:cNvPicPr preferRelativeResize="0"/>
          <p:nvPr/>
        </p:nvPicPr>
        <p:blipFill rotWithShape="1">
          <a:blip r:embed="rId3">
            <a:alphaModFix/>
          </a:blip>
          <a:srcRect b="0" l="0" r="0" t="0"/>
          <a:stretch/>
        </p:blipFill>
        <p:spPr>
          <a:xfrm>
            <a:off x="107504" y="5315119"/>
            <a:ext cx="2725420" cy="151412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idx="1" type="subTitle"/>
          </p:nvPr>
        </p:nvSpPr>
        <p:spPr>
          <a:xfrm>
            <a:off x="539552" y="2996952"/>
            <a:ext cx="8064900" cy="25233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1600"/>
              <a:buNone/>
            </a:pPr>
            <a:r>
              <a:rPr lang="es-MX" sz="1600">
                <a:solidFill>
                  <a:schemeClr val="dk1"/>
                </a:solidFill>
                <a:latin typeface="Times New Roman"/>
                <a:ea typeface="Times New Roman"/>
                <a:cs typeface="Times New Roman"/>
                <a:sym typeface="Times New Roman"/>
              </a:rPr>
              <a:t>Para el desarrollo de aplicaciones web, se recomienda el uso de clases bajo el paradigma de programación orientada a objetos con el fin de reutilizar la mayor cantidad de código posible, separando hojas de estilos, scripts o funciones, cabeceras, pie de página, entre otros; ahorrando tiempo de trabajo y ocupar grandes cantidades de líneas de código.</a:t>
            </a:r>
            <a:endParaRPr/>
          </a:p>
          <a:p>
            <a:pPr indent="0" lvl="0" marL="0" rtl="0" algn="just">
              <a:spcBef>
                <a:spcPts val="320"/>
              </a:spcBef>
              <a:spcAft>
                <a:spcPts val="0"/>
              </a:spcAft>
              <a:buClr>
                <a:schemeClr val="dk1"/>
              </a:buClr>
              <a:buSzPts val="1600"/>
              <a:buNone/>
            </a:pPr>
            <a:r>
              <a:rPr lang="es-MX" sz="1600">
                <a:solidFill>
                  <a:schemeClr val="dk1"/>
                </a:solidFill>
                <a:latin typeface="Times New Roman"/>
                <a:ea typeface="Times New Roman"/>
                <a:cs typeface="Times New Roman"/>
                <a:sym typeface="Times New Roman"/>
              </a:rPr>
              <a:t>Con el conocimiento de frameworks para el desarrollo web como Laravel, Vue.js o Angular, se pueden ahorrar horas de trabajo, pero se requiere un conocimiento o preparación previa de la herramienta, sin embargo, no se pueden saltar los conocimientos en los lenguajes de programación web, pues estos siguen siendo de vital importancia para la codificación del aplicativo web y la lógica del mismo.</a:t>
            </a:r>
            <a:endParaRPr/>
          </a:p>
          <a:p>
            <a:pPr indent="0" lvl="0" marL="0" rtl="0" algn="ctr">
              <a:spcBef>
                <a:spcPts val="640"/>
              </a:spcBef>
              <a:spcAft>
                <a:spcPts val="0"/>
              </a:spcAft>
              <a:buClr>
                <a:srgbClr val="888888"/>
              </a:buClr>
              <a:buSzPts val="3200"/>
              <a:buNone/>
            </a:pPr>
            <a:r>
              <a:t/>
            </a:r>
            <a:endParaRPr/>
          </a:p>
        </p:txBody>
      </p:sp>
      <p:pic>
        <p:nvPicPr>
          <p:cNvPr descr="RECOMENDACIONES USO MASCARILLA | Divino Maestro F. E. Salamanca" id="152" name="Google Shape;152;p19"/>
          <p:cNvPicPr preferRelativeResize="0"/>
          <p:nvPr/>
        </p:nvPicPr>
        <p:blipFill rotWithShape="1">
          <a:blip r:embed="rId3">
            <a:alphaModFix/>
          </a:blip>
          <a:srcRect b="0" l="0" r="0" t="0"/>
          <a:stretch/>
        </p:blipFill>
        <p:spPr>
          <a:xfrm>
            <a:off x="2555776" y="1056184"/>
            <a:ext cx="3888432" cy="194421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type="ctrTitle"/>
          </p:nvPr>
        </p:nvSpPr>
        <p:spPr>
          <a:xfrm>
            <a:off x="685800" y="764704"/>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s-MX"/>
              <a:t>Referencias</a:t>
            </a:r>
            <a:r>
              <a:rPr lang="es-MX"/>
              <a:t> </a:t>
            </a:r>
            <a:endParaRPr/>
          </a:p>
        </p:txBody>
      </p:sp>
      <p:sp>
        <p:nvSpPr>
          <p:cNvPr id="158" name="Google Shape;158;p20"/>
          <p:cNvSpPr txBox="1"/>
          <p:nvPr>
            <p:ph idx="1" type="subTitle"/>
          </p:nvPr>
        </p:nvSpPr>
        <p:spPr>
          <a:xfrm>
            <a:off x="395536" y="2094524"/>
            <a:ext cx="8352928" cy="4536504"/>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Clr>
                <a:schemeClr val="dk1"/>
              </a:buClr>
              <a:buSzPts val="1400"/>
              <a:buFont typeface="Arial"/>
              <a:buChar char="•"/>
            </a:pPr>
            <a:r>
              <a:rPr lang="es-MX" sz="1400">
                <a:solidFill>
                  <a:schemeClr val="dk1"/>
                </a:solidFill>
                <a:latin typeface="Times New Roman"/>
                <a:ea typeface="Times New Roman"/>
                <a:cs typeface="Times New Roman"/>
                <a:sym typeface="Times New Roman"/>
              </a:rPr>
              <a:t>Cámara Colombiana de Comercio Electrónico. (Agosto de 2020). Informe Comportamiento del E-commerce en Colombia durante 2020. Obtenido de https://www.ccce.org.co/wp-content/uploads/2020/10/informe-comportamiento-y-perspectiva-ecommerce-2020-2021.pdf</a:t>
            </a:r>
            <a:endParaRPr/>
          </a:p>
          <a:p>
            <a:pPr indent="-457200" lvl="0" marL="457200" rtl="0" algn="l">
              <a:spcBef>
                <a:spcPts val="280"/>
              </a:spcBef>
              <a:spcAft>
                <a:spcPts val="0"/>
              </a:spcAft>
              <a:buClr>
                <a:schemeClr val="dk1"/>
              </a:buClr>
              <a:buSzPts val="1400"/>
              <a:buFont typeface="Arial"/>
              <a:buChar char="•"/>
            </a:pPr>
            <a:r>
              <a:rPr lang="es-MX" sz="1400">
                <a:solidFill>
                  <a:schemeClr val="dk1"/>
                </a:solidFill>
                <a:latin typeface="Times New Roman"/>
                <a:ea typeface="Times New Roman"/>
                <a:cs typeface="Times New Roman"/>
                <a:sym typeface="Times New Roman"/>
              </a:rPr>
              <a:t>Congreso de la República de Colombia. (Mayo de 1999). Ley 527 de 1999. Obtenido de http://www.secretariasenado.gov.co/senado/basedoc/ley_0527_1999.html</a:t>
            </a:r>
            <a:endParaRPr/>
          </a:p>
          <a:p>
            <a:pPr indent="-457200" lvl="0" marL="457200" rtl="0" algn="l">
              <a:spcBef>
                <a:spcPts val="280"/>
              </a:spcBef>
              <a:spcAft>
                <a:spcPts val="0"/>
              </a:spcAft>
              <a:buClr>
                <a:schemeClr val="dk1"/>
              </a:buClr>
              <a:buSzPts val="1400"/>
              <a:buFont typeface="Arial"/>
              <a:buChar char="•"/>
            </a:pPr>
            <a:r>
              <a:rPr lang="es-MX" sz="1400">
                <a:solidFill>
                  <a:schemeClr val="dk1"/>
                </a:solidFill>
                <a:latin typeface="Times New Roman"/>
                <a:ea typeface="Times New Roman"/>
                <a:cs typeface="Times New Roman"/>
                <a:sym typeface="Times New Roman"/>
              </a:rPr>
              <a:t>Hernandes, I. (24 de Agosto de 2020). America Retail. Obtenido de Cloudflare: https://www.america-retail.com/colombia/bogota-medellin-y-cali-lideran-crecimiento-del-ecommerce-en-pymes/ </a:t>
            </a:r>
            <a:endParaRPr/>
          </a:p>
          <a:p>
            <a:pPr indent="-457200" lvl="0" marL="457200" rtl="0" algn="l">
              <a:spcBef>
                <a:spcPts val="280"/>
              </a:spcBef>
              <a:spcAft>
                <a:spcPts val="0"/>
              </a:spcAft>
              <a:buClr>
                <a:schemeClr val="dk1"/>
              </a:buClr>
              <a:buSzPts val="1400"/>
              <a:buFont typeface="Arial"/>
              <a:buChar char="•"/>
            </a:pPr>
            <a:r>
              <a:rPr lang="es-MX" sz="1400">
                <a:solidFill>
                  <a:schemeClr val="dk1"/>
                </a:solidFill>
                <a:latin typeface="Times New Roman"/>
                <a:ea typeface="Times New Roman"/>
                <a:cs typeface="Times New Roman"/>
                <a:sym typeface="Times New Roman"/>
              </a:rPr>
              <a:t>Kotler, P. (2003). Fundamentos de Marketing. Obtenido de https://books.google.com.co/books?hl=es&amp;lr=&amp;id=sLJXV_z8XC4C&amp;oi=fnd&amp;pg=PA3&amp;dq=Kotler,+P.+%26.+(2003).+Fundamentos+de+marketing.Pearson+Educaci%C3%B3n.&amp;ots=IfHn4aG4Rl&amp;sig=b31_JfSoIOa9h_o4DtQLx_3tR6Q#v=onepage&amp;q&amp;f=false </a:t>
            </a:r>
            <a:endParaRPr/>
          </a:p>
          <a:p>
            <a:pPr indent="-457200" lvl="0" marL="457200" rtl="0" algn="l">
              <a:spcBef>
                <a:spcPts val="280"/>
              </a:spcBef>
              <a:spcAft>
                <a:spcPts val="0"/>
              </a:spcAft>
              <a:buClr>
                <a:schemeClr val="dk1"/>
              </a:buClr>
              <a:buSzPts val="1400"/>
              <a:buFont typeface="Arial"/>
              <a:buChar char="•"/>
            </a:pPr>
            <a:r>
              <a:rPr lang="es-MX" sz="1400">
                <a:solidFill>
                  <a:schemeClr val="dk1"/>
                </a:solidFill>
                <a:latin typeface="Times New Roman"/>
                <a:ea typeface="Times New Roman"/>
                <a:cs typeface="Times New Roman"/>
                <a:sym typeface="Times New Roman"/>
              </a:rPr>
              <a:t>Presidencia de la república. (17 de Marzo de 2020). Cámara de comercio de Bogotá. Obtenido de Decreto 417: http://www.regiones.gov.co/Inicio/assets/files/51.pdf</a:t>
            </a:r>
            <a:endParaRPr/>
          </a:p>
          <a:p>
            <a:pPr indent="-50800" lvl="0" marL="457200" rtl="0" algn="l">
              <a:spcBef>
                <a:spcPts val="1280"/>
              </a:spcBef>
              <a:spcAft>
                <a:spcPts val="0"/>
              </a:spcAft>
              <a:buClr>
                <a:srgbClr val="888888"/>
              </a:buClr>
              <a:buSzPts val="6400"/>
              <a:buFont typeface="Arial"/>
              <a:buNone/>
            </a:pPr>
            <a:r>
              <a:t/>
            </a:r>
            <a:endParaRPr sz="6400">
              <a:solidFill>
                <a:schemeClr val="dk1"/>
              </a:solidFill>
            </a:endParaRPr>
          </a:p>
          <a:p>
            <a:pPr indent="0" lvl="0" marL="0" rtl="0" algn="ctr">
              <a:spcBef>
                <a:spcPts val="640"/>
              </a:spcBef>
              <a:spcAft>
                <a:spcPts val="0"/>
              </a:spcAft>
              <a:buClr>
                <a:srgbClr val="888888"/>
              </a:buClr>
              <a:buSzPts val="3200"/>
              <a:buNone/>
            </a:pPr>
            <a:r>
              <a:t/>
            </a:r>
            <a:endParaRPr/>
          </a:p>
          <a:p>
            <a:pPr indent="0" lvl="0" marL="0" rtl="0" algn="ctr">
              <a:spcBef>
                <a:spcPts val="640"/>
              </a:spcBef>
              <a:spcAft>
                <a:spcPts val="0"/>
              </a:spcAft>
              <a:buClr>
                <a:srgbClr val="888888"/>
              </a:buClr>
              <a:buSzPts val="3200"/>
              <a:buNone/>
            </a:pPr>
            <a:r>
              <a:t/>
            </a:r>
            <a:endParaRPr/>
          </a:p>
          <a:p>
            <a:pPr indent="0" lvl="0" marL="0" rtl="0" algn="ctr">
              <a:spcBef>
                <a:spcPts val="640"/>
              </a:spcBef>
              <a:spcAft>
                <a:spcPts val="0"/>
              </a:spcAft>
              <a:buClr>
                <a:srgbClr val="888888"/>
              </a:buClr>
              <a:buSzPts val="3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3"/>
          <p:cNvSpPr txBox="1"/>
          <p:nvPr>
            <p:ph type="ctrTitle"/>
          </p:nvPr>
        </p:nvSpPr>
        <p:spPr>
          <a:xfrm>
            <a:off x="1142999" y="3573016"/>
            <a:ext cx="6858000" cy="119313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800"/>
              <a:buFont typeface="Times New Roman"/>
              <a:buNone/>
            </a:pPr>
            <a:r>
              <a:rPr b="1" lang="es-MX" sz="3800">
                <a:latin typeface="Times New Roman"/>
                <a:ea typeface="Times New Roman"/>
                <a:cs typeface="Times New Roman"/>
                <a:sym typeface="Times New Roman"/>
              </a:rPr>
              <a:t>Introducción</a:t>
            </a:r>
            <a:endParaRPr/>
          </a:p>
        </p:txBody>
      </p:sp>
      <p:sp>
        <p:nvSpPr>
          <p:cNvPr id="37" name="Google Shape;37;p3"/>
          <p:cNvSpPr txBox="1"/>
          <p:nvPr>
            <p:ph idx="1" type="subTitle"/>
          </p:nvPr>
        </p:nvSpPr>
        <p:spPr>
          <a:xfrm>
            <a:off x="395536" y="4509120"/>
            <a:ext cx="8208912" cy="1728192"/>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600"/>
              <a:buNone/>
            </a:pPr>
            <a:r>
              <a:rPr lang="es-MX" sz="1600">
                <a:solidFill>
                  <a:schemeClr val="dk1"/>
                </a:solidFill>
                <a:latin typeface="Times New Roman"/>
                <a:ea typeface="Times New Roman"/>
                <a:cs typeface="Times New Roman"/>
                <a:sym typeface="Times New Roman"/>
              </a:rPr>
              <a:t>Se busca desarrollar una aplicación web de tipo  tienda virtual que solucione la necesidad que surge en la empresa Variedades Evelin RR, cumpliendo así con el propósito de expansión a distintas regiones del país para incrementar sus ventas y obtener mayores ingresos.</a:t>
            </a:r>
            <a:endParaRPr sz="1600">
              <a:solidFill>
                <a:schemeClr val="dk1"/>
              </a:solidFill>
              <a:latin typeface="Times New Roman"/>
              <a:ea typeface="Times New Roman"/>
              <a:cs typeface="Times New Roman"/>
              <a:sym typeface="Times New Roman"/>
            </a:endParaRPr>
          </a:p>
        </p:txBody>
      </p:sp>
      <p:pic>
        <p:nvPicPr>
          <p:cNvPr descr="16 Mejores plataformas de ecommerce para crear tienda online en 2021 |  JivoChat" id="38" name="Google Shape;38;p3"/>
          <p:cNvPicPr preferRelativeResize="0"/>
          <p:nvPr/>
        </p:nvPicPr>
        <p:blipFill rotWithShape="1">
          <a:blip r:embed="rId3">
            <a:alphaModFix/>
          </a:blip>
          <a:srcRect b="3" l="0" r="6935" t="0"/>
          <a:stretch/>
        </p:blipFill>
        <p:spPr>
          <a:xfrm>
            <a:off x="1943136" y="908720"/>
            <a:ext cx="5257727" cy="2965924"/>
          </a:xfrm>
          <a:custGeom>
            <a:rect b="b" l="l" r="r" t="t"/>
            <a:pathLst>
              <a:path extrusionOk="0" h="3766876" w="8903441">
                <a:moveTo>
                  <a:pt x="8890380" y="1667288"/>
                </a:moveTo>
                <a:lnTo>
                  <a:pt x="8895460" y="1677046"/>
                </a:lnTo>
                <a:cubicBezTo>
                  <a:pt x="8905866" y="1703466"/>
                  <a:pt x="8906717" y="1724063"/>
                  <a:pt x="8894323" y="1729738"/>
                </a:cubicBezTo>
                <a:lnTo>
                  <a:pt x="8891365" y="1729349"/>
                </a:lnTo>
                <a:lnTo>
                  <a:pt x="8891421" y="1712412"/>
                </a:lnTo>
                <a:cubicBezTo>
                  <a:pt x="8891337" y="1700170"/>
                  <a:pt x="8891138" y="1688653"/>
                  <a:pt x="8890856" y="1678595"/>
                </a:cubicBezTo>
                <a:close/>
                <a:moveTo>
                  <a:pt x="8888451" y="1641624"/>
                </a:moveTo>
                <a:cubicBezTo>
                  <a:pt x="8888927" y="1642911"/>
                  <a:pt x="8889388" y="1647125"/>
                  <a:pt x="8889800" y="1653531"/>
                </a:cubicBezTo>
                <a:lnTo>
                  <a:pt x="8890380" y="1667288"/>
                </a:lnTo>
                <a:lnTo>
                  <a:pt x="8884645" y="1656272"/>
                </a:lnTo>
                <a:lnTo>
                  <a:pt x="8886368" y="1643902"/>
                </a:lnTo>
                <a:cubicBezTo>
                  <a:pt x="8887058" y="1640758"/>
                  <a:pt x="8887743" y="1639762"/>
                  <a:pt x="8888451" y="1641624"/>
                </a:cubicBezTo>
                <a:close/>
                <a:moveTo>
                  <a:pt x="999724" y="1241031"/>
                </a:moveTo>
                <a:cubicBezTo>
                  <a:pt x="998379" y="1242269"/>
                  <a:pt x="996554" y="1243547"/>
                  <a:pt x="995210" y="1244785"/>
                </a:cubicBezTo>
                <a:cubicBezTo>
                  <a:pt x="1005261" y="1248940"/>
                  <a:pt x="1015746" y="1252497"/>
                  <a:pt x="1025774" y="1256374"/>
                </a:cubicBezTo>
                <a:cubicBezTo>
                  <a:pt x="1037480" y="1257305"/>
                  <a:pt x="1049668" y="1258195"/>
                  <a:pt x="1060894" y="1259168"/>
                </a:cubicBezTo>
                <a:cubicBezTo>
                  <a:pt x="1040504" y="1253123"/>
                  <a:pt x="1020115" y="1247076"/>
                  <a:pt x="999724" y="1241031"/>
                </a:cubicBezTo>
                <a:close/>
                <a:moveTo>
                  <a:pt x="1319296" y="820371"/>
                </a:moveTo>
                <a:cubicBezTo>
                  <a:pt x="1421680" y="872109"/>
                  <a:pt x="1548101" y="905226"/>
                  <a:pt x="1681342" y="933268"/>
                </a:cubicBezTo>
                <a:cubicBezTo>
                  <a:pt x="1683167" y="931988"/>
                  <a:pt x="1684512" y="930751"/>
                  <a:pt x="1686338" y="929471"/>
                </a:cubicBezTo>
                <a:cubicBezTo>
                  <a:pt x="1563998" y="893197"/>
                  <a:pt x="1441635" y="856646"/>
                  <a:pt x="1319296" y="820371"/>
                </a:cubicBezTo>
                <a:close/>
                <a:moveTo>
                  <a:pt x="7894848" y="858"/>
                </a:moveTo>
                <a:cubicBezTo>
                  <a:pt x="7906700" y="3455"/>
                  <a:pt x="7910528" y="8436"/>
                  <a:pt x="7907341" y="16271"/>
                </a:cubicBezTo>
                <a:cubicBezTo>
                  <a:pt x="7902882" y="26177"/>
                  <a:pt x="7893520" y="35394"/>
                  <a:pt x="7882642" y="43904"/>
                </a:cubicBezTo>
                <a:cubicBezTo>
                  <a:pt x="7831903" y="83897"/>
                  <a:pt x="7856047" y="94090"/>
                  <a:pt x="7927648" y="93123"/>
                </a:cubicBezTo>
                <a:cubicBezTo>
                  <a:pt x="7991511" y="92274"/>
                  <a:pt x="8055318" y="85274"/>
                  <a:pt x="8119655" y="78787"/>
                </a:cubicBezTo>
                <a:cubicBezTo>
                  <a:pt x="8151329" y="75447"/>
                  <a:pt x="8152942" y="77265"/>
                  <a:pt x="8141786" y="93635"/>
                </a:cubicBezTo>
                <a:cubicBezTo>
                  <a:pt x="8123815" y="120677"/>
                  <a:pt x="8122595" y="145410"/>
                  <a:pt x="8151055" y="166138"/>
                </a:cubicBezTo>
                <a:cubicBezTo>
                  <a:pt x="8157767" y="170866"/>
                  <a:pt x="8162605" y="176318"/>
                  <a:pt x="8160811" y="183471"/>
                </a:cubicBezTo>
                <a:cubicBezTo>
                  <a:pt x="8152723" y="212724"/>
                  <a:pt x="8169841" y="236686"/>
                  <a:pt x="8187466" y="260884"/>
                </a:cubicBezTo>
                <a:cubicBezTo>
                  <a:pt x="8217175" y="301371"/>
                  <a:pt x="8254836" y="338641"/>
                  <a:pt x="8295790" y="374783"/>
                </a:cubicBezTo>
                <a:cubicBezTo>
                  <a:pt x="8324664" y="400232"/>
                  <a:pt x="8342922" y="431650"/>
                  <a:pt x="8406170" y="440370"/>
                </a:cubicBezTo>
                <a:cubicBezTo>
                  <a:pt x="8421364" y="442394"/>
                  <a:pt x="8426373" y="449790"/>
                  <a:pt x="8420903" y="459225"/>
                </a:cubicBezTo>
                <a:cubicBezTo>
                  <a:pt x="8402820" y="490474"/>
                  <a:pt x="8417534" y="514648"/>
                  <a:pt x="8450800" y="534955"/>
                </a:cubicBezTo>
                <a:cubicBezTo>
                  <a:pt x="8462563" y="542037"/>
                  <a:pt x="8458146" y="546902"/>
                  <a:pt x="8442097" y="551669"/>
                </a:cubicBezTo>
                <a:cubicBezTo>
                  <a:pt x="8423667" y="556925"/>
                  <a:pt x="8409328" y="564619"/>
                  <a:pt x="8398067" y="574282"/>
                </a:cubicBezTo>
                <a:cubicBezTo>
                  <a:pt x="8379577" y="589897"/>
                  <a:pt x="8370872" y="606612"/>
                  <a:pt x="8363634" y="623477"/>
                </a:cubicBezTo>
                <a:cubicBezTo>
                  <a:pt x="8352394" y="649929"/>
                  <a:pt x="8339133" y="675439"/>
                  <a:pt x="8295388" y="695789"/>
                </a:cubicBezTo>
                <a:cubicBezTo>
                  <a:pt x="8282368" y="701969"/>
                  <a:pt x="8271923" y="709882"/>
                  <a:pt x="8260972" y="717559"/>
                </a:cubicBezTo>
                <a:cubicBezTo>
                  <a:pt x="8264466" y="724248"/>
                  <a:pt x="8273101" y="728807"/>
                  <a:pt x="8289132" y="729358"/>
                </a:cubicBezTo>
                <a:cubicBezTo>
                  <a:pt x="8391169" y="732995"/>
                  <a:pt x="8386647" y="769770"/>
                  <a:pt x="8387346" y="810845"/>
                </a:cubicBezTo>
                <a:cubicBezTo>
                  <a:pt x="8388418" y="861681"/>
                  <a:pt x="8330862" y="890238"/>
                  <a:pt x="8259532" y="916368"/>
                </a:cubicBezTo>
                <a:cubicBezTo>
                  <a:pt x="8235122" y="925226"/>
                  <a:pt x="8199529" y="928071"/>
                  <a:pt x="8191769" y="950020"/>
                </a:cubicBezTo>
                <a:cubicBezTo>
                  <a:pt x="8234379" y="966427"/>
                  <a:pt x="8282955" y="945934"/>
                  <a:pt x="8327664" y="947606"/>
                </a:cubicBezTo>
                <a:cubicBezTo>
                  <a:pt x="8364609" y="949119"/>
                  <a:pt x="8424473" y="941347"/>
                  <a:pt x="8378206" y="982626"/>
                </a:cubicBezTo>
                <a:cubicBezTo>
                  <a:pt x="8364736" y="994722"/>
                  <a:pt x="8382242" y="1001021"/>
                  <a:pt x="8400605" y="1000529"/>
                </a:cubicBezTo>
                <a:cubicBezTo>
                  <a:pt x="8549357" y="995586"/>
                  <a:pt x="8487684" y="1076555"/>
                  <a:pt x="8538706" y="1111533"/>
                </a:cubicBezTo>
                <a:cubicBezTo>
                  <a:pt x="8553092" y="1120905"/>
                  <a:pt x="8540810" y="1141011"/>
                  <a:pt x="8520556" y="1147547"/>
                </a:cubicBezTo>
                <a:cubicBezTo>
                  <a:pt x="8392015" y="1189611"/>
                  <a:pt x="8380569" y="1263373"/>
                  <a:pt x="8322605" y="1331423"/>
                </a:cubicBezTo>
                <a:cubicBezTo>
                  <a:pt x="8393509" y="1350105"/>
                  <a:pt x="8476647" y="1348124"/>
                  <a:pt x="8552563" y="1357692"/>
                </a:cubicBezTo>
                <a:cubicBezTo>
                  <a:pt x="8631413" y="1367560"/>
                  <a:pt x="8632510" y="1380057"/>
                  <a:pt x="8572872" y="1434543"/>
                </a:cubicBezTo>
                <a:cubicBezTo>
                  <a:pt x="8740108" y="1430496"/>
                  <a:pt x="8740108" y="1430496"/>
                  <a:pt x="8695911" y="1511890"/>
                </a:cubicBezTo>
                <a:cubicBezTo>
                  <a:pt x="8766152" y="1509223"/>
                  <a:pt x="8835070" y="1574251"/>
                  <a:pt x="8873147" y="1634187"/>
                </a:cubicBezTo>
                <a:lnTo>
                  <a:pt x="8884645" y="1656272"/>
                </a:lnTo>
                <a:lnTo>
                  <a:pt x="8884254" y="1659075"/>
                </a:lnTo>
                <a:cubicBezTo>
                  <a:pt x="8882795" y="1672543"/>
                  <a:pt x="8881198" y="1691773"/>
                  <a:pt x="8879232" y="1711097"/>
                </a:cubicBezTo>
                <a:lnTo>
                  <a:pt x="8877347" y="1727504"/>
                </a:lnTo>
                <a:lnTo>
                  <a:pt x="8865337" y="1725923"/>
                </a:lnTo>
                <a:cubicBezTo>
                  <a:pt x="8855639" y="1721668"/>
                  <a:pt x="8848716" y="1720054"/>
                  <a:pt x="8843722" y="1720152"/>
                </a:cubicBezTo>
                <a:cubicBezTo>
                  <a:pt x="8828739" y="1720444"/>
                  <a:pt x="8831115" y="1736133"/>
                  <a:pt x="8828004" y="1742073"/>
                </a:cubicBezTo>
                <a:cubicBezTo>
                  <a:pt x="8817547" y="1760900"/>
                  <a:pt x="8843589" y="1770647"/>
                  <a:pt x="8861127" y="1782820"/>
                </a:cubicBezTo>
                <a:cubicBezTo>
                  <a:pt x="8867694" y="1787281"/>
                  <a:pt x="8872382" y="1766445"/>
                  <a:pt x="8875975" y="1739445"/>
                </a:cubicBezTo>
                <a:lnTo>
                  <a:pt x="8877347" y="1727504"/>
                </a:lnTo>
                <a:lnTo>
                  <a:pt x="8891365" y="1729349"/>
                </a:lnTo>
                <a:lnTo>
                  <a:pt x="8891294" y="1750579"/>
                </a:lnTo>
                <a:cubicBezTo>
                  <a:pt x="8890576" y="1802412"/>
                  <a:pt x="8887485" y="1854103"/>
                  <a:pt x="8879895" y="1858687"/>
                </a:cubicBezTo>
                <a:cubicBezTo>
                  <a:pt x="8799411" y="1907447"/>
                  <a:pt x="8858072" y="1996322"/>
                  <a:pt x="8700018" y="2022228"/>
                </a:cubicBezTo>
                <a:cubicBezTo>
                  <a:pt x="8628887" y="2034069"/>
                  <a:pt x="8597252" y="2070985"/>
                  <a:pt x="8546517" y="2094468"/>
                </a:cubicBezTo>
                <a:cubicBezTo>
                  <a:pt x="8369592" y="2175758"/>
                  <a:pt x="8254890" y="2270617"/>
                  <a:pt x="8208310" y="2391116"/>
                </a:cubicBezTo>
                <a:cubicBezTo>
                  <a:pt x="8195251" y="2424444"/>
                  <a:pt x="8137916" y="2455501"/>
                  <a:pt x="8101924" y="2486924"/>
                </a:cubicBezTo>
                <a:cubicBezTo>
                  <a:pt x="8122498" y="2506105"/>
                  <a:pt x="8219539" y="2452814"/>
                  <a:pt x="8188722" y="2510086"/>
                </a:cubicBezTo>
                <a:cubicBezTo>
                  <a:pt x="8165388" y="2553270"/>
                  <a:pt x="8098391" y="2584616"/>
                  <a:pt x="8035596" y="2614194"/>
                </a:cubicBezTo>
                <a:cubicBezTo>
                  <a:pt x="7963481" y="2647947"/>
                  <a:pt x="7883214" y="2677100"/>
                  <a:pt x="7854509" y="2730830"/>
                </a:cubicBezTo>
                <a:cubicBezTo>
                  <a:pt x="7848249" y="2742293"/>
                  <a:pt x="6341566" y="3671513"/>
                  <a:pt x="4141410" y="3763614"/>
                </a:cubicBezTo>
                <a:cubicBezTo>
                  <a:pt x="3781875" y="3778662"/>
                  <a:pt x="2353277" y="3737838"/>
                  <a:pt x="2161737" y="3718831"/>
                </a:cubicBezTo>
                <a:cubicBezTo>
                  <a:pt x="1964811" y="3699179"/>
                  <a:pt x="1793107" y="3646810"/>
                  <a:pt x="1591600" y="3635674"/>
                </a:cubicBezTo>
                <a:cubicBezTo>
                  <a:pt x="1485018" y="3629919"/>
                  <a:pt x="1381185" y="3611329"/>
                  <a:pt x="1390654" y="3531585"/>
                </a:cubicBezTo>
                <a:cubicBezTo>
                  <a:pt x="1393510" y="3508948"/>
                  <a:pt x="1364047" y="3493344"/>
                  <a:pt x="1320867" y="3503571"/>
                </a:cubicBezTo>
                <a:cubicBezTo>
                  <a:pt x="1239265" y="3523046"/>
                  <a:pt x="1198946" y="3494124"/>
                  <a:pt x="1150681" y="3474015"/>
                </a:cubicBezTo>
                <a:cubicBezTo>
                  <a:pt x="1065213" y="3438422"/>
                  <a:pt x="982868" y="3399757"/>
                  <a:pt x="851974" y="3403971"/>
                </a:cubicBezTo>
                <a:cubicBezTo>
                  <a:pt x="873994" y="3367898"/>
                  <a:pt x="917237" y="3369420"/>
                  <a:pt x="956780" y="3372944"/>
                </a:cubicBezTo>
                <a:cubicBezTo>
                  <a:pt x="1061276" y="3382521"/>
                  <a:pt x="1164043" y="3394488"/>
                  <a:pt x="1268515" y="3403788"/>
                </a:cubicBezTo>
                <a:cubicBezTo>
                  <a:pt x="1336376" y="3409863"/>
                  <a:pt x="1404651" y="3420660"/>
                  <a:pt x="1492884" y="3399484"/>
                </a:cubicBezTo>
                <a:cubicBezTo>
                  <a:pt x="1410006" y="3338199"/>
                  <a:pt x="1277736" y="3337777"/>
                  <a:pt x="1169657" y="3325996"/>
                </a:cubicBezTo>
                <a:cubicBezTo>
                  <a:pt x="1034677" y="3311259"/>
                  <a:pt x="951965" y="3268429"/>
                  <a:pt x="853866" y="3221353"/>
                </a:cubicBezTo>
                <a:cubicBezTo>
                  <a:pt x="950752" y="3199416"/>
                  <a:pt x="1014418" y="3234964"/>
                  <a:pt x="1090648" y="3226034"/>
                </a:cubicBezTo>
                <a:cubicBezTo>
                  <a:pt x="1094340" y="3218434"/>
                  <a:pt x="1100169" y="3207568"/>
                  <a:pt x="1099183" y="3207375"/>
                </a:cubicBezTo>
                <a:cubicBezTo>
                  <a:pt x="971072" y="3188118"/>
                  <a:pt x="907890" y="3136018"/>
                  <a:pt x="882137" y="3068880"/>
                </a:cubicBezTo>
                <a:cubicBezTo>
                  <a:pt x="868924" y="3034221"/>
                  <a:pt x="822286" y="3027121"/>
                  <a:pt x="776145" y="3014660"/>
                </a:cubicBezTo>
                <a:cubicBezTo>
                  <a:pt x="613874" y="2970419"/>
                  <a:pt x="443486" y="2933046"/>
                  <a:pt x="307191" y="2864697"/>
                </a:cubicBezTo>
                <a:cubicBezTo>
                  <a:pt x="457123" y="2862170"/>
                  <a:pt x="581367" y="2903594"/>
                  <a:pt x="743379" y="2911759"/>
                </a:cubicBezTo>
                <a:cubicBezTo>
                  <a:pt x="608349" y="2835743"/>
                  <a:pt x="439124" y="2806104"/>
                  <a:pt x="284020" y="2766269"/>
                </a:cubicBezTo>
                <a:cubicBezTo>
                  <a:pt x="213164" y="2748143"/>
                  <a:pt x="147010" y="2722889"/>
                  <a:pt x="63190" y="2717094"/>
                </a:cubicBezTo>
                <a:cubicBezTo>
                  <a:pt x="33455" y="2714947"/>
                  <a:pt x="-16425" y="2709531"/>
                  <a:pt x="5340" y="2681595"/>
                </a:cubicBezTo>
                <a:cubicBezTo>
                  <a:pt x="23652" y="2658441"/>
                  <a:pt x="63627" y="2661368"/>
                  <a:pt x="100237" y="2664591"/>
                </a:cubicBezTo>
                <a:cubicBezTo>
                  <a:pt x="188123" y="2672547"/>
                  <a:pt x="277551" y="2664977"/>
                  <a:pt x="394328" y="2654447"/>
                </a:cubicBezTo>
                <a:cubicBezTo>
                  <a:pt x="290057" y="2592242"/>
                  <a:pt x="112140" y="2629127"/>
                  <a:pt x="21491" y="2562088"/>
                </a:cubicBezTo>
                <a:cubicBezTo>
                  <a:pt x="125636" y="2540073"/>
                  <a:pt x="208727" y="2559644"/>
                  <a:pt x="294268" y="2557453"/>
                </a:cubicBezTo>
                <a:cubicBezTo>
                  <a:pt x="371589" y="2555423"/>
                  <a:pt x="389695" y="2540961"/>
                  <a:pt x="367847" y="2501743"/>
                </a:cubicBezTo>
                <a:cubicBezTo>
                  <a:pt x="333905" y="2440640"/>
                  <a:pt x="373328" y="2404160"/>
                  <a:pt x="486858" y="2411824"/>
                </a:cubicBezTo>
                <a:cubicBezTo>
                  <a:pt x="592120" y="2419095"/>
                  <a:pt x="600599" y="2394285"/>
                  <a:pt x="570008" y="2360312"/>
                </a:cubicBezTo>
                <a:cubicBezTo>
                  <a:pt x="525457" y="2310774"/>
                  <a:pt x="567057" y="2265987"/>
                  <a:pt x="594400" y="2218813"/>
                </a:cubicBezTo>
                <a:cubicBezTo>
                  <a:pt x="635581" y="2147198"/>
                  <a:pt x="612469" y="2115647"/>
                  <a:pt x="505675" y="2074370"/>
                </a:cubicBezTo>
                <a:cubicBezTo>
                  <a:pt x="445534" y="2051386"/>
                  <a:pt x="381431" y="2032947"/>
                  <a:pt x="295650" y="2015851"/>
                </a:cubicBezTo>
                <a:cubicBezTo>
                  <a:pt x="487251" y="1985881"/>
                  <a:pt x="281423" y="1958614"/>
                  <a:pt x="346760" y="1924896"/>
                </a:cubicBezTo>
                <a:cubicBezTo>
                  <a:pt x="481788" y="1901571"/>
                  <a:pt x="600623" y="1980687"/>
                  <a:pt x="783461" y="1939173"/>
                </a:cubicBezTo>
                <a:cubicBezTo>
                  <a:pt x="547912" y="1882335"/>
                  <a:pt x="287006" y="1807013"/>
                  <a:pt x="112183" y="1719100"/>
                </a:cubicBezTo>
                <a:cubicBezTo>
                  <a:pt x="148588" y="1692398"/>
                  <a:pt x="188462" y="1710725"/>
                  <a:pt x="219936" y="1699568"/>
                </a:cubicBezTo>
                <a:cubicBezTo>
                  <a:pt x="218006" y="1694140"/>
                  <a:pt x="220184" y="1685834"/>
                  <a:pt x="214196" y="1683841"/>
                </a:cubicBezTo>
                <a:cubicBezTo>
                  <a:pt x="85284" y="1638910"/>
                  <a:pt x="83720" y="1637648"/>
                  <a:pt x="212296" y="1584947"/>
                </a:cubicBezTo>
                <a:cubicBezTo>
                  <a:pt x="257172" y="1566456"/>
                  <a:pt x="252206" y="1554019"/>
                  <a:pt x="226108" y="1538121"/>
                </a:cubicBezTo>
                <a:cubicBezTo>
                  <a:pt x="207682" y="1526866"/>
                  <a:pt x="185078" y="1517656"/>
                  <a:pt x="192710" y="1488723"/>
                </a:cubicBezTo>
                <a:cubicBezTo>
                  <a:pt x="268435" y="1518175"/>
                  <a:pt x="624154" y="1547955"/>
                  <a:pt x="685843" y="1538903"/>
                </a:cubicBezTo>
                <a:cubicBezTo>
                  <a:pt x="755173" y="1528619"/>
                  <a:pt x="994201" y="1520231"/>
                  <a:pt x="1067153" y="1523622"/>
                </a:cubicBezTo>
                <a:cubicBezTo>
                  <a:pt x="1063138" y="1522015"/>
                  <a:pt x="1059122" y="1520410"/>
                  <a:pt x="1055106" y="1518803"/>
                </a:cubicBezTo>
                <a:cubicBezTo>
                  <a:pt x="983007" y="1486514"/>
                  <a:pt x="909946" y="1454310"/>
                  <a:pt x="864245" y="1408231"/>
                </a:cubicBezTo>
                <a:cubicBezTo>
                  <a:pt x="862153" y="1406456"/>
                  <a:pt x="861045" y="1404874"/>
                  <a:pt x="856768" y="1405809"/>
                </a:cubicBezTo>
                <a:cubicBezTo>
                  <a:pt x="819307" y="1414974"/>
                  <a:pt x="822846" y="1400112"/>
                  <a:pt x="821342" y="1388491"/>
                </a:cubicBezTo>
                <a:cubicBezTo>
                  <a:pt x="819813" y="1376592"/>
                  <a:pt x="812736" y="1367699"/>
                  <a:pt x="784954" y="1371257"/>
                </a:cubicBezTo>
                <a:cubicBezTo>
                  <a:pt x="783512" y="1371384"/>
                  <a:pt x="781566" y="1371274"/>
                  <a:pt x="779619" y="1371165"/>
                </a:cubicBezTo>
                <a:cubicBezTo>
                  <a:pt x="766469" y="1370361"/>
                  <a:pt x="722835" y="1342290"/>
                  <a:pt x="728571" y="1335910"/>
                </a:cubicBezTo>
                <a:cubicBezTo>
                  <a:pt x="741389" y="1321912"/>
                  <a:pt x="726409" y="1316791"/>
                  <a:pt x="713734" y="1310348"/>
                </a:cubicBezTo>
                <a:cubicBezTo>
                  <a:pt x="696009" y="1301550"/>
                  <a:pt x="678333" y="1293308"/>
                  <a:pt x="659695" y="1285149"/>
                </a:cubicBezTo>
                <a:cubicBezTo>
                  <a:pt x="641562" y="1277227"/>
                  <a:pt x="622997" y="1269901"/>
                  <a:pt x="604409" y="1262299"/>
                </a:cubicBezTo>
                <a:cubicBezTo>
                  <a:pt x="561305" y="1256847"/>
                  <a:pt x="517819" y="1252549"/>
                  <a:pt x="472556" y="1250086"/>
                </a:cubicBezTo>
                <a:cubicBezTo>
                  <a:pt x="438951" y="1247999"/>
                  <a:pt x="401379" y="1244860"/>
                  <a:pt x="382690" y="1214040"/>
                </a:cubicBezTo>
                <a:cubicBezTo>
                  <a:pt x="418096" y="1214570"/>
                  <a:pt x="453575" y="1215933"/>
                  <a:pt x="489053" y="1217296"/>
                </a:cubicBezTo>
                <a:cubicBezTo>
                  <a:pt x="454954" y="1204059"/>
                  <a:pt x="421816" y="1190737"/>
                  <a:pt x="390047" y="1176456"/>
                </a:cubicBezTo>
                <a:cubicBezTo>
                  <a:pt x="363810" y="1164487"/>
                  <a:pt x="342232" y="1150431"/>
                  <a:pt x="333292" y="1131347"/>
                </a:cubicBezTo>
                <a:cubicBezTo>
                  <a:pt x="330930" y="1126518"/>
                  <a:pt x="329025" y="1121368"/>
                  <a:pt x="337841" y="1116956"/>
                </a:cubicBezTo>
                <a:cubicBezTo>
                  <a:pt x="347569" y="1111905"/>
                  <a:pt x="355552" y="1114562"/>
                  <a:pt x="363031" y="1116984"/>
                </a:cubicBezTo>
                <a:cubicBezTo>
                  <a:pt x="393929" y="1126864"/>
                  <a:pt x="425283" y="1136425"/>
                  <a:pt x="455724" y="1146625"/>
                </a:cubicBezTo>
                <a:cubicBezTo>
                  <a:pt x="496146" y="1160147"/>
                  <a:pt x="536111" y="1173989"/>
                  <a:pt x="576050" y="1187553"/>
                </a:cubicBezTo>
                <a:cubicBezTo>
                  <a:pt x="519650" y="1157524"/>
                  <a:pt x="457798" y="1131612"/>
                  <a:pt x="391358" y="1108621"/>
                </a:cubicBezTo>
                <a:cubicBezTo>
                  <a:pt x="343386" y="1091844"/>
                  <a:pt x="295414" y="1075067"/>
                  <a:pt x="258466" y="1051446"/>
                </a:cubicBezTo>
                <a:cubicBezTo>
                  <a:pt x="239512" y="1039678"/>
                  <a:pt x="230024" y="1025400"/>
                  <a:pt x="227119" y="1008864"/>
                </a:cubicBezTo>
                <a:cubicBezTo>
                  <a:pt x="226729" y="1004421"/>
                  <a:pt x="227253" y="999338"/>
                  <a:pt x="237176" y="996508"/>
                </a:cubicBezTo>
                <a:cubicBezTo>
                  <a:pt x="247123" y="993956"/>
                  <a:pt x="253208" y="997060"/>
                  <a:pt x="257395" y="1000610"/>
                </a:cubicBezTo>
                <a:cubicBezTo>
                  <a:pt x="262111" y="1004674"/>
                  <a:pt x="267716" y="1007820"/>
                  <a:pt x="275649" y="1009921"/>
                </a:cubicBezTo>
                <a:cubicBezTo>
                  <a:pt x="345186" y="1029563"/>
                  <a:pt x="406508" y="1054962"/>
                  <a:pt x="469199" y="1079402"/>
                </a:cubicBezTo>
                <a:cubicBezTo>
                  <a:pt x="558968" y="1114336"/>
                  <a:pt x="647368" y="1150231"/>
                  <a:pt x="753033" y="1173138"/>
                </a:cubicBezTo>
                <a:cubicBezTo>
                  <a:pt x="793015" y="1181661"/>
                  <a:pt x="834292" y="1188391"/>
                  <a:pt x="865682" y="1187316"/>
                </a:cubicBezTo>
                <a:cubicBezTo>
                  <a:pt x="750261" y="1147076"/>
                  <a:pt x="641375" y="1104025"/>
                  <a:pt x="543487" y="1053852"/>
                </a:cubicBezTo>
                <a:cubicBezTo>
                  <a:pt x="444589" y="1003208"/>
                  <a:pt x="357848" y="947579"/>
                  <a:pt x="295297" y="880592"/>
                </a:cubicBezTo>
                <a:cubicBezTo>
                  <a:pt x="288871" y="873601"/>
                  <a:pt x="284873" y="866676"/>
                  <a:pt x="264758" y="869281"/>
                </a:cubicBezTo>
                <a:cubicBezTo>
                  <a:pt x="255650" y="870360"/>
                  <a:pt x="252375" y="866170"/>
                  <a:pt x="254388" y="861516"/>
                </a:cubicBezTo>
                <a:cubicBezTo>
                  <a:pt x="266992" y="828509"/>
                  <a:pt x="236853" y="810726"/>
                  <a:pt x="190786" y="799099"/>
                </a:cubicBezTo>
                <a:cubicBezTo>
                  <a:pt x="176408" y="795324"/>
                  <a:pt x="175031" y="790688"/>
                  <a:pt x="184973" y="782539"/>
                </a:cubicBezTo>
                <a:cubicBezTo>
                  <a:pt x="198516" y="771277"/>
                  <a:pt x="196123" y="760574"/>
                  <a:pt x="187530" y="750974"/>
                </a:cubicBezTo>
                <a:cubicBezTo>
                  <a:pt x="182644" y="744967"/>
                  <a:pt x="176339" y="739364"/>
                  <a:pt x="170996" y="733676"/>
                </a:cubicBezTo>
                <a:cubicBezTo>
                  <a:pt x="167290" y="730083"/>
                  <a:pt x="161157" y="726424"/>
                  <a:pt x="169444" y="721499"/>
                </a:cubicBezTo>
                <a:cubicBezTo>
                  <a:pt x="177298" y="717172"/>
                  <a:pt x="185665" y="718676"/>
                  <a:pt x="193501" y="719668"/>
                </a:cubicBezTo>
                <a:cubicBezTo>
                  <a:pt x="231170" y="723917"/>
                  <a:pt x="254043" y="736181"/>
                  <a:pt x="265436" y="755609"/>
                </a:cubicBezTo>
                <a:cubicBezTo>
                  <a:pt x="273963" y="769971"/>
                  <a:pt x="281726" y="770130"/>
                  <a:pt x="302333" y="756567"/>
                </a:cubicBezTo>
                <a:cubicBezTo>
                  <a:pt x="317894" y="746247"/>
                  <a:pt x="332387" y="745814"/>
                  <a:pt x="346481" y="751853"/>
                </a:cubicBezTo>
                <a:cubicBezTo>
                  <a:pt x="354007" y="754830"/>
                  <a:pt x="358771" y="759448"/>
                  <a:pt x="364449" y="763428"/>
                </a:cubicBezTo>
                <a:cubicBezTo>
                  <a:pt x="392910" y="784156"/>
                  <a:pt x="422762" y="804202"/>
                  <a:pt x="467363" y="815678"/>
                </a:cubicBezTo>
                <a:cubicBezTo>
                  <a:pt x="487199" y="820933"/>
                  <a:pt x="508355" y="824672"/>
                  <a:pt x="537693" y="816781"/>
                </a:cubicBezTo>
                <a:cubicBezTo>
                  <a:pt x="518386" y="812039"/>
                  <a:pt x="499567" y="812852"/>
                  <a:pt x="482019" y="811593"/>
                </a:cubicBezTo>
                <a:cubicBezTo>
                  <a:pt x="464472" y="810335"/>
                  <a:pt x="454949" y="806693"/>
                  <a:pt x="467050" y="795557"/>
                </a:cubicBezTo>
                <a:cubicBezTo>
                  <a:pt x="473772" y="789371"/>
                  <a:pt x="472878" y="784693"/>
                  <a:pt x="465734" y="780562"/>
                </a:cubicBezTo>
                <a:cubicBezTo>
                  <a:pt x="442763" y="767188"/>
                  <a:pt x="430336" y="747011"/>
                  <a:pt x="384526" y="749353"/>
                </a:cubicBezTo>
                <a:cubicBezTo>
                  <a:pt x="382123" y="749564"/>
                  <a:pt x="379622" y="748664"/>
                  <a:pt x="377146" y="748041"/>
                </a:cubicBezTo>
                <a:cubicBezTo>
                  <a:pt x="367744" y="745789"/>
                  <a:pt x="357358" y="743342"/>
                  <a:pt x="360089" y="735827"/>
                </a:cubicBezTo>
                <a:cubicBezTo>
                  <a:pt x="363301" y="728269"/>
                  <a:pt x="375652" y="725506"/>
                  <a:pt x="386634" y="723703"/>
                </a:cubicBezTo>
                <a:cubicBezTo>
                  <a:pt x="414823" y="719269"/>
                  <a:pt x="437543" y="724271"/>
                  <a:pt x="459375" y="730191"/>
                </a:cubicBezTo>
                <a:cubicBezTo>
                  <a:pt x="512487" y="744837"/>
                  <a:pt x="556932" y="765561"/>
                  <a:pt x="603200" y="785006"/>
                </a:cubicBezTo>
                <a:cubicBezTo>
                  <a:pt x="672604" y="814173"/>
                  <a:pt x="734250" y="848778"/>
                  <a:pt x="810521" y="873425"/>
                </a:cubicBezTo>
                <a:cubicBezTo>
                  <a:pt x="1037317" y="946423"/>
                  <a:pt x="1260943" y="1021938"/>
                  <a:pt x="1494102" y="1090180"/>
                </a:cubicBezTo>
                <a:cubicBezTo>
                  <a:pt x="1580109" y="1115371"/>
                  <a:pt x="1667892" y="1138728"/>
                  <a:pt x="1756565" y="1161167"/>
                </a:cubicBezTo>
                <a:cubicBezTo>
                  <a:pt x="1756899" y="1159458"/>
                  <a:pt x="1757282" y="1158305"/>
                  <a:pt x="1757592" y="1156319"/>
                </a:cubicBezTo>
                <a:cubicBezTo>
                  <a:pt x="1757470" y="1154931"/>
                  <a:pt x="1757324" y="1153264"/>
                  <a:pt x="1757202" y="1151876"/>
                </a:cubicBezTo>
                <a:cubicBezTo>
                  <a:pt x="1694452" y="1137796"/>
                  <a:pt x="1632540" y="1122242"/>
                  <a:pt x="1572453" y="1105409"/>
                </a:cubicBezTo>
                <a:cubicBezTo>
                  <a:pt x="1424942" y="1063789"/>
                  <a:pt x="1288864" y="1014450"/>
                  <a:pt x="1171972" y="951953"/>
                </a:cubicBezTo>
                <a:cubicBezTo>
                  <a:pt x="1162328" y="946924"/>
                  <a:pt x="1152112" y="946421"/>
                  <a:pt x="1137334" y="949118"/>
                </a:cubicBezTo>
                <a:cubicBezTo>
                  <a:pt x="1089682" y="958058"/>
                  <a:pt x="1074050" y="951035"/>
                  <a:pt x="1081493" y="925476"/>
                </a:cubicBezTo>
                <a:cubicBezTo>
                  <a:pt x="1083360" y="919155"/>
                  <a:pt x="1083403" y="914115"/>
                  <a:pt x="1074768" y="909555"/>
                </a:cubicBezTo>
                <a:cubicBezTo>
                  <a:pt x="1036165" y="889158"/>
                  <a:pt x="995714" y="869763"/>
                  <a:pt x="952019" y="852050"/>
                </a:cubicBezTo>
                <a:cubicBezTo>
                  <a:pt x="871170" y="819410"/>
                  <a:pt x="784821" y="790332"/>
                  <a:pt x="709017" y="754450"/>
                </a:cubicBezTo>
                <a:cubicBezTo>
                  <a:pt x="686747" y="743533"/>
                  <a:pt x="669617" y="730485"/>
                  <a:pt x="659046" y="714902"/>
                </a:cubicBezTo>
                <a:cubicBezTo>
                  <a:pt x="655674" y="709602"/>
                  <a:pt x="653624" y="702786"/>
                  <a:pt x="664793" y="697608"/>
                </a:cubicBezTo>
                <a:cubicBezTo>
                  <a:pt x="675483" y="692472"/>
                  <a:pt x="684069" y="696476"/>
                  <a:pt x="692052" y="699133"/>
                </a:cubicBezTo>
                <a:cubicBezTo>
                  <a:pt x="725451" y="709913"/>
                  <a:pt x="759355" y="720929"/>
                  <a:pt x="792779" y="731987"/>
                </a:cubicBezTo>
                <a:cubicBezTo>
                  <a:pt x="826682" y="743003"/>
                  <a:pt x="860155" y="754616"/>
                  <a:pt x="895574" y="766338"/>
                </a:cubicBezTo>
                <a:cubicBezTo>
                  <a:pt x="897416" y="759741"/>
                  <a:pt x="890085" y="758985"/>
                  <a:pt x="886044" y="757101"/>
                </a:cubicBezTo>
                <a:cubicBezTo>
                  <a:pt x="828975" y="730489"/>
                  <a:pt x="766861" y="707118"/>
                  <a:pt x="702924" y="685027"/>
                </a:cubicBezTo>
                <a:cubicBezTo>
                  <a:pt x="653460" y="667821"/>
                  <a:pt x="605342" y="649378"/>
                  <a:pt x="571540" y="622962"/>
                </a:cubicBezTo>
                <a:cubicBezTo>
                  <a:pt x="558524" y="612632"/>
                  <a:pt x="551227" y="601239"/>
                  <a:pt x="552940" y="587657"/>
                </a:cubicBezTo>
                <a:cubicBezTo>
                  <a:pt x="553537" y="583407"/>
                  <a:pt x="554132" y="579157"/>
                  <a:pt x="563623" y="576925"/>
                </a:cubicBezTo>
                <a:cubicBezTo>
                  <a:pt x="571217" y="575139"/>
                  <a:pt x="576243" y="577216"/>
                  <a:pt x="580332" y="579656"/>
                </a:cubicBezTo>
                <a:cubicBezTo>
                  <a:pt x="587500" y="584063"/>
                  <a:pt x="594668" y="588471"/>
                  <a:pt x="604623" y="591516"/>
                </a:cubicBezTo>
                <a:cubicBezTo>
                  <a:pt x="664350" y="609779"/>
                  <a:pt x="720426" y="630601"/>
                  <a:pt x="775136" y="652383"/>
                </a:cubicBezTo>
                <a:cubicBezTo>
                  <a:pt x="864952" y="687874"/>
                  <a:pt x="953882" y="724283"/>
                  <a:pt x="1057795" y="749301"/>
                </a:cubicBezTo>
                <a:cubicBezTo>
                  <a:pt x="1096889" y="758742"/>
                  <a:pt x="1137304" y="766668"/>
                  <a:pt x="1183454" y="768213"/>
                </a:cubicBezTo>
                <a:cubicBezTo>
                  <a:pt x="1181768" y="765563"/>
                  <a:pt x="1178737" y="764150"/>
                  <a:pt x="1175732" y="763015"/>
                </a:cubicBezTo>
                <a:cubicBezTo>
                  <a:pt x="1075170" y="726508"/>
                  <a:pt x="977850" y="688319"/>
                  <a:pt x="888743" y="644370"/>
                </a:cubicBezTo>
                <a:cubicBezTo>
                  <a:pt x="778881" y="590211"/>
                  <a:pt x="683912" y="529148"/>
                  <a:pt x="615490" y="455960"/>
                </a:cubicBezTo>
                <a:cubicBezTo>
                  <a:pt x="612312" y="452882"/>
                  <a:pt x="610122" y="449996"/>
                  <a:pt x="602432" y="450671"/>
                </a:cubicBezTo>
                <a:cubicBezTo>
                  <a:pt x="582748" y="452678"/>
                  <a:pt x="580338" y="447293"/>
                  <a:pt x="582418" y="437876"/>
                </a:cubicBezTo>
                <a:cubicBezTo>
                  <a:pt x="588134" y="414707"/>
                  <a:pt x="573498" y="396964"/>
                  <a:pt x="539211" y="387101"/>
                </a:cubicBezTo>
                <a:cubicBezTo>
                  <a:pt x="514350" y="379769"/>
                  <a:pt x="493430" y="373210"/>
                  <a:pt x="519748" y="352990"/>
                </a:cubicBezTo>
                <a:cubicBezTo>
                  <a:pt x="526113" y="348234"/>
                  <a:pt x="523173" y="342336"/>
                  <a:pt x="520282" y="336993"/>
                </a:cubicBezTo>
                <a:cubicBezTo>
                  <a:pt x="516186" y="328957"/>
                  <a:pt x="507910" y="322968"/>
                  <a:pt x="498650" y="316785"/>
                </a:cubicBezTo>
                <a:cubicBezTo>
                  <a:pt x="493501" y="313319"/>
                  <a:pt x="487271" y="308549"/>
                  <a:pt x="493610" y="303515"/>
                </a:cubicBezTo>
                <a:cubicBezTo>
                  <a:pt x="500838" y="297564"/>
                  <a:pt x="511247" y="300288"/>
                  <a:pt x="519565" y="301237"/>
                </a:cubicBezTo>
                <a:cubicBezTo>
                  <a:pt x="557715" y="305444"/>
                  <a:pt x="581118" y="318221"/>
                  <a:pt x="592560" y="338204"/>
                </a:cubicBezTo>
                <a:cubicBezTo>
                  <a:pt x="599979" y="350985"/>
                  <a:pt x="609184" y="351016"/>
                  <a:pt x="627076" y="339652"/>
                </a:cubicBezTo>
                <a:cubicBezTo>
                  <a:pt x="647275" y="326965"/>
                  <a:pt x="664147" y="326044"/>
                  <a:pt x="679640" y="336997"/>
                </a:cubicBezTo>
                <a:cubicBezTo>
                  <a:pt x="692054" y="345981"/>
                  <a:pt x="702112" y="355732"/>
                  <a:pt x="716352" y="363437"/>
                </a:cubicBezTo>
                <a:cubicBezTo>
                  <a:pt x="754546" y="384710"/>
                  <a:pt x="790508" y="408138"/>
                  <a:pt x="869745" y="400343"/>
                </a:cubicBezTo>
                <a:cubicBezTo>
                  <a:pt x="847718" y="392203"/>
                  <a:pt x="825656" y="394699"/>
                  <a:pt x="806641" y="393290"/>
                </a:cubicBezTo>
                <a:cubicBezTo>
                  <a:pt x="792988" y="392249"/>
                  <a:pt x="779165" y="389265"/>
                  <a:pt x="791435" y="380072"/>
                </a:cubicBezTo>
                <a:cubicBezTo>
                  <a:pt x="805532" y="369601"/>
                  <a:pt x="796441" y="365362"/>
                  <a:pt x="787709" y="359692"/>
                </a:cubicBezTo>
                <a:cubicBezTo>
                  <a:pt x="767647" y="346342"/>
                  <a:pt x="751260" y="330710"/>
                  <a:pt x="711071" y="330880"/>
                </a:cubicBezTo>
                <a:cubicBezTo>
                  <a:pt x="704773" y="330873"/>
                  <a:pt x="699699" y="328240"/>
                  <a:pt x="694722" y="326718"/>
                </a:cubicBezTo>
                <a:cubicBezTo>
                  <a:pt x="687749" y="324532"/>
                  <a:pt x="681713" y="321984"/>
                  <a:pt x="684613" y="316412"/>
                </a:cubicBezTo>
                <a:cubicBezTo>
                  <a:pt x="687565" y="311396"/>
                  <a:pt x="694531" y="307986"/>
                  <a:pt x="703615" y="306629"/>
                </a:cubicBezTo>
                <a:cubicBezTo>
                  <a:pt x="711738" y="305356"/>
                  <a:pt x="720365" y="304319"/>
                  <a:pt x="728585" y="304157"/>
                </a:cubicBezTo>
                <a:cubicBezTo>
                  <a:pt x="765287" y="302895"/>
                  <a:pt x="791378" y="313197"/>
                  <a:pt x="817397" y="322666"/>
                </a:cubicBezTo>
                <a:cubicBezTo>
                  <a:pt x="908436" y="355531"/>
                  <a:pt x="989341" y="394323"/>
                  <a:pt x="1073943" y="431110"/>
                </a:cubicBezTo>
                <a:cubicBezTo>
                  <a:pt x="1158521" y="467620"/>
                  <a:pt x="1256741" y="493978"/>
                  <a:pt x="1349484" y="524175"/>
                </a:cubicBezTo>
                <a:cubicBezTo>
                  <a:pt x="1563417" y="594105"/>
                  <a:pt x="1778287" y="663672"/>
                  <a:pt x="2004921" y="723811"/>
                </a:cubicBezTo>
                <a:cubicBezTo>
                  <a:pt x="2226580" y="782429"/>
                  <a:pt x="2967159" y="809769"/>
                  <a:pt x="3111348" y="808027"/>
                </a:cubicBezTo>
                <a:cubicBezTo>
                  <a:pt x="3295676" y="805559"/>
                  <a:pt x="3730204" y="773014"/>
                  <a:pt x="4173417" y="745585"/>
                </a:cubicBezTo>
                <a:cubicBezTo>
                  <a:pt x="4223504" y="742307"/>
                  <a:pt x="4272653" y="739393"/>
                  <a:pt x="4324760" y="737057"/>
                </a:cubicBezTo>
                <a:cubicBezTo>
                  <a:pt x="5801059" y="670156"/>
                  <a:pt x="6841344" y="326433"/>
                  <a:pt x="6893789" y="305879"/>
                </a:cubicBezTo>
                <a:cubicBezTo>
                  <a:pt x="6978091" y="273014"/>
                  <a:pt x="7258655" y="208091"/>
                  <a:pt x="7259184" y="208604"/>
                </a:cubicBezTo>
                <a:cubicBezTo>
                  <a:pt x="7265440" y="213652"/>
                  <a:pt x="7297274" y="217644"/>
                  <a:pt x="7323059" y="220312"/>
                </a:cubicBezTo>
                <a:lnTo>
                  <a:pt x="7347572" y="222730"/>
                </a:lnTo>
                <a:lnTo>
                  <a:pt x="7350636" y="224083"/>
                </a:lnTo>
                <a:cubicBezTo>
                  <a:pt x="7359607" y="224205"/>
                  <a:pt x="7359159" y="223929"/>
                  <a:pt x="7353245" y="223290"/>
                </a:cubicBezTo>
                <a:lnTo>
                  <a:pt x="7347572" y="222730"/>
                </a:lnTo>
                <a:lnTo>
                  <a:pt x="7342573" y="220523"/>
                </a:lnTo>
                <a:cubicBezTo>
                  <a:pt x="7341302" y="218466"/>
                  <a:pt x="7341191" y="215818"/>
                  <a:pt x="7341465" y="213415"/>
                </a:cubicBezTo>
                <a:cubicBezTo>
                  <a:pt x="7342771" y="200707"/>
                  <a:pt x="7352468" y="189782"/>
                  <a:pt x="7375606" y="182994"/>
                </a:cubicBezTo>
                <a:cubicBezTo>
                  <a:pt x="7397808" y="176568"/>
                  <a:pt x="7420538" y="170655"/>
                  <a:pt x="7443270" y="164742"/>
                </a:cubicBezTo>
                <a:cubicBezTo>
                  <a:pt x="7462204" y="159722"/>
                  <a:pt x="7475181" y="158583"/>
                  <a:pt x="7478299" y="172021"/>
                </a:cubicBezTo>
                <a:cubicBezTo>
                  <a:pt x="7481416" y="185460"/>
                  <a:pt x="7508389" y="189249"/>
                  <a:pt x="7524024" y="179761"/>
                </a:cubicBezTo>
                <a:cubicBezTo>
                  <a:pt x="7585174" y="142492"/>
                  <a:pt x="7658615" y="112820"/>
                  <a:pt x="7727944" y="80430"/>
                </a:cubicBezTo>
                <a:cubicBezTo>
                  <a:pt x="7776349" y="57992"/>
                  <a:pt x="7827303" y="37009"/>
                  <a:pt x="7867024" y="9456"/>
                </a:cubicBezTo>
                <a:cubicBezTo>
                  <a:pt x="7874326" y="4338"/>
                  <a:pt x="7880999" y="-2404"/>
                  <a:pt x="7894848" y="858"/>
                </a:cubicBezTo>
                <a:close/>
              </a:path>
            </a:pathLst>
          </a:cu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pic>
        <p:nvPicPr>
          <p:cNvPr descr="Convocatoria de Proyectos 2022 e Informes 2019-2020 de Investigación de la  UNaM : Facultad de Humanidades y Ciencias Sociales" id="43" name="Google Shape;43;p4"/>
          <p:cNvPicPr preferRelativeResize="0"/>
          <p:nvPr/>
        </p:nvPicPr>
        <p:blipFill rotWithShape="1">
          <a:blip r:embed="rId3">
            <a:alphaModFix/>
          </a:blip>
          <a:srcRect b="0" l="19288" r="0" t="174"/>
          <a:stretch/>
        </p:blipFill>
        <p:spPr>
          <a:xfrm>
            <a:off x="6616031" y="1628799"/>
            <a:ext cx="2321803" cy="1645109"/>
          </a:xfrm>
          <a:prstGeom prst="rect">
            <a:avLst/>
          </a:prstGeom>
          <a:noFill/>
          <a:ln>
            <a:noFill/>
          </a:ln>
        </p:spPr>
      </p:pic>
      <p:sp>
        <p:nvSpPr>
          <p:cNvPr id="44" name="Google Shape;44;p4"/>
          <p:cNvSpPr txBox="1"/>
          <p:nvPr>
            <p:ph idx="1" type="subTitle"/>
          </p:nvPr>
        </p:nvSpPr>
        <p:spPr>
          <a:xfrm>
            <a:off x="395536" y="1340768"/>
            <a:ext cx="8352928" cy="5112568"/>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800"/>
              <a:buNone/>
            </a:pPr>
            <a:r>
              <a:rPr b="1" lang="es-MX" sz="3800">
                <a:solidFill>
                  <a:schemeClr val="dk1"/>
                </a:solidFill>
                <a:latin typeface="Times New Roman"/>
                <a:ea typeface="Times New Roman"/>
                <a:cs typeface="Times New Roman"/>
                <a:sym typeface="Times New Roman"/>
              </a:rPr>
              <a:t>Problemática</a:t>
            </a:r>
            <a:endParaRPr b="1" sz="3800">
              <a:solidFill>
                <a:schemeClr val="dk1"/>
              </a:solidFill>
              <a:latin typeface="Times New Roman"/>
              <a:ea typeface="Times New Roman"/>
              <a:cs typeface="Times New Roman"/>
              <a:sym typeface="Times New Roman"/>
            </a:endParaRPr>
          </a:p>
          <a:p>
            <a:pPr indent="0" lvl="0" marL="0" rtl="0" algn="just">
              <a:spcBef>
                <a:spcPts val="360"/>
              </a:spcBef>
              <a:spcAft>
                <a:spcPts val="0"/>
              </a:spcAft>
              <a:buClr>
                <a:schemeClr val="dk1"/>
              </a:buClr>
              <a:buSzPts val="1800"/>
              <a:buNone/>
            </a:pPr>
            <a:r>
              <a:t/>
            </a:r>
            <a:endParaRPr b="1" sz="1400">
              <a:solidFill>
                <a:schemeClr val="dk1"/>
              </a:solidFill>
              <a:latin typeface="Times New Roman"/>
              <a:ea typeface="Times New Roman"/>
              <a:cs typeface="Times New Roman"/>
              <a:sym typeface="Times New Roman"/>
            </a:endParaRPr>
          </a:p>
          <a:p>
            <a:pPr indent="0" lvl="0" marL="0" rtl="0" algn="just">
              <a:spcBef>
                <a:spcPts val="360"/>
              </a:spcBef>
              <a:spcAft>
                <a:spcPts val="0"/>
              </a:spcAft>
              <a:buClr>
                <a:schemeClr val="dk1"/>
              </a:buClr>
              <a:buSzPts val="1800"/>
              <a:buNone/>
            </a:pPr>
            <a:r>
              <a:rPr b="1" lang="es-MX" sz="1800">
                <a:solidFill>
                  <a:schemeClr val="dk1"/>
                </a:solidFill>
                <a:latin typeface="Times New Roman"/>
                <a:ea typeface="Times New Roman"/>
                <a:cs typeface="Times New Roman"/>
                <a:sym typeface="Times New Roman"/>
              </a:rPr>
              <a:t>Tema de investigación </a:t>
            </a:r>
            <a:endParaRPr/>
          </a:p>
          <a:p>
            <a:pPr indent="0" lvl="0" marL="0" rtl="0" algn="just">
              <a:spcBef>
                <a:spcPts val="360"/>
              </a:spcBef>
              <a:spcAft>
                <a:spcPts val="0"/>
              </a:spcAft>
              <a:buClr>
                <a:schemeClr val="dk1"/>
              </a:buClr>
              <a:buSzPts val="1800"/>
              <a:buNone/>
            </a:pPr>
            <a:r>
              <a:rPr lang="es-MX" sz="1800">
                <a:solidFill>
                  <a:schemeClr val="dk1"/>
                </a:solidFill>
                <a:latin typeface="Times New Roman"/>
                <a:ea typeface="Times New Roman"/>
                <a:cs typeface="Times New Roman"/>
                <a:sym typeface="Times New Roman"/>
              </a:rPr>
              <a:t>Propuesta de mejoramiento en los canales de </a:t>
            </a:r>
            <a:endParaRPr/>
          </a:p>
          <a:p>
            <a:pPr indent="0" lvl="0" marL="0" rtl="0" algn="just">
              <a:spcBef>
                <a:spcPts val="360"/>
              </a:spcBef>
              <a:spcAft>
                <a:spcPts val="0"/>
              </a:spcAft>
              <a:buClr>
                <a:schemeClr val="dk1"/>
              </a:buClr>
              <a:buSzPts val="1800"/>
              <a:buNone/>
            </a:pPr>
            <a:r>
              <a:rPr lang="es-MX" sz="1800">
                <a:solidFill>
                  <a:schemeClr val="dk1"/>
                </a:solidFill>
                <a:latin typeface="Times New Roman"/>
                <a:ea typeface="Times New Roman"/>
                <a:cs typeface="Times New Roman"/>
                <a:sym typeface="Times New Roman"/>
              </a:rPr>
              <a:t>comunicación de la empresa Variedades Evelin RR para el </a:t>
            </a:r>
            <a:endParaRPr/>
          </a:p>
          <a:p>
            <a:pPr indent="0" lvl="0" marL="0" rtl="0" algn="just">
              <a:spcBef>
                <a:spcPts val="360"/>
              </a:spcBef>
              <a:spcAft>
                <a:spcPts val="0"/>
              </a:spcAft>
              <a:buClr>
                <a:schemeClr val="dk1"/>
              </a:buClr>
              <a:buSzPts val="1800"/>
              <a:buNone/>
            </a:pPr>
            <a:r>
              <a:rPr lang="es-MX" sz="1800">
                <a:solidFill>
                  <a:schemeClr val="dk1"/>
                </a:solidFill>
                <a:latin typeface="Times New Roman"/>
                <a:ea typeface="Times New Roman"/>
                <a:cs typeface="Times New Roman"/>
                <a:sym typeface="Times New Roman"/>
              </a:rPr>
              <a:t>aumento de ingresos y la ampliación del nicho de mercado.	</a:t>
            </a:r>
            <a:endParaRPr/>
          </a:p>
          <a:p>
            <a:pPr indent="0" lvl="0" marL="0" rtl="0" algn="just">
              <a:spcBef>
                <a:spcPts val="360"/>
              </a:spcBef>
              <a:spcAft>
                <a:spcPts val="0"/>
              </a:spcAft>
              <a:buClr>
                <a:srgbClr val="888888"/>
              </a:buClr>
              <a:buSzPts val="1800"/>
              <a:buNone/>
            </a:pPr>
            <a:r>
              <a:t/>
            </a:r>
            <a:endParaRPr sz="1800">
              <a:solidFill>
                <a:schemeClr val="dk1"/>
              </a:solidFill>
              <a:latin typeface="Times New Roman"/>
              <a:ea typeface="Times New Roman"/>
              <a:cs typeface="Times New Roman"/>
              <a:sym typeface="Times New Roman"/>
            </a:endParaRPr>
          </a:p>
          <a:p>
            <a:pPr indent="0" lvl="0" marL="0" rtl="0" algn="just">
              <a:spcBef>
                <a:spcPts val="360"/>
              </a:spcBef>
              <a:spcAft>
                <a:spcPts val="0"/>
              </a:spcAft>
              <a:buClr>
                <a:srgbClr val="888888"/>
              </a:buClr>
              <a:buSzPts val="1800"/>
              <a:buNone/>
            </a:pPr>
            <a:r>
              <a:t/>
            </a:r>
            <a:endParaRPr sz="1800">
              <a:solidFill>
                <a:schemeClr val="dk1"/>
              </a:solidFill>
              <a:latin typeface="Times New Roman"/>
              <a:ea typeface="Times New Roman"/>
              <a:cs typeface="Times New Roman"/>
              <a:sym typeface="Times New Roman"/>
            </a:endParaRPr>
          </a:p>
          <a:p>
            <a:pPr indent="0" lvl="0" marL="0" rtl="0" algn="just">
              <a:spcBef>
                <a:spcPts val="360"/>
              </a:spcBef>
              <a:spcAft>
                <a:spcPts val="0"/>
              </a:spcAft>
              <a:buClr>
                <a:schemeClr val="dk1"/>
              </a:buClr>
              <a:buSzPts val="1800"/>
              <a:buNone/>
            </a:pPr>
            <a:r>
              <a:rPr b="1" lang="es-MX" sz="1800">
                <a:solidFill>
                  <a:schemeClr val="dk1"/>
                </a:solidFill>
                <a:latin typeface="Times New Roman"/>
                <a:ea typeface="Times New Roman"/>
                <a:cs typeface="Times New Roman"/>
                <a:sym typeface="Times New Roman"/>
              </a:rPr>
              <a:t>Antecedentes del problema</a:t>
            </a:r>
            <a:endParaRPr/>
          </a:p>
          <a:p>
            <a:pPr indent="0" lvl="0" marL="0" rtl="0" algn="just">
              <a:spcBef>
                <a:spcPts val="360"/>
              </a:spcBef>
              <a:spcAft>
                <a:spcPts val="0"/>
              </a:spcAft>
              <a:buClr>
                <a:schemeClr val="dk1"/>
              </a:buClr>
              <a:buSzPts val="1800"/>
              <a:buNone/>
            </a:pPr>
            <a:r>
              <a:rPr lang="es-MX" sz="1800">
                <a:solidFill>
                  <a:schemeClr val="dk1"/>
                </a:solidFill>
                <a:latin typeface="Times New Roman"/>
                <a:ea typeface="Times New Roman"/>
                <a:cs typeface="Times New Roman"/>
                <a:sym typeface="Times New Roman"/>
              </a:rPr>
              <a:t>Debido a la coyuntura actual presentada desde inicios del 2020 por la situación pandémica surgen nuevos problemas económicos, especialmente para las pequeñas empresas, se vieron afectados tanto los consumidores como los vendedores o prestadores de servicios, aumentando los índices de desempleo y empresas entrando en banca rota, se quiere crear una aplicación que genere mayores visitas e ingresos.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5"/>
          <p:cNvSpPr txBox="1"/>
          <p:nvPr>
            <p:ph type="ctrTitle"/>
          </p:nvPr>
        </p:nvSpPr>
        <p:spPr>
          <a:xfrm>
            <a:off x="4917115" y="620688"/>
            <a:ext cx="3322181" cy="1990595"/>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4300"/>
              <a:buFont typeface="Calibri"/>
              <a:buNone/>
            </a:pPr>
            <a:r>
              <a:rPr b="1" lang="es-MX" sz="4300"/>
              <a:t>Justificación</a:t>
            </a:r>
            <a:endParaRPr/>
          </a:p>
        </p:txBody>
      </p:sp>
      <p:sp>
        <p:nvSpPr>
          <p:cNvPr id="50" name="Google Shape;50;p5"/>
          <p:cNvSpPr txBox="1"/>
          <p:nvPr>
            <p:ph idx="1" type="subTitle"/>
          </p:nvPr>
        </p:nvSpPr>
        <p:spPr>
          <a:xfrm>
            <a:off x="4572000" y="2708920"/>
            <a:ext cx="4226886" cy="3189837"/>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None/>
            </a:pPr>
            <a:r>
              <a:rPr lang="es-MX" sz="1800">
                <a:solidFill>
                  <a:schemeClr val="dk1"/>
                </a:solidFill>
                <a:latin typeface="Times New Roman"/>
                <a:ea typeface="Times New Roman"/>
                <a:cs typeface="Times New Roman"/>
                <a:sym typeface="Times New Roman"/>
              </a:rPr>
              <a:t>Los colombianos tenemos una alta tendencia a emprender para tener mayores ingresos, y en la etapa actual de web, las tiendas virtuales y sistemas e-commerce han resultado teniendo una alta demanda y aumentando su concurrencia de usuarios, como consecuencia de la situación actual del país y la presente inclinación por las compras en línea, las tiendas virtuales se convierten en una gran alternativa tanto por salubridad como por comodidad, según un informe de la CCCE (cámara colombiana de comercio electrónico). </a:t>
            </a:r>
            <a:endParaRPr/>
          </a:p>
        </p:txBody>
      </p:sp>
      <p:pic>
        <p:nvPicPr>
          <p:cNvPr descr="Bombilla en fondo amarillo con rayos de luz y cable pintados" id="51" name="Google Shape;51;p5"/>
          <p:cNvPicPr preferRelativeResize="0"/>
          <p:nvPr/>
        </p:nvPicPr>
        <p:blipFill rotWithShape="1">
          <a:blip r:embed="rId3">
            <a:alphaModFix/>
          </a:blip>
          <a:srcRect b="0" l="48493" r="4235" t="0"/>
          <a:stretch/>
        </p:blipFill>
        <p:spPr>
          <a:xfrm>
            <a:off x="0" y="982983"/>
            <a:ext cx="4226887" cy="5875017"/>
          </a:xfrm>
          <a:custGeom>
            <a:rect b="b" l="l" r="r" t="t"/>
            <a:pathLst>
              <a:path extrusionOk="0" h="6858000" w="7028495">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500"/>
                                  </p:stCondLst>
                                  <p:childTnLst>
                                    <p:set>
                                      <p:cBhvr>
                                        <p:cTn dur="1" fill="hold">
                                          <p:stCondLst>
                                            <p:cond delay="0"/>
                                          </p:stCondLst>
                                        </p:cTn>
                                        <p:tgtEl>
                                          <p:spTgt spid="50">
                                            <p:txEl>
                                              <p:pRg end="0" st="0"/>
                                            </p:txEl>
                                          </p:spTgt>
                                        </p:tgtEl>
                                        <p:attrNameLst>
                                          <p:attrName>style.visibility</p:attrName>
                                        </p:attrNameLst>
                                      </p:cBhvr>
                                      <p:to>
                                        <p:strVal val="visible"/>
                                      </p:to>
                                    </p:set>
                                    <p:animEffect filter="fade" transition="in">
                                      <p:cBhvr>
                                        <p:cTn dur="700"/>
                                        <p:tgtEl>
                                          <p:spTgt spid="50">
                                            <p:txEl>
                                              <p:pRg end="0" st="0"/>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49"/>
                                        </p:tgtEl>
                                        <p:attrNameLst>
                                          <p:attrName>style.visibility</p:attrName>
                                        </p:attrNameLst>
                                      </p:cBhvr>
                                      <p:to>
                                        <p:strVal val="visible"/>
                                      </p:to>
                                    </p:set>
                                    <p:animEffect filter="fade" transition="in">
                                      <p:cBhvr>
                                        <p:cTn dur="700"/>
                                        <p:tgtEl>
                                          <p:spTgt spid="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6"/>
          <p:cNvSpPr txBox="1"/>
          <p:nvPr>
            <p:ph type="ctrTitle"/>
          </p:nvPr>
        </p:nvSpPr>
        <p:spPr>
          <a:xfrm>
            <a:off x="667753" y="1604772"/>
            <a:ext cx="2800511" cy="1572768"/>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b="1" lang="es-MX">
                <a:latin typeface="Times New Roman"/>
                <a:ea typeface="Times New Roman"/>
                <a:cs typeface="Times New Roman"/>
                <a:sym typeface="Times New Roman"/>
              </a:rPr>
              <a:t>Objetivo general</a:t>
            </a:r>
            <a:endParaRPr>
              <a:latin typeface="Times New Roman"/>
              <a:ea typeface="Times New Roman"/>
              <a:cs typeface="Times New Roman"/>
              <a:sym typeface="Times New Roman"/>
            </a:endParaRPr>
          </a:p>
        </p:txBody>
      </p:sp>
      <p:pic>
        <p:nvPicPr>
          <p:cNvPr id="57" name="Google Shape;57;p6"/>
          <p:cNvPicPr preferRelativeResize="0"/>
          <p:nvPr/>
        </p:nvPicPr>
        <p:blipFill rotWithShape="1">
          <a:blip r:embed="rId3">
            <a:alphaModFix/>
          </a:blip>
          <a:srcRect b="0" l="12020" r="12752" t="0"/>
          <a:stretch/>
        </p:blipFill>
        <p:spPr>
          <a:xfrm>
            <a:off x="4717159" y="973380"/>
            <a:ext cx="4426841" cy="5884620"/>
          </a:xfrm>
          <a:custGeom>
            <a:rect b="b" l="l" r="r" t="t"/>
            <a:pathLst>
              <a:path extrusionOk="0" h="6858000" w="6878775">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sp>
        <p:nvSpPr>
          <p:cNvPr id="58" name="Google Shape;58;p6"/>
          <p:cNvSpPr txBox="1"/>
          <p:nvPr>
            <p:ph idx="1" type="subTitle"/>
          </p:nvPr>
        </p:nvSpPr>
        <p:spPr>
          <a:xfrm>
            <a:off x="667754" y="3429000"/>
            <a:ext cx="2800510" cy="2617472"/>
          </a:xfrm>
          <a:prstGeom prst="rect">
            <a:avLst/>
          </a:prstGeom>
          <a:noFill/>
          <a:ln>
            <a:noFill/>
          </a:ln>
        </p:spPr>
        <p:txBody>
          <a:bodyPr anchorCtr="0" anchor="t" bIns="45700" lIns="91425" spcFirstLastPara="1" rIns="91425" wrap="square" tIns="45700">
            <a:normAutofit fontScale="92500"/>
          </a:bodyPr>
          <a:lstStyle/>
          <a:p>
            <a:pPr indent="0" lvl="0" marL="0" rtl="0" algn="ctr">
              <a:lnSpc>
                <a:spcPct val="90000"/>
              </a:lnSpc>
              <a:spcBef>
                <a:spcPts val="0"/>
              </a:spcBef>
              <a:spcAft>
                <a:spcPts val="0"/>
              </a:spcAft>
              <a:buClr>
                <a:schemeClr val="dk1"/>
              </a:buClr>
              <a:buSzPct val="100000"/>
              <a:buNone/>
            </a:pPr>
            <a:r>
              <a:rPr lang="es-MX" sz="2200">
                <a:solidFill>
                  <a:schemeClr val="dk1"/>
                </a:solidFill>
                <a:latin typeface="Times New Roman"/>
                <a:ea typeface="Times New Roman"/>
                <a:cs typeface="Times New Roman"/>
                <a:sym typeface="Times New Roman"/>
              </a:rPr>
              <a:t>Desarrollar un aplicativo web que permita impulsar los canales de comunicación de la empresa Variedades Evelin RR para el aumento de ingresos y la ampliación del nicho de mercado.</a:t>
            </a:r>
            <a:endParaRPr/>
          </a:p>
          <a:p>
            <a:pPr indent="0" lvl="0" marL="0" rtl="0" algn="l">
              <a:lnSpc>
                <a:spcPct val="90000"/>
              </a:lnSpc>
              <a:spcBef>
                <a:spcPts val="277"/>
              </a:spcBef>
              <a:spcAft>
                <a:spcPts val="0"/>
              </a:spcAft>
              <a:buClr>
                <a:srgbClr val="888888"/>
              </a:buClr>
              <a:buSzPct val="100000"/>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7"/>
          <p:cNvSpPr txBox="1"/>
          <p:nvPr>
            <p:ph idx="1" type="subTitle"/>
          </p:nvPr>
        </p:nvSpPr>
        <p:spPr>
          <a:xfrm>
            <a:off x="827584" y="1506913"/>
            <a:ext cx="3302436" cy="434817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1900"/>
              <a:buNone/>
            </a:pPr>
            <a:r>
              <a:rPr b="1" lang="es-MX" sz="1900">
                <a:solidFill>
                  <a:schemeClr val="dk1"/>
                </a:solidFill>
                <a:latin typeface="Times New Roman"/>
                <a:ea typeface="Times New Roman"/>
                <a:cs typeface="Times New Roman"/>
                <a:sym typeface="Times New Roman"/>
              </a:rPr>
              <a:t>Objetivos específicos </a:t>
            </a:r>
            <a:endParaRPr/>
          </a:p>
          <a:p>
            <a:pPr indent="0" lvl="0" marL="0" rtl="0" algn="just">
              <a:lnSpc>
                <a:spcPct val="90000"/>
              </a:lnSpc>
              <a:spcBef>
                <a:spcPts val="380"/>
              </a:spcBef>
              <a:spcAft>
                <a:spcPts val="0"/>
              </a:spcAft>
              <a:buClr>
                <a:srgbClr val="888888"/>
              </a:buClr>
              <a:buSzPts val="1900"/>
              <a:buNone/>
            </a:pPr>
            <a:r>
              <a:t/>
            </a:r>
            <a:endParaRPr sz="1900">
              <a:solidFill>
                <a:schemeClr val="dk1"/>
              </a:solidFill>
              <a:latin typeface="Times New Roman"/>
              <a:ea typeface="Times New Roman"/>
              <a:cs typeface="Times New Roman"/>
              <a:sym typeface="Times New Roman"/>
            </a:endParaRPr>
          </a:p>
          <a:p>
            <a:pPr indent="-457200" lvl="0" marL="457200" rtl="0" algn="just">
              <a:lnSpc>
                <a:spcPct val="90000"/>
              </a:lnSpc>
              <a:spcBef>
                <a:spcPts val="380"/>
              </a:spcBef>
              <a:spcAft>
                <a:spcPts val="0"/>
              </a:spcAft>
              <a:buClr>
                <a:schemeClr val="dk1"/>
              </a:buClr>
              <a:buSzPts val="1900"/>
              <a:buFont typeface="Arial"/>
              <a:buChar char="•"/>
            </a:pPr>
            <a:r>
              <a:rPr lang="es-MX" sz="1900">
                <a:solidFill>
                  <a:schemeClr val="dk1"/>
                </a:solidFill>
                <a:latin typeface="Times New Roman"/>
                <a:ea typeface="Times New Roman"/>
                <a:cs typeface="Times New Roman"/>
                <a:sym typeface="Times New Roman"/>
              </a:rPr>
              <a:t>Diseñar la interfaz web para la publicación del catálogo de productos online.</a:t>
            </a:r>
            <a:endParaRPr sz="1900">
              <a:solidFill>
                <a:schemeClr val="dk1"/>
              </a:solidFill>
              <a:highlight>
                <a:srgbClr val="FFFF00"/>
              </a:highlight>
              <a:latin typeface="Times New Roman"/>
              <a:ea typeface="Times New Roman"/>
              <a:cs typeface="Times New Roman"/>
              <a:sym typeface="Times New Roman"/>
            </a:endParaRPr>
          </a:p>
          <a:p>
            <a:pPr indent="-457200" lvl="0" marL="457200" rtl="0" algn="just">
              <a:lnSpc>
                <a:spcPct val="90000"/>
              </a:lnSpc>
              <a:spcBef>
                <a:spcPts val="380"/>
              </a:spcBef>
              <a:spcAft>
                <a:spcPts val="0"/>
              </a:spcAft>
              <a:buClr>
                <a:schemeClr val="dk1"/>
              </a:buClr>
              <a:buSzPts val="1900"/>
              <a:buFont typeface="Arial"/>
              <a:buChar char="•"/>
            </a:pPr>
            <a:r>
              <a:rPr lang="es-MX" sz="1900">
                <a:solidFill>
                  <a:schemeClr val="dk1"/>
                </a:solidFill>
                <a:latin typeface="Times New Roman"/>
                <a:ea typeface="Times New Roman"/>
                <a:cs typeface="Times New Roman"/>
                <a:sym typeface="Times New Roman"/>
              </a:rPr>
              <a:t>Especificar la estructura lógica y relacional de la base de datos del sistema de información.</a:t>
            </a:r>
            <a:endParaRPr/>
          </a:p>
          <a:p>
            <a:pPr indent="-457200" lvl="0" marL="457200" rtl="0" algn="just">
              <a:lnSpc>
                <a:spcPct val="90000"/>
              </a:lnSpc>
              <a:spcBef>
                <a:spcPts val="380"/>
              </a:spcBef>
              <a:spcAft>
                <a:spcPts val="0"/>
              </a:spcAft>
              <a:buClr>
                <a:schemeClr val="dk1"/>
              </a:buClr>
              <a:buSzPts val="1900"/>
              <a:buFont typeface="Arial"/>
              <a:buChar char="•"/>
            </a:pPr>
            <a:r>
              <a:rPr lang="es-MX" sz="1900">
                <a:solidFill>
                  <a:schemeClr val="dk1"/>
                </a:solidFill>
                <a:latin typeface="Times New Roman"/>
                <a:ea typeface="Times New Roman"/>
                <a:cs typeface="Times New Roman"/>
                <a:sym typeface="Times New Roman"/>
              </a:rPr>
              <a:t>Implementar el aplicativo web que cumpla con los requisitos planteados por el cliente.</a:t>
            </a:r>
            <a:endParaRPr sz="700">
              <a:solidFill>
                <a:schemeClr val="dk1"/>
              </a:solidFill>
              <a:highlight>
                <a:srgbClr val="FFFF00"/>
              </a:highlight>
              <a:latin typeface="Times New Roman"/>
              <a:ea typeface="Times New Roman"/>
              <a:cs typeface="Times New Roman"/>
              <a:sym typeface="Times New Roman"/>
            </a:endParaRPr>
          </a:p>
          <a:p>
            <a:pPr indent="0" lvl="0" marL="0" rtl="0" algn="l">
              <a:lnSpc>
                <a:spcPct val="90000"/>
              </a:lnSpc>
              <a:spcBef>
                <a:spcPts val="140"/>
              </a:spcBef>
              <a:spcAft>
                <a:spcPts val="0"/>
              </a:spcAft>
              <a:buClr>
                <a:srgbClr val="888888"/>
              </a:buClr>
              <a:buSzPts val="700"/>
              <a:buNone/>
            </a:pPr>
            <a:r>
              <a:t/>
            </a:r>
            <a:endParaRPr sz="700"/>
          </a:p>
        </p:txBody>
      </p:sp>
      <p:pic>
        <p:nvPicPr>
          <p:cNvPr descr="OBJETIVO ESPECIFICO | Cooteam viajes" id="64" name="Google Shape;64;p7"/>
          <p:cNvPicPr preferRelativeResize="0"/>
          <p:nvPr/>
        </p:nvPicPr>
        <p:blipFill rotWithShape="1">
          <a:blip r:embed="rId3">
            <a:alphaModFix/>
          </a:blip>
          <a:srcRect b="0" l="0" r="0" t="0"/>
          <a:stretch/>
        </p:blipFill>
        <p:spPr>
          <a:xfrm>
            <a:off x="4549445" y="1646519"/>
            <a:ext cx="4152000" cy="40689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8"/>
          <p:cNvSpPr txBox="1"/>
          <p:nvPr>
            <p:ph type="ctrTitle"/>
          </p:nvPr>
        </p:nvSpPr>
        <p:spPr>
          <a:xfrm>
            <a:off x="107504" y="4653136"/>
            <a:ext cx="3744416" cy="126458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200"/>
              <a:buFont typeface="Calibri"/>
              <a:buNone/>
            </a:pPr>
            <a:r>
              <a:rPr b="1" lang="es-MX" sz="4200"/>
              <a:t>Marco teórico </a:t>
            </a:r>
            <a:endParaRPr b="1" sz="4200"/>
          </a:p>
        </p:txBody>
      </p:sp>
      <p:sp>
        <p:nvSpPr>
          <p:cNvPr id="70" name="Google Shape;70;p8"/>
          <p:cNvSpPr txBox="1"/>
          <p:nvPr>
            <p:ph idx="1" type="subTitle"/>
          </p:nvPr>
        </p:nvSpPr>
        <p:spPr>
          <a:xfrm>
            <a:off x="3707904" y="4541033"/>
            <a:ext cx="5112568" cy="1776826"/>
          </a:xfrm>
          <a:prstGeom prst="rect">
            <a:avLst/>
          </a:prstGeom>
          <a:noFill/>
          <a:ln>
            <a:noFill/>
          </a:ln>
        </p:spPr>
        <p:txBody>
          <a:bodyPr anchorCtr="0" anchor="ctr"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1900"/>
              <a:buFont typeface="Arial"/>
              <a:buChar char="•"/>
            </a:pPr>
            <a:r>
              <a:rPr b="1" lang="es-MX" sz="1900">
                <a:solidFill>
                  <a:schemeClr val="dk1"/>
                </a:solidFill>
                <a:latin typeface="Times New Roman"/>
                <a:ea typeface="Times New Roman"/>
                <a:cs typeface="Times New Roman"/>
                <a:sym typeface="Times New Roman"/>
              </a:rPr>
              <a:t>¿Qué son las aplicaciones web?</a:t>
            </a:r>
            <a:endParaRPr/>
          </a:p>
          <a:p>
            <a:pPr indent="-342900" lvl="0" marL="342900" rtl="0" algn="l">
              <a:lnSpc>
                <a:spcPct val="90000"/>
              </a:lnSpc>
              <a:spcBef>
                <a:spcPts val="380"/>
              </a:spcBef>
              <a:spcAft>
                <a:spcPts val="0"/>
              </a:spcAft>
              <a:buClr>
                <a:schemeClr val="dk1"/>
              </a:buClr>
              <a:buSzPts val="1900"/>
              <a:buFont typeface="Arial"/>
              <a:buChar char="•"/>
            </a:pPr>
            <a:r>
              <a:rPr b="1" lang="es-MX" sz="1900">
                <a:solidFill>
                  <a:schemeClr val="dk1"/>
                </a:solidFill>
                <a:latin typeface="Times New Roman"/>
                <a:ea typeface="Times New Roman"/>
                <a:cs typeface="Times New Roman"/>
                <a:sym typeface="Times New Roman"/>
              </a:rPr>
              <a:t>¿Qué es una web e-Commerce?</a:t>
            </a:r>
            <a:endParaRPr/>
          </a:p>
          <a:p>
            <a:pPr indent="-342900" lvl="0" marL="342900" rtl="0" algn="l">
              <a:lnSpc>
                <a:spcPct val="90000"/>
              </a:lnSpc>
              <a:spcBef>
                <a:spcPts val="380"/>
              </a:spcBef>
              <a:spcAft>
                <a:spcPts val="0"/>
              </a:spcAft>
              <a:buClr>
                <a:schemeClr val="dk1"/>
              </a:buClr>
              <a:buSzPts val="1900"/>
              <a:buFont typeface="Arial"/>
              <a:buChar char="•"/>
            </a:pPr>
            <a:r>
              <a:rPr b="1" lang="es-MX" sz="1900">
                <a:solidFill>
                  <a:schemeClr val="dk1"/>
                </a:solidFill>
                <a:latin typeface="Times New Roman"/>
                <a:ea typeface="Times New Roman"/>
                <a:cs typeface="Times New Roman"/>
                <a:sym typeface="Times New Roman"/>
              </a:rPr>
              <a:t>¿Qué es una Tienda virtual?</a:t>
            </a:r>
            <a:endParaRPr/>
          </a:p>
          <a:p>
            <a:pPr indent="-342900" lvl="0" marL="342900" rtl="0" algn="l">
              <a:lnSpc>
                <a:spcPct val="90000"/>
              </a:lnSpc>
              <a:spcBef>
                <a:spcPts val="380"/>
              </a:spcBef>
              <a:spcAft>
                <a:spcPts val="0"/>
              </a:spcAft>
              <a:buClr>
                <a:schemeClr val="dk1"/>
              </a:buClr>
              <a:buSzPts val="1900"/>
              <a:buFont typeface="Arial"/>
              <a:buChar char="•"/>
            </a:pPr>
            <a:r>
              <a:rPr b="1" lang="es-MX" sz="1900">
                <a:solidFill>
                  <a:schemeClr val="dk1"/>
                </a:solidFill>
                <a:latin typeface="Times New Roman"/>
                <a:ea typeface="Times New Roman"/>
                <a:cs typeface="Times New Roman"/>
                <a:sym typeface="Times New Roman"/>
              </a:rPr>
              <a:t>¿Qué es una base de datos?</a:t>
            </a:r>
            <a:endParaRPr/>
          </a:p>
          <a:p>
            <a:pPr indent="-342900" lvl="0" marL="342900" rtl="0" algn="l">
              <a:lnSpc>
                <a:spcPct val="90000"/>
              </a:lnSpc>
              <a:spcBef>
                <a:spcPts val="380"/>
              </a:spcBef>
              <a:spcAft>
                <a:spcPts val="0"/>
              </a:spcAft>
              <a:buClr>
                <a:schemeClr val="dk1"/>
              </a:buClr>
              <a:buSzPts val="1900"/>
              <a:buFont typeface="Arial"/>
              <a:buChar char="•"/>
            </a:pPr>
            <a:r>
              <a:rPr b="1" lang="es-MX" sz="1900">
                <a:solidFill>
                  <a:schemeClr val="dk1"/>
                </a:solidFill>
                <a:latin typeface="Times New Roman"/>
                <a:ea typeface="Times New Roman"/>
                <a:cs typeface="Times New Roman"/>
                <a:sym typeface="Times New Roman"/>
              </a:rPr>
              <a:t>Arquitectura y lenguajes de programación </a:t>
            </a:r>
            <a:endParaRPr/>
          </a:p>
          <a:p>
            <a:pPr indent="0" lvl="0" marL="0" rtl="0" algn="l">
              <a:lnSpc>
                <a:spcPct val="90000"/>
              </a:lnSpc>
              <a:spcBef>
                <a:spcPts val="180"/>
              </a:spcBef>
              <a:spcAft>
                <a:spcPts val="0"/>
              </a:spcAft>
              <a:buClr>
                <a:srgbClr val="888888"/>
              </a:buClr>
              <a:buSzPts val="900"/>
              <a:buNone/>
            </a:pPr>
            <a:r>
              <a:t/>
            </a:r>
            <a:endParaRPr sz="900">
              <a:solidFill>
                <a:srgbClr val="FFC000"/>
              </a:solidFill>
            </a:endParaRPr>
          </a:p>
        </p:txBody>
      </p:sp>
      <p:pic>
        <p:nvPicPr>
          <p:cNvPr descr="El papel del sistema de información en la mejora de los procesos -  Evaluando ERP" id="71" name="Google Shape;71;p8"/>
          <p:cNvPicPr preferRelativeResize="0"/>
          <p:nvPr/>
        </p:nvPicPr>
        <p:blipFill rotWithShape="1">
          <a:blip r:embed="rId3">
            <a:alphaModFix/>
          </a:blip>
          <a:srcRect b="8773" l="0" r="2" t="0"/>
          <a:stretch/>
        </p:blipFill>
        <p:spPr>
          <a:xfrm>
            <a:off x="1331640" y="1160209"/>
            <a:ext cx="6480720" cy="33387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10653e56450_0_0"/>
          <p:cNvSpPr txBox="1"/>
          <p:nvPr>
            <p:ph type="ctrTitle"/>
          </p:nvPr>
        </p:nvSpPr>
        <p:spPr>
          <a:xfrm>
            <a:off x="160246" y="1107225"/>
            <a:ext cx="7040700" cy="12645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s-MX" sz="4200"/>
              <a:t>Arquitectura Web de tres capas</a:t>
            </a:r>
            <a:r>
              <a:rPr b="1" lang="es-MX" sz="4200"/>
              <a:t> </a:t>
            </a:r>
            <a:endParaRPr b="1" sz="4200"/>
          </a:p>
        </p:txBody>
      </p:sp>
      <p:pic>
        <p:nvPicPr>
          <p:cNvPr id="77" name="Google Shape;77;g10653e56450_0_0"/>
          <p:cNvPicPr preferRelativeResize="0"/>
          <p:nvPr/>
        </p:nvPicPr>
        <p:blipFill>
          <a:blip r:embed="rId3">
            <a:alphaModFix/>
          </a:blip>
          <a:stretch>
            <a:fillRect/>
          </a:stretch>
        </p:blipFill>
        <p:spPr>
          <a:xfrm>
            <a:off x="1004625" y="2305775"/>
            <a:ext cx="7134750" cy="3286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2017-01-23T22:40:33Z</dcterms:created>
  <dc:creator>gloria.cuadros</dc:creator>
</cp:coreProperties>
</file>