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3" r:id="rId5"/>
    <p:sldId id="258" r:id="rId6"/>
    <p:sldId id="268" r:id="rId7"/>
    <p:sldId id="262" r:id="rId8"/>
    <p:sldId id="259" r:id="rId9"/>
    <p:sldId id="265" r:id="rId10"/>
    <p:sldId id="269" r:id="rId11"/>
    <p:sldId id="272" r:id="rId12"/>
    <p:sldId id="270" r:id="rId13"/>
    <p:sldId id="271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1E20"/>
    <a:srgbClr val="16286E"/>
    <a:srgbClr val="7D4BC9"/>
    <a:srgbClr val="8335E5"/>
    <a:srgbClr val="1E3ADA"/>
    <a:srgbClr val="7BEBD8"/>
    <a:srgbClr val="6B8DE1"/>
    <a:srgbClr val="6C92E1"/>
    <a:srgbClr val="6313DC"/>
    <a:srgbClr val="030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5" autoAdjust="0"/>
    <p:restoredTop sz="82222" autoAdjust="0"/>
  </p:normalViewPr>
  <p:slideViewPr>
    <p:cSldViewPr snapToGrid="0" showGuides="1">
      <p:cViewPr varScale="1">
        <p:scale>
          <a:sx n="71" d="100"/>
          <a:sy n="71" d="100"/>
        </p:scale>
        <p:origin x="1358" y="34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B29320-8E7B-47FA-AA17-41916ED061EB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5825FD-F43B-4F66-A7C9-9759B071B242}">
      <dgm:prSet phldrT="[Text]" custT="1"/>
      <dgm:spPr/>
      <dgm:t>
        <a:bodyPr/>
        <a:lstStyle/>
        <a:p>
          <a:r>
            <a:rPr lang="en-US" sz="2000" b="1" dirty="0"/>
            <a:t>SPECIFY</a:t>
          </a:r>
          <a:endParaRPr lang="en-US" sz="1400" b="1" dirty="0"/>
        </a:p>
        <a:p>
          <a:r>
            <a:rPr lang="en-US" sz="1400" dirty="0"/>
            <a:t>Manufacturing environment with unpredictable work force variation leads to missed delivery schedule</a:t>
          </a:r>
        </a:p>
      </dgm:t>
    </dgm:pt>
    <dgm:pt modelId="{33F3E0A1-0E38-4707-9A96-9342D94E7757}" type="parTrans" cxnId="{B1D75B70-9077-4A60-9BE0-D382D0BB4DD9}">
      <dgm:prSet/>
      <dgm:spPr/>
      <dgm:t>
        <a:bodyPr/>
        <a:lstStyle/>
        <a:p>
          <a:endParaRPr lang="en-US"/>
        </a:p>
      </dgm:t>
    </dgm:pt>
    <dgm:pt modelId="{AC3C26D4-33EE-4A80-8A11-F251C2E92029}" type="sibTrans" cxnId="{B1D75B70-9077-4A60-9BE0-D382D0BB4DD9}">
      <dgm:prSet/>
      <dgm:spPr/>
      <dgm:t>
        <a:bodyPr/>
        <a:lstStyle/>
        <a:p>
          <a:endParaRPr lang="en-US"/>
        </a:p>
      </dgm:t>
    </dgm:pt>
    <dgm:pt modelId="{00ACADE3-8481-4AB4-B813-25053F8E7EF8}">
      <dgm:prSet phldrT="[Text]" custT="1"/>
      <dgm:spPr/>
      <dgm:t>
        <a:bodyPr/>
        <a:lstStyle/>
        <a:p>
          <a:r>
            <a:rPr lang="en-US" sz="2000" b="1" dirty="0"/>
            <a:t>OBSERVE</a:t>
          </a:r>
        </a:p>
        <a:p>
          <a:r>
            <a:rPr lang="en-US" sz="1400" dirty="0"/>
            <a:t>Time-based analysis of </a:t>
          </a:r>
          <a:r>
            <a:rPr lang="en-US" sz="1400" b="1" dirty="0"/>
            <a:t>work force hours </a:t>
          </a:r>
          <a:r>
            <a:rPr lang="en-US" sz="1400" dirty="0"/>
            <a:t>and </a:t>
          </a:r>
          <a:r>
            <a:rPr lang="en-US" sz="1400" b="1" dirty="0"/>
            <a:t>product</a:t>
          </a:r>
          <a:r>
            <a:rPr lang="en-US" sz="1400" dirty="0"/>
            <a:t> </a:t>
          </a:r>
          <a:r>
            <a:rPr lang="en-US" sz="1400" b="1" dirty="0"/>
            <a:t>quality</a:t>
          </a:r>
          <a:r>
            <a:rPr lang="en-US" sz="1400" dirty="0"/>
            <a:t> events allow us to predict variations</a:t>
          </a:r>
        </a:p>
      </dgm:t>
    </dgm:pt>
    <dgm:pt modelId="{963F70C7-FC06-4879-8FC4-3C0A6F3DFD15}" type="parTrans" cxnId="{099EE474-C0DC-4FA1-82E9-E8E75364F349}">
      <dgm:prSet/>
      <dgm:spPr/>
      <dgm:t>
        <a:bodyPr/>
        <a:lstStyle/>
        <a:p>
          <a:endParaRPr lang="en-US"/>
        </a:p>
      </dgm:t>
    </dgm:pt>
    <dgm:pt modelId="{9A23E204-BEEA-4D6B-8CA5-8632CE4AA397}" type="sibTrans" cxnId="{099EE474-C0DC-4FA1-82E9-E8E75364F349}">
      <dgm:prSet/>
      <dgm:spPr/>
      <dgm:t>
        <a:bodyPr/>
        <a:lstStyle/>
        <a:p>
          <a:endParaRPr lang="en-US"/>
        </a:p>
      </dgm:t>
    </dgm:pt>
    <dgm:pt modelId="{FE10C20F-F177-4A12-8193-A777FC3720D3}">
      <dgm:prSet phldrT="[Text]" custT="1"/>
      <dgm:spPr/>
      <dgm:t>
        <a:bodyPr/>
        <a:lstStyle/>
        <a:p>
          <a:r>
            <a:rPr lang="en-US" sz="2000" b="1" dirty="0"/>
            <a:t>ANALYZE</a:t>
          </a:r>
        </a:p>
        <a:p>
          <a:r>
            <a:rPr lang="en-US" sz="1400" dirty="0"/>
            <a:t>A time-based </a:t>
          </a:r>
          <a:r>
            <a:rPr lang="en-US" sz="1400" b="1" dirty="0"/>
            <a:t>prediction model</a:t>
          </a:r>
          <a:r>
            <a:rPr lang="en-US" sz="1400" dirty="0"/>
            <a:t> will be developed to allow the manufacturing supervisors to </a:t>
          </a:r>
          <a:r>
            <a:rPr lang="en-US" sz="1400" b="1" dirty="0"/>
            <a:t>adjust</a:t>
          </a:r>
          <a:r>
            <a:rPr lang="en-US" sz="1400" dirty="0"/>
            <a:t> man-power constraints</a:t>
          </a:r>
        </a:p>
      </dgm:t>
    </dgm:pt>
    <dgm:pt modelId="{FE191A39-35FF-4439-98BA-B2F598333F0F}" type="parTrans" cxnId="{2505D1A9-3C28-4BC4-B7ED-50F200F46699}">
      <dgm:prSet/>
      <dgm:spPr/>
      <dgm:t>
        <a:bodyPr/>
        <a:lstStyle/>
        <a:p>
          <a:endParaRPr lang="en-US"/>
        </a:p>
      </dgm:t>
    </dgm:pt>
    <dgm:pt modelId="{F5FF7E75-2D0F-495F-BAF4-A540863DC42D}" type="sibTrans" cxnId="{2505D1A9-3C28-4BC4-B7ED-50F200F46699}">
      <dgm:prSet/>
      <dgm:spPr/>
      <dgm:t>
        <a:bodyPr/>
        <a:lstStyle/>
        <a:p>
          <a:endParaRPr lang="en-US"/>
        </a:p>
      </dgm:t>
    </dgm:pt>
    <dgm:pt modelId="{F4AA39C6-3B35-416F-8738-87466EDFB8E4}">
      <dgm:prSet phldrT="[Text]" custT="1"/>
      <dgm:spPr/>
      <dgm:t>
        <a:bodyPr/>
        <a:lstStyle/>
        <a:p>
          <a:r>
            <a:rPr lang="en-US" sz="20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RECOMMEND</a:t>
          </a:r>
        </a:p>
        <a:p>
          <a:r>
            <a:rPr lang="en-US" sz="1500" kern="1200" dirty="0"/>
            <a:t>A solution can be made for </a:t>
          </a:r>
          <a:r>
            <a:rPr lang="en-US" sz="1500" b="1" kern="1200" dirty="0"/>
            <a:t>increasing</a:t>
          </a:r>
          <a:r>
            <a:rPr lang="en-US" sz="1500" kern="1200" dirty="0"/>
            <a:t> or </a:t>
          </a:r>
          <a:r>
            <a:rPr lang="en-US" sz="1500" b="1" kern="1200" dirty="0"/>
            <a:t>decreasing</a:t>
          </a:r>
          <a:r>
            <a:rPr lang="en-US" sz="1500" kern="1200" dirty="0"/>
            <a:t> man-power in response to poor quality or decreased working hours</a:t>
          </a:r>
        </a:p>
      </dgm:t>
    </dgm:pt>
    <dgm:pt modelId="{E3ADD20B-3DCA-46D0-B9AC-7C0EB4125695}" type="parTrans" cxnId="{27974D6D-D6EC-43B6-98AA-F2FC1FDB7410}">
      <dgm:prSet/>
      <dgm:spPr/>
      <dgm:t>
        <a:bodyPr/>
        <a:lstStyle/>
        <a:p>
          <a:endParaRPr lang="en-US"/>
        </a:p>
      </dgm:t>
    </dgm:pt>
    <dgm:pt modelId="{9E3810D9-CBBF-45D3-A282-E2FCD720B82A}" type="sibTrans" cxnId="{27974D6D-D6EC-43B6-98AA-F2FC1FDB7410}">
      <dgm:prSet/>
      <dgm:spPr/>
      <dgm:t>
        <a:bodyPr/>
        <a:lstStyle/>
        <a:p>
          <a:endParaRPr lang="en-US"/>
        </a:p>
      </dgm:t>
    </dgm:pt>
    <dgm:pt modelId="{003905EA-6325-484B-9591-C2BFFF727245}" type="pres">
      <dgm:prSet presAssocID="{C5B29320-8E7B-47FA-AA17-41916ED061EB}" presName="matrix" presStyleCnt="0">
        <dgm:presLayoutVars>
          <dgm:chMax val="1"/>
          <dgm:dir/>
          <dgm:resizeHandles val="exact"/>
        </dgm:presLayoutVars>
      </dgm:prSet>
      <dgm:spPr/>
    </dgm:pt>
    <dgm:pt modelId="{0B75121E-082F-48EB-B665-5981652C219F}" type="pres">
      <dgm:prSet presAssocID="{C5B29320-8E7B-47FA-AA17-41916ED061EB}" presName="diamond" presStyleLbl="bgShp" presStyleIdx="0" presStyleCnt="1" custLinFactNeighborX="-7633"/>
      <dgm:spPr/>
    </dgm:pt>
    <dgm:pt modelId="{1F403BB2-2E81-4799-B039-65812D0AC808}" type="pres">
      <dgm:prSet presAssocID="{C5B29320-8E7B-47FA-AA17-41916ED061EB}" presName="quad1" presStyleLbl="node1" presStyleIdx="0" presStyleCnt="4" custLinFactNeighborX="-19571">
        <dgm:presLayoutVars>
          <dgm:chMax val="0"/>
          <dgm:chPref val="0"/>
          <dgm:bulletEnabled val="1"/>
        </dgm:presLayoutVars>
      </dgm:prSet>
      <dgm:spPr/>
    </dgm:pt>
    <dgm:pt modelId="{169E3353-7433-4579-BD69-446D60E2D166}" type="pres">
      <dgm:prSet presAssocID="{C5B29320-8E7B-47FA-AA17-41916ED061EB}" presName="quad2" presStyleLbl="node1" presStyleIdx="1" presStyleCnt="4" custLinFactNeighborX="-19571">
        <dgm:presLayoutVars>
          <dgm:chMax val="0"/>
          <dgm:chPref val="0"/>
          <dgm:bulletEnabled val="1"/>
        </dgm:presLayoutVars>
      </dgm:prSet>
      <dgm:spPr/>
    </dgm:pt>
    <dgm:pt modelId="{C0909A1D-1930-4007-9A78-4D04A2F50B39}" type="pres">
      <dgm:prSet presAssocID="{C5B29320-8E7B-47FA-AA17-41916ED061EB}" presName="quad3" presStyleLbl="node1" presStyleIdx="2" presStyleCnt="4" custLinFactNeighborX="-19571">
        <dgm:presLayoutVars>
          <dgm:chMax val="0"/>
          <dgm:chPref val="0"/>
          <dgm:bulletEnabled val="1"/>
        </dgm:presLayoutVars>
      </dgm:prSet>
      <dgm:spPr/>
    </dgm:pt>
    <dgm:pt modelId="{8A9054EF-B1B6-476E-8143-8CF31A520B22}" type="pres">
      <dgm:prSet presAssocID="{C5B29320-8E7B-47FA-AA17-41916ED061EB}" presName="quad4" presStyleLbl="node1" presStyleIdx="3" presStyleCnt="4" custLinFactNeighborX="-19571">
        <dgm:presLayoutVars>
          <dgm:chMax val="0"/>
          <dgm:chPref val="0"/>
          <dgm:bulletEnabled val="1"/>
        </dgm:presLayoutVars>
      </dgm:prSet>
      <dgm:spPr/>
    </dgm:pt>
  </dgm:ptLst>
  <dgm:cxnLst>
    <dgm:cxn modelId="{8BFF505C-891A-46C9-9590-BA0CD1489055}" type="presOf" srcId="{F4AA39C6-3B35-416F-8738-87466EDFB8E4}" destId="{8A9054EF-B1B6-476E-8143-8CF31A520B22}" srcOrd="0" destOrd="0" presId="urn:microsoft.com/office/officeart/2005/8/layout/matrix3"/>
    <dgm:cxn modelId="{27974D6D-D6EC-43B6-98AA-F2FC1FDB7410}" srcId="{C5B29320-8E7B-47FA-AA17-41916ED061EB}" destId="{F4AA39C6-3B35-416F-8738-87466EDFB8E4}" srcOrd="3" destOrd="0" parTransId="{E3ADD20B-3DCA-46D0-B9AC-7C0EB4125695}" sibTransId="{9E3810D9-CBBF-45D3-A282-E2FCD720B82A}"/>
    <dgm:cxn modelId="{B1D75B70-9077-4A60-9BE0-D382D0BB4DD9}" srcId="{C5B29320-8E7B-47FA-AA17-41916ED061EB}" destId="{355825FD-F43B-4F66-A7C9-9759B071B242}" srcOrd="0" destOrd="0" parTransId="{33F3E0A1-0E38-4707-9A96-9342D94E7757}" sibTransId="{AC3C26D4-33EE-4A80-8A11-F251C2E92029}"/>
    <dgm:cxn modelId="{73BAC673-AB58-4B93-9A81-04F8EEA25E2A}" type="presOf" srcId="{355825FD-F43B-4F66-A7C9-9759B071B242}" destId="{1F403BB2-2E81-4799-B039-65812D0AC808}" srcOrd="0" destOrd="0" presId="urn:microsoft.com/office/officeart/2005/8/layout/matrix3"/>
    <dgm:cxn modelId="{099EE474-C0DC-4FA1-82E9-E8E75364F349}" srcId="{C5B29320-8E7B-47FA-AA17-41916ED061EB}" destId="{00ACADE3-8481-4AB4-B813-25053F8E7EF8}" srcOrd="1" destOrd="0" parTransId="{963F70C7-FC06-4879-8FC4-3C0A6F3DFD15}" sibTransId="{9A23E204-BEEA-4D6B-8CA5-8632CE4AA397}"/>
    <dgm:cxn modelId="{995D9D7A-3138-4F44-8697-E9F9A47F3DF1}" type="presOf" srcId="{C5B29320-8E7B-47FA-AA17-41916ED061EB}" destId="{003905EA-6325-484B-9591-C2BFFF727245}" srcOrd="0" destOrd="0" presId="urn:microsoft.com/office/officeart/2005/8/layout/matrix3"/>
    <dgm:cxn modelId="{2505D1A9-3C28-4BC4-B7ED-50F200F46699}" srcId="{C5B29320-8E7B-47FA-AA17-41916ED061EB}" destId="{FE10C20F-F177-4A12-8193-A777FC3720D3}" srcOrd="2" destOrd="0" parTransId="{FE191A39-35FF-4439-98BA-B2F598333F0F}" sibTransId="{F5FF7E75-2D0F-495F-BAF4-A540863DC42D}"/>
    <dgm:cxn modelId="{9C0D7BC9-F98B-4748-B9DC-C8A5B4F5E1DF}" type="presOf" srcId="{FE10C20F-F177-4A12-8193-A777FC3720D3}" destId="{C0909A1D-1930-4007-9A78-4D04A2F50B39}" srcOrd="0" destOrd="0" presId="urn:microsoft.com/office/officeart/2005/8/layout/matrix3"/>
    <dgm:cxn modelId="{1129E4E9-8AF8-4ACB-9079-D37633EB8CFC}" type="presOf" srcId="{00ACADE3-8481-4AB4-B813-25053F8E7EF8}" destId="{169E3353-7433-4579-BD69-446D60E2D166}" srcOrd="0" destOrd="0" presId="urn:microsoft.com/office/officeart/2005/8/layout/matrix3"/>
    <dgm:cxn modelId="{E8087F7A-5EF4-4FB8-845F-E53BF609BC3E}" type="presParOf" srcId="{003905EA-6325-484B-9591-C2BFFF727245}" destId="{0B75121E-082F-48EB-B665-5981652C219F}" srcOrd="0" destOrd="0" presId="urn:microsoft.com/office/officeart/2005/8/layout/matrix3"/>
    <dgm:cxn modelId="{8514C506-790C-40F3-BB3E-5F4C915BBE2B}" type="presParOf" srcId="{003905EA-6325-484B-9591-C2BFFF727245}" destId="{1F403BB2-2E81-4799-B039-65812D0AC808}" srcOrd="1" destOrd="0" presId="urn:microsoft.com/office/officeart/2005/8/layout/matrix3"/>
    <dgm:cxn modelId="{AEA44597-A401-4DA6-9434-48A3349513D4}" type="presParOf" srcId="{003905EA-6325-484B-9591-C2BFFF727245}" destId="{169E3353-7433-4579-BD69-446D60E2D166}" srcOrd="2" destOrd="0" presId="urn:microsoft.com/office/officeart/2005/8/layout/matrix3"/>
    <dgm:cxn modelId="{00F3BB59-CE30-4666-8E8A-FD2D6FB8D8B3}" type="presParOf" srcId="{003905EA-6325-484B-9591-C2BFFF727245}" destId="{C0909A1D-1930-4007-9A78-4D04A2F50B39}" srcOrd="3" destOrd="0" presId="urn:microsoft.com/office/officeart/2005/8/layout/matrix3"/>
    <dgm:cxn modelId="{76D1D1FC-8609-4B20-B922-212967D2A579}" type="presParOf" srcId="{003905EA-6325-484B-9591-C2BFFF727245}" destId="{8A9054EF-B1B6-476E-8143-8CF31A520B2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5121E-082F-48EB-B665-5981652C219F}">
      <dsp:nvSpPr>
        <dsp:cNvPr id="0" name=""/>
        <dsp:cNvSpPr/>
      </dsp:nvSpPr>
      <dsp:spPr>
        <a:xfrm>
          <a:off x="941059" y="0"/>
          <a:ext cx="5418667" cy="541866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03BB2-2E81-4799-B039-65812D0AC808}">
      <dsp:nvSpPr>
        <dsp:cNvPr id="0" name=""/>
        <dsp:cNvSpPr/>
      </dsp:nvSpPr>
      <dsp:spPr>
        <a:xfrm>
          <a:off x="1455849" y="51477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SPECIFY</a:t>
          </a:r>
          <a:endParaRPr lang="en-US" sz="14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Manufacturing environment with unpredictable work force variation leads to missed delivery schedule</a:t>
          </a:r>
        </a:p>
      </dsp:txBody>
      <dsp:txXfrm>
        <a:off x="1559011" y="617935"/>
        <a:ext cx="1906956" cy="1906956"/>
      </dsp:txXfrm>
    </dsp:sp>
    <dsp:sp modelId="{169E3353-7433-4579-BD69-446D60E2D166}">
      <dsp:nvSpPr>
        <dsp:cNvPr id="0" name=""/>
        <dsp:cNvSpPr/>
      </dsp:nvSpPr>
      <dsp:spPr>
        <a:xfrm>
          <a:off x="3731689" y="51477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OBSERVE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Time-based analysis of </a:t>
          </a:r>
          <a:r>
            <a:rPr lang="en-US" sz="1400" b="1" kern="1200" dirty="0"/>
            <a:t>work force hours </a:t>
          </a:r>
          <a:r>
            <a:rPr lang="en-US" sz="1400" kern="1200" dirty="0"/>
            <a:t>and </a:t>
          </a:r>
          <a:r>
            <a:rPr lang="en-US" sz="1400" b="1" kern="1200" dirty="0"/>
            <a:t>product</a:t>
          </a:r>
          <a:r>
            <a:rPr lang="en-US" sz="1400" kern="1200" dirty="0"/>
            <a:t> </a:t>
          </a:r>
          <a:r>
            <a:rPr lang="en-US" sz="1400" b="1" kern="1200" dirty="0"/>
            <a:t>quality</a:t>
          </a:r>
          <a:r>
            <a:rPr lang="en-US" sz="1400" kern="1200" dirty="0"/>
            <a:t> events allow us to predict variations</a:t>
          </a:r>
        </a:p>
      </dsp:txBody>
      <dsp:txXfrm>
        <a:off x="3834851" y="617935"/>
        <a:ext cx="1906956" cy="1906956"/>
      </dsp:txXfrm>
    </dsp:sp>
    <dsp:sp modelId="{C0909A1D-1930-4007-9A78-4D04A2F50B39}">
      <dsp:nvSpPr>
        <dsp:cNvPr id="0" name=""/>
        <dsp:cNvSpPr/>
      </dsp:nvSpPr>
      <dsp:spPr>
        <a:xfrm>
          <a:off x="1455849" y="279061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ANALYZE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 time-based </a:t>
          </a:r>
          <a:r>
            <a:rPr lang="en-US" sz="1400" b="1" kern="1200" dirty="0"/>
            <a:t>prediction model</a:t>
          </a:r>
          <a:r>
            <a:rPr lang="en-US" sz="1400" kern="1200" dirty="0"/>
            <a:t> will be developed to allow the manufacturing supervisors to </a:t>
          </a:r>
          <a:r>
            <a:rPr lang="en-US" sz="1400" b="1" kern="1200" dirty="0"/>
            <a:t>adjust</a:t>
          </a:r>
          <a:r>
            <a:rPr lang="en-US" sz="1400" kern="1200" dirty="0"/>
            <a:t> man-power constraints</a:t>
          </a:r>
        </a:p>
      </dsp:txBody>
      <dsp:txXfrm>
        <a:off x="1559011" y="2893775"/>
        <a:ext cx="1906956" cy="1906956"/>
      </dsp:txXfrm>
    </dsp:sp>
    <dsp:sp modelId="{8A9054EF-B1B6-476E-8143-8CF31A520B22}">
      <dsp:nvSpPr>
        <dsp:cNvPr id="0" name=""/>
        <dsp:cNvSpPr/>
      </dsp:nvSpPr>
      <dsp:spPr>
        <a:xfrm>
          <a:off x="3731689" y="279061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RECOMMEND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 solution can be made for </a:t>
          </a:r>
          <a:r>
            <a:rPr lang="en-US" sz="1500" b="1" kern="1200" dirty="0"/>
            <a:t>increasing</a:t>
          </a:r>
          <a:r>
            <a:rPr lang="en-US" sz="1500" kern="1200" dirty="0"/>
            <a:t> or </a:t>
          </a:r>
          <a:r>
            <a:rPr lang="en-US" sz="1500" b="1" kern="1200" dirty="0"/>
            <a:t>decreasing</a:t>
          </a:r>
          <a:r>
            <a:rPr lang="en-US" sz="1500" kern="1200" dirty="0"/>
            <a:t> man-power in response to poor quality or decreased working hours</a:t>
          </a:r>
        </a:p>
      </dsp:txBody>
      <dsp:txXfrm>
        <a:off x="3834851" y="2893775"/>
        <a:ext cx="1906956" cy="1906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F506F9-91AB-457B-A321-BA32DFC45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1BC67-B9B6-41AE-BB4E-51234F2098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C063D-436A-410C-A490-190D73BB5D3E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2BB79-F5ED-4C7F-A869-D9A323F2CA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207CB-184F-4400-BBE4-E0B71DE0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8996C-DF1E-45F4-80FD-86472FDB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84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0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829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0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50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*Clean up the data</a:t>
            </a:r>
          </a:p>
          <a:p>
            <a:r>
              <a:rPr lang="en-US" dirty="0"/>
              <a:t>*Added variables</a:t>
            </a:r>
          </a:p>
          <a:p>
            <a:r>
              <a:rPr lang="en-US" dirty="0"/>
              <a:t>*Changed Data types</a:t>
            </a:r>
          </a:p>
          <a:p>
            <a:r>
              <a:rPr lang="en-US" dirty="0"/>
              <a:t>PTB=Performance to Budget</a:t>
            </a:r>
          </a:p>
          <a:p>
            <a:r>
              <a:rPr lang="en-US" dirty="0"/>
              <a:t>PQ1K=Defects per every 1000 completed hours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75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800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Pq1k variable—Defects per 1000 hours of completed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04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 slide to hype up the recommendation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39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67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B8F3C9-C979-457B-868E-E1F55FEAB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003" y="2718785"/>
            <a:ext cx="4755994" cy="3009958"/>
          </a:xfrm>
          <a:prstGeom prst="rect">
            <a:avLst/>
          </a:prstGeom>
        </p:spPr>
      </p:pic>
      <p:grpSp>
        <p:nvGrpSpPr>
          <p:cNvPr id="2" name="Group 1" descr="This image is an abstract decorative shap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 rot="19446278">
            <a:off x="8309566" y="-2410395"/>
            <a:ext cx="5422485" cy="8209280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1" y="-2833465"/>
              <a:ext cx="8756896" cy="10755933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316001" y="305418"/>
            <a:ext cx="841080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 FORCE PREDICTION ANALYSIS</a:t>
            </a:r>
          </a:p>
          <a:p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AEROSPACE MANUFACTURING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8B14E07-4E46-40AE-A56A-76CAE9528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5295" y="5682308"/>
            <a:ext cx="4723839" cy="97969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1A1A18"/>
                </a:solidFill>
              </a:rPr>
              <a:t>A predictable work force leads </a:t>
            </a:r>
          </a:p>
          <a:p>
            <a:pPr algn="r"/>
            <a:r>
              <a:rPr lang="en-US" dirty="0">
                <a:solidFill>
                  <a:srgbClr val="1A1A18"/>
                </a:solidFill>
              </a:rPr>
              <a:t>to high-quality, on-time delivery.</a:t>
            </a:r>
          </a:p>
        </p:txBody>
      </p:sp>
      <p:sp>
        <p:nvSpPr>
          <p:cNvPr id="27" name="Subtitle 7">
            <a:extLst>
              <a:ext uri="{FF2B5EF4-FFF2-40B4-BE49-F238E27FC236}">
                <a16:creationId xmlns:a16="http://schemas.microsoft.com/office/drawing/2014/main" id="{9A5CC54D-461D-4D40-A28E-8813935FD301}"/>
              </a:ext>
            </a:extLst>
          </p:cNvPr>
          <p:cNvSpPr txBox="1">
            <a:spLocks/>
          </p:cNvSpPr>
          <p:nvPr/>
        </p:nvSpPr>
        <p:spPr>
          <a:xfrm>
            <a:off x="6712392" y="1731397"/>
            <a:ext cx="4949320" cy="1655762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900" b="1" dirty="0"/>
              <a:t>IST 718 FINAL PROJECT</a:t>
            </a:r>
          </a:p>
          <a:p>
            <a:pPr algn="r"/>
            <a:r>
              <a:rPr lang="en-US" b="1" dirty="0"/>
              <a:t>Rebecca M Boyer</a:t>
            </a:r>
          </a:p>
          <a:p>
            <a:pPr algn="r"/>
            <a:r>
              <a:rPr lang="en-US" b="1" dirty="0"/>
              <a:t>Rachel K Shoop</a:t>
            </a:r>
          </a:p>
          <a:p>
            <a:pPr algn="r"/>
            <a:r>
              <a:rPr lang="en-US" b="1" dirty="0" err="1"/>
              <a:t>Sulav</a:t>
            </a:r>
            <a:r>
              <a:rPr lang="en-US" b="1" dirty="0"/>
              <a:t> </a:t>
            </a:r>
            <a:r>
              <a:rPr lang="en-US" b="1" dirty="0" err="1"/>
              <a:t>Rupakheti</a:t>
            </a:r>
            <a:endParaRPr lang="en-US" b="1" dirty="0"/>
          </a:p>
          <a:p>
            <a:pPr algn="r"/>
            <a:r>
              <a:rPr lang="en-US" b="1" dirty="0"/>
              <a:t>Justin Pate</a:t>
            </a:r>
          </a:p>
          <a:p>
            <a:pPr algn="r"/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A966F0-822B-4F22-897F-F8F6D9F53A3E}"/>
              </a:ext>
            </a:extLst>
          </p:cNvPr>
          <p:cNvSpPr txBox="1"/>
          <p:nvPr/>
        </p:nvSpPr>
        <p:spPr>
          <a:xfrm>
            <a:off x="309038" y="1916150"/>
            <a:ext cx="6059032" cy="42627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rgbClr val="00296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  <a:p>
            <a:endParaRPr lang="en-US" sz="900" b="1" dirty="0">
              <a:solidFill>
                <a:srgbClr val="00296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/>
              <a:t>In </a:t>
            </a:r>
            <a:r>
              <a:rPr lang="en-US" sz="2400" b="1" dirty="0">
                <a:solidFill>
                  <a:srgbClr val="1E3ADA"/>
                </a:solidFill>
              </a:rPr>
              <a:t>large manufacturing environments</a:t>
            </a:r>
            <a:r>
              <a:rPr lang="en-US" sz="2400" dirty="0"/>
              <a:t>, the need to </a:t>
            </a:r>
            <a:r>
              <a:rPr lang="en-US" sz="2400" b="1" dirty="0">
                <a:solidFill>
                  <a:srgbClr val="1E3ADA"/>
                </a:solidFill>
              </a:rPr>
              <a:t>predict</a:t>
            </a:r>
            <a:r>
              <a:rPr lang="en-US" sz="2400" dirty="0"/>
              <a:t> performance trends and</a:t>
            </a:r>
          </a:p>
          <a:p>
            <a:r>
              <a:rPr lang="en-US" sz="2400" dirty="0"/>
              <a:t>quality rework is imperative to</a:t>
            </a:r>
          </a:p>
          <a:p>
            <a:r>
              <a:rPr lang="en-US" sz="2400" dirty="0"/>
              <a:t>maintain a schedule that </a:t>
            </a:r>
          </a:p>
          <a:p>
            <a:r>
              <a:rPr lang="en-US" sz="2400" b="1" dirty="0">
                <a:solidFill>
                  <a:srgbClr val="1E3ADA"/>
                </a:solidFill>
              </a:rPr>
              <a:t>meets the needs </a:t>
            </a:r>
            <a:r>
              <a:rPr lang="en-US" sz="2400" dirty="0"/>
              <a:t>of the </a:t>
            </a:r>
          </a:p>
          <a:p>
            <a:r>
              <a:rPr lang="en-US" sz="2400" dirty="0"/>
              <a:t>final assembly line of the</a:t>
            </a:r>
          </a:p>
          <a:p>
            <a:r>
              <a:rPr lang="en-US" sz="2400" dirty="0"/>
              <a:t>customer.  </a:t>
            </a:r>
          </a:p>
          <a:p>
            <a:endParaRPr lang="en-US" sz="2400" dirty="0"/>
          </a:p>
          <a:p>
            <a:r>
              <a:rPr lang="en-US" sz="2400" dirty="0"/>
              <a:t>This need is abundantly present </a:t>
            </a:r>
          </a:p>
          <a:p>
            <a:r>
              <a:rPr lang="en-US" sz="2400" dirty="0"/>
              <a:t>in </a:t>
            </a:r>
            <a:r>
              <a:rPr lang="en-US" sz="2400" b="1" dirty="0">
                <a:solidFill>
                  <a:srgbClr val="1E3ADA"/>
                </a:solidFill>
              </a:rPr>
              <a:t>aerospace</a:t>
            </a:r>
            <a:r>
              <a:rPr lang="en-US" sz="2400" dirty="0"/>
              <a:t>.</a:t>
            </a:r>
            <a:endParaRPr lang="en-US" sz="28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4B7E7-CA62-47EE-B8A7-1EF8762AEEDD}"/>
              </a:ext>
            </a:extLst>
          </p:cNvPr>
          <p:cNvSpPr/>
          <p:nvPr/>
        </p:nvSpPr>
        <p:spPr>
          <a:xfrm>
            <a:off x="52336" y="6290972"/>
            <a:ext cx="4844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JP</a:t>
            </a:r>
          </a:p>
        </p:txBody>
      </p:sp>
    </p:spTree>
    <p:extLst>
      <p:ext uri="{BB962C8B-B14F-4D97-AF65-F5344CB8AC3E}">
        <p14:creationId xmlns:p14="http://schemas.microsoft.com/office/powerpoint/2010/main" val="863792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his image is of two sets of hands putting puzzle pieces together. ">
            <a:extLst>
              <a:ext uri="{FF2B5EF4-FFF2-40B4-BE49-F238E27FC236}">
                <a16:creationId xmlns:a16="http://schemas.microsoft.com/office/drawing/2014/main" id="{9A12F044-4E00-4772-907C-4131454DC2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6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15224"/>
          <a:stretch/>
        </p:blipFill>
        <p:spPr>
          <a:xfrm>
            <a:off x="9326879" y="0"/>
            <a:ext cx="2865121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EC3492-1F25-4A91-B68F-459924D851C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4550" y="886041"/>
            <a:ext cx="10258702" cy="59281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254627" y="143594"/>
            <a:ext cx="1070962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APPENDIX—QLIK REPORTING</a:t>
            </a:r>
          </a:p>
        </p:txBody>
      </p: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8ED8BD-3E00-4186-AEB9-D5061734CB62}"/>
              </a:ext>
            </a:extLst>
          </p:cNvPr>
          <p:cNvSpPr/>
          <p:nvPr/>
        </p:nvSpPr>
        <p:spPr>
          <a:xfrm>
            <a:off x="52336" y="6290972"/>
            <a:ext cx="48442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JP</a:t>
            </a:r>
          </a:p>
        </p:txBody>
      </p:sp>
    </p:spTree>
    <p:extLst>
      <p:ext uri="{BB962C8B-B14F-4D97-AF65-F5344CB8AC3E}">
        <p14:creationId xmlns:p14="http://schemas.microsoft.com/office/powerpoint/2010/main" val="2859842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QUESTIONS?</a:t>
            </a:r>
          </a:p>
        </p:txBody>
      </p:sp>
      <p:grpSp>
        <p:nvGrpSpPr>
          <p:cNvPr id="5" name="Group 4" descr="This image is an icon of three human beings. ">
            <a:extLst>
              <a:ext uri="{FF2B5EF4-FFF2-40B4-BE49-F238E27FC236}">
                <a16:creationId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791651" y="3549996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Freeform 35">
              <a:extLst>
                <a:ext uri="{FF2B5EF4-FFF2-40B4-BE49-F238E27FC236}">
                  <a16:creationId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" name="Freeform 36">
              <a:extLst>
                <a:ext uri="{FF2B5EF4-FFF2-40B4-BE49-F238E27FC236}">
                  <a16:creationId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Freeform 37">
              <a:extLst>
                <a:ext uri="{FF2B5EF4-FFF2-40B4-BE49-F238E27FC236}">
                  <a16:creationId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Freeform 38">
              <a:extLst>
                <a:ext uri="{FF2B5EF4-FFF2-40B4-BE49-F238E27FC236}">
                  <a16:creationId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Freeform 39">
              <a:extLst>
                <a:ext uri="{FF2B5EF4-FFF2-40B4-BE49-F238E27FC236}">
                  <a16:creationId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Freeform 40">
              <a:extLst>
                <a:ext uri="{FF2B5EF4-FFF2-40B4-BE49-F238E27FC236}">
                  <a16:creationId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Freeform 41">
              <a:extLst>
                <a:ext uri="{FF2B5EF4-FFF2-40B4-BE49-F238E27FC236}">
                  <a16:creationId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3" name="Freeform 42">
              <a:extLst>
                <a:ext uri="{FF2B5EF4-FFF2-40B4-BE49-F238E27FC236}">
                  <a16:creationId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Freeform 43">
              <a:extLst>
                <a:ext uri="{FF2B5EF4-FFF2-40B4-BE49-F238E27FC236}">
                  <a16:creationId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751243" y="161740"/>
            <a:ext cx="9307357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WILL </a:t>
            </a:r>
            <a:r>
              <a:rPr lang="en-US" sz="36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S.O.A.R. </a:t>
            </a: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 TIME-BASED </a:t>
            </a:r>
          </a:p>
          <a:p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PREDICTION OF WORK FORCE VARIATION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2056" y="2321131"/>
            <a:ext cx="443592" cy="3825360"/>
            <a:chOff x="518433" y="1822122"/>
            <a:chExt cx="443592" cy="348239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BFCD1AA-E1CA-41D6-8605-56AFEBE4EEE3}"/>
                </a:ext>
              </a:extLst>
            </p:cNvPr>
            <p:cNvSpPr/>
            <p:nvPr/>
          </p:nvSpPr>
          <p:spPr>
            <a:xfrm>
              <a:off x="518433" y="1822122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4FF47BA-9557-4442-8E2A-74A4F4AAD237}"/>
                </a:ext>
              </a:extLst>
            </p:cNvPr>
            <p:cNvSpPr/>
            <p:nvPr/>
          </p:nvSpPr>
          <p:spPr>
            <a:xfrm>
              <a:off x="518433" y="2866599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B458D5C-BDF7-4A75-A4E8-B99128DCD84A}"/>
                </a:ext>
              </a:extLst>
            </p:cNvPr>
            <p:cNvSpPr/>
            <p:nvPr/>
          </p:nvSpPr>
          <p:spPr>
            <a:xfrm>
              <a:off x="518433" y="3947678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4E3D015-D1E6-40C0-B820-5D2B0144652D}"/>
                </a:ext>
              </a:extLst>
            </p:cNvPr>
            <p:cNvSpPr/>
            <p:nvPr/>
          </p:nvSpPr>
          <p:spPr>
            <a:xfrm>
              <a:off x="518433" y="5072222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8980075" y="-508000"/>
            <a:ext cx="3945657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A55E71-FB13-4E5B-8CD8-03210D0D532D}"/>
              </a:ext>
            </a:extLst>
          </p:cNvPr>
          <p:cNvSpPr/>
          <p:nvPr/>
        </p:nvSpPr>
        <p:spPr>
          <a:xfrm>
            <a:off x="894329" y="1684103"/>
            <a:ext cx="864339" cy="50167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</a:p>
          <a:p>
            <a:pPr algn="ctr"/>
            <a:r>
              <a:rPr lang="en-US" sz="80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</a:t>
            </a:r>
          </a:p>
          <a:p>
            <a:pPr algn="ctr"/>
            <a:r>
              <a:rPr lang="en-US" sz="8000" b="0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</a:p>
          <a:p>
            <a:pPr algn="ctr"/>
            <a:r>
              <a:rPr lang="en-US" sz="80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endParaRPr lang="en-US" sz="8000" b="0" cap="none" spc="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110F99-0A41-428E-8046-550DF2F8FCEA}"/>
              </a:ext>
            </a:extLst>
          </p:cNvPr>
          <p:cNvSpPr txBox="1"/>
          <p:nvPr/>
        </p:nvSpPr>
        <p:spPr>
          <a:xfrm>
            <a:off x="1554387" y="2168440"/>
            <a:ext cx="1434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16286E"/>
                </a:solidFill>
              </a:rPr>
              <a:t>pecify</a:t>
            </a:r>
            <a:endParaRPr lang="en-US" sz="4000" dirty="0">
              <a:solidFill>
                <a:srgbClr val="16286E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71CED1-C98D-48FB-92BE-18806622ADA8}"/>
              </a:ext>
            </a:extLst>
          </p:cNvPr>
          <p:cNvSpPr txBox="1"/>
          <p:nvPr/>
        </p:nvSpPr>
        <p:spPr>
          <a:xfrm>
            <a:off x="1542853" y="3369704"/>
            <a:ext cx="1573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16286E"/>
                </a:solidFill>
              </a:rPr>
              <a:t>bserve</a:t>
            </a:r>
            <a:endParaRPr lang="en-US" sz="4000" dirty="0">
              <a:solidFill>
                <a:srgbClr val="16286E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1CE166-CC9E-4ACA-9E63-42ADA1913761}"/>
              </a:ext>
            </a:extLst>
          </p:cNvPr>
          <p:cNvSpPr txBox="1"/>
          <p:nvPr/>
        </p:nvSpPr>
        <p:spPr>
          <a:xfrm>
            <a:off x="1558753" y="4596120"/>
            <a:ext cx="14897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16286E"/>
                </a:solidFill>
              </a:rPr>
              <a:t>nalyze</a:t>
            </a:r>
            <a:endParaRPr lang="en-US" sz="4000" dirty="0">
              <a:solidFill>
                <a:srgbClr val="16286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C6471B-3926-4BA6-8764-02806069383F}"/>
              </a:ext>
            </a:extLst>
          </p:cNvPr>
          <p:cNvSpPr txBox="1"/>
          <p:nvPr/>
        </p:nvSpPr>
        <p:spPr>
          <a:xfrm>
            <a:off x="1529910" y="5844696"/>
            <a:ext cx="2536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16286E"/>
                </a:solidFill>
              </a:rPr>
              <a:t>ecommend</a:t>
            </a:r>
            <a:endParaRPr lang="en-US" sz="4000" dirty="0">
              <a:solidFill>
                <a:srgbClr val="16286E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750768B-4408-4085-A8DC-359FD4E1CA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2690573"/>
              </p:ext>
            </p:extLst>
          </p:nvPr>
        </p:nvGraphicFramePr>
        <p:xfrm>
          <a:off x="4214463" y="121750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5233D7DE-D9F9-4EE4-B6BA-A1A74C56B113}"/>
              </a:ext>
            </a:extLst>
          </p:cNvPr>
          <p:cNvSpPr/>
          <p:nvPr/>
        </p:nvSpPr>
        <p:spPr>
          <a:xfrm>
            <a:off x="52336" y="6290972"/>
            <a:ext cx="4844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JP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 descr="This image is an abstract decorative shape. ">
            <a:extLst>
              <a:ext uri="{FF2B5EF4-FFF2-40B4-BE49-F238E27FC236}">
                <a16:creationId xmlns:a16="http://schemas.microsoft.com/office/drawing/2014/main" id="{7299C3F7-5A97-4837-A289-8E303F1B972F}"/>
              </a:ext>
            </a:extLst>
          </p:cNvPr>
          <p:cNvGrpSpPr/>
          <p:nvPr/>
        </p:nvGrpSpPr>
        <p:grpSpPr>
          <a:xfrm rot="6856917">
            <a:off x="7122261" y="-2848505"/>
            <a:ext cx="4395072" cy="8702380"/>
            <a:chOff x="4855953" y="-2833465"/>
            <a:chExt cx="8948964" cy="12105059"/>
          </a:xfrm>
        </p:grpSpPr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ED944BA1-B3E5-474F-B779-A10016D7A9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77AE7DBC-37E1-4025-B146-222F151ABB7E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BF4699B4-AD0F-4583-AADB-DE489E77E44C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683098" y="1011119"/>
            <a:ext cx="6224717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sz="2000" i="0" dirty="0">
                <a:latin typeface="+mn-lt"/>
              </a:rPr>
              <a:t>Missed deliveries cost </a:t>
            </a:r>
            <a:r>
              <a:rPr lang="en-US" sz="2000" b="1" i="0" dirty="0">
                <a:latin typeface="+mn-lt"/>
              </a:rPr>
              <a:t>millions of dollars per year </a:t>
            </a:r>
            <a:r>
              <a:rPr lang="en-US" sz="2000" i="0" dirty="0">
                <a:latin typeface="+mn-lt"/>
              </a:rPr>
              <a:t>due to expedited freight and line delays at the end item customer.</a:t>
            </a:r>
            <a:endParaRPr lang="en-US" sz="200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660419" y="273553"/>
            <a:ext cx="2389638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4400" dirty="0"/>
              <a:t>SPECIFY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683098" y="1798779"/>
            <a:ext cx="536921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sz="2000" i="0" dirty="0">
                <a:latin typeface="+mn-lt"/>
              </a:rPr>
              <a:t>The components we produce are </a:t>
            </a:r>
            <a:r>
              <a:rPr lang="en-US" sz="2000" b="1" i="0" dirty="0">
                <a:latin typeface="+mn-lt"/>
              </a:rPr>
              <a:t>critical</a:t>
            </a:r>
            <a:r>
              <a:rPr lang="en-US" sz="2000" i="0" dirty="0">
                <a:latin typeface="+mn-lt"/>
              </a:rPr>
              <a:t> to the final product and line delays increase cost.</a:t>
            </a:r>
            <a:endParaRPr lang="en-US" sz="2000" dirty="0">
              <a:latin typeface="+mn-lt"/>
            </a:endParaRPr>
          </a:p>
        </p:txBody>
      </p:sp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B6213412-6AA9-42E4-8382-9191EFEEE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667" y="1199318"/>
            <a:ext cx="4464918" cy="207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4640487E-89B4-41C7-9BCA-0B76AA73C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316" y="3279158"/>
            <a:ext cx="4473793" cy="173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tx trainer pictures">
            <a:extLst>
              <a:ext uri="{FF2B5EF4-FFF2-40B4-BE49-F238E27FC236}">
                <a16:creationId xmlns:a16="http://schemas.microsoft.com/office/drawing/2014/main" id="{9DC24607-F32C-4A6E-A944-B8465C669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143" y="5011732"/>
            <a:ext cx="4464918" cy="187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364D5C75-C745-4154-906C-D58F8963C13D}"/>
              </a:ext>
            </a:extLst>
          </p:cNvPr>
          <p:cNvSpPr txBox="1"/>
          <p:nvPr/>
        </p:nvSpPr>
        <p:spPr>
          <a:xfrm>
            <a:off x="660419" y="2813954"/>
            <a:ext cx="496160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sz="1800" b="1" i="0" dirty="0">
                <a:latin typeface="Segoe UI" panose="020B0502040204020203" pitchFamily="34" charset="0"/>
              </a:rPr>
              <a:t>Actual data shows unpredictable work completion and quality costs.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B4FD91E-D8AC-4523-B2EF-0B841BC24EC2}"/>
              </a:ext>
            </a:extLst>
          </p:cNvPr>
          <p:cNvSpPr/>
          <p:nvPr/>
        </p:nvSpPr>
        <p:spPr>
          <a:xfrm>
            <a:off x="7394304" y="151257"/>
            <a:ext cx="4702628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</a:rPr>
              <a:t>Our customers and our military need these products </a:t>
            </a:r>
            <a:r>
              <a:rPr lang="en-US" sz="2800" b="1" i="1" u="sng" dirty="0">
                <a:solidFill>
                  <a:schemeClr val="bg1"/>
                </a:solidFill>
              </a:rPr>
              <a:t>on time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DE9AC6-9739-4258-9F83-5BCFB8BA651F}"/>
              </a:ext>
            </a:extLst>
          </p:cNvPr>
          <p:cNvSpPr/>
          <p:nvPr/>
        </p:nvSpPr>
        <p:spPr>
          <a:xfrm>
            <a:off x="52336" y="6290972"/>
            <a:ext cx="4844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63902F-D3EB-6745-8DC1-9BB80551B457}"/>
              </a:ext>
            </a:extLst>
          </p:cNvPr>
          <p:cNvSpPr/>
          <p:nvPr/>
        </p:nvSpPr>
        <p:spPr>
          <a:xfrm>
            <a:off x="3050057" y="187363"/>
            <a:ext cx="38130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16286E"/>
                </a:solidFill>
                <a:latin typeface="+mj-lt"/>
              </a:rPr>
              <a:t>The </a:t>
            </a:r>
            <a:r>
              <a:rPr lang="en-US" sz="1600" b="1" u="sng" dirty="0">
                <a:solidFill>
                  <a:srgbClr val="16286E"/>
                </a:solidFill>
                <a:latin typeface="+mj-lt"/>
              </a:rPr>
              <a:t>problem</a:t>
            </a:r>
            <a:r>
              <a:rPr lang="en-US" sz="1600" dirty="0">
                <a:solidFill>
                  <a:srgbClr val="16286E"/>
                </a:solidFill>
                <a:latin typeface="+mj-lt"/>
              </a:rPr>
              <a:t> is an </a:t>
            </a:r>
            <a:r>
              <a:rPr lang="en-US" sz="1600" b="1" dirty="0">
                <a:solidFill>
                  <a:srgbClr val="16286E"/>
                </a:solidFill>
                <a:latin typeface="+mj-lt"/>
              </a:rPr>
              <a:t>unpredictable</a:t>
            </a:r>
            <a:r>
              <a:rPr lang="en-US" sz="1600" dirty="0">
                <a:solidFill>
                  <a:srgbClr val="16286E"/>
                </a:solidFill>
                <a:latin typeface="+mj-lt"/>
              </a:rPr>
              <a:t> work force creates an </a:t>
            </a:r>
            <a:r>
              <a:rPr lang="en-US" sz="1600" b="1" dirty="0">
                <a:solidFill>
                  <a:srgbClr val="16286E"/>
                </a:solidFill>
                <a:latin typeface="+mj-lt"/>
              </a:rPr>
              <a:t>unpredictable</a:t>
            </a:r>
            <a:r>
              <a:rPr lang="en-US" sz="1600" dirty="0">
                <a:solidFill>
                  <a:srgbClr val="16286E"/>
                </a:solidFill>
                <a:latin typeface="+mj-lt"/>
              </a:rPr>
              <a:t> delivery schedule.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189DF8-6416-B443-8796-83274F78A46B}"/>
              </a:ext>
            </a:extLst>
          </p:cNvPr>
          <p:cNvSpPr/>
          <p:nvPr/>
        </p:nvSpPr>
        <p:spPr>
          <a:xfrm>
            <a:off x="462436" y="3503926"/>
            <a:ext cx="5035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Segoe UI" panose="020B0502040204020203" pitchFamily="34" charset="0"/>
              </a:rPr>
              <a:t>Can we predict these variations?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D3662391-F539-9449-91FE-2DF0B97BBD6E}"/>
              </a:ext>
            </a:extLst>
          </p:cNvPr>
          <p:cNvSpPr/>
          <p:nvPr/>
        </p:nvSpPr>
        <p:spPr>
          <a:xfrm>
            <a:off x="5454823" y="2995022"/>
            <a:ext cx="1002051" cy="958121"/>
          </a:xfrm>
          <a:custGeom>
            <a:avLst/>
            <a:gdLst>
              <a:gd name="connsiteX0" fmla="*/ 0 w 777173"/>
              <a:gd name="connsiteY0" fmla="*/ 0 h 954594"/>
              <a:gd name="connsiteX1" fmla="*/ 773723 w 777173"/>
              <a:gd name="connsiteY1" fmla="*/ 301451 h 954594"/>
              <a:gd name="connsiteX2" fmla="*/ 231112 w 777173"/>
              <a:gd name="connsiteY2" fmla="*/ 954594 h 95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7173" h="954594">
                <a:moveTo>
                  <a:pt x="0" y="0"/>
                </a:moveTo>
                <a:cubicBezTo>
                  <a:pt x="367602" y="71176"/>
                  <a:pt x="735204" y="142352"/>
                  <a:pt x="773723" y="301451"/>
                </a:cubicBezTo>
                <a:cubicBezTo>
                  <a:pt x="812242" y="460550"/>
                  <a:pt x="521677" y="707572"/>
                  <a:pt x="231112" y="954594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57B7E8B-49A4-4AA7-AFDB-29BFFDD5C7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301" y="3976310"/>
            <a:ext cx="4278518" cy="244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3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17FA71-91DA-074C-9C85-1975C86DD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268024">
            <a:off x="6147150" y="4472615"/>
            <a:ext cx="1270000" cy="1422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B43065-ACF0-4BE2-8F49-4C26A3EF4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151" y="1438230"/>
            <a:ext cx="9481176" cy="1132542"/>
          </a:xfrm>
          <a:prstGeom prst="rect">
            <a:avLst/>
          </a:prstGeom>
        </p:spPr>
      </p:pic>
      <p:grpSp>
        <p:nvGrpSpPr>
          <p:cNvPr id="29" name="Group 28" descr="This image is an illustration of a man with a beard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296001" y="719904"/>
            <a:ext cx="2257186" cy="3268224"/>
            <a:chOff x="117404" y="1951388"/>
            <a:chExt cx="3810340" cy="519791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2937143" y="258262"/>
            <a:ext cx="9015939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THE DATA AND HOW DO WE MAKE IT USABLE?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9B6ACE-82EA-46F9-BDC2-CEC041ABBF22}"/>
              </a:ext>
            </a:extLst>
          </p:cNvPr>
          <p:cNvSpPr txBox="1"/>
          <p:nvPr/>
        </p:nvSpPr>
        <p:spPr>
          <a:xfrm>
            <a:off x="5665220" y="852101"/>
            <a:ext cx="628786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r"/>
            <a:r>
              <a:rPr lang="en-US" i="0" dirty="0"/>
              <a:t>Data sample (below) representing </a:t>
            </a:r>
            <a:r>
              <a:rPr lang="en-US" b="1" i="0" dirty="0"/>
              <a:t>actual man hours </a:t>
            </a:r>
            <a:r>
              <a:rPr lang="en-US" i="0" dirty="0"/>
              <a:t>and </a:t>
            </a:r>
            <a:r>
              <a:rPr lang="en-US" b="1" i="0" dirty="0"/>
              <a:t>performance measures </a:t>
            </a:r>
            <a:r>
              <a:rPr lang="en-US" i="0" dirty="0"/>
              <a:t>from a local Texas aerospace manufacturing company.  </a:t>
            </a:r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A7647A-FF4E-465E-987D-15858EDFA1FE}"/>
              </a:ext>
            </a:extLst>
          </p:cNvPr>
          <p:cNvSpPr txBox="1"/>
          <p:nvPr/>
        </p:nvSpPr>
        <p:spPr>
          <a:xfrm>
            <a:off x="296002" y="248340"/>
            <a:ext cx="2531088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4400" dirty="0"/>
              <a:t>OBSERVE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C2E941-6E20-4B1C-A3D7-8745CC9EFBCA}"/>
              </a:ext>
            </a:extLst>
          </p:cNvPr>
          <p:cNvSpPr/>
          <p:nvPr/>
        </p:nvSpPr>
        <p:spPr>
          <a:xfrm>
            <a:off x="2553187" y="3119141"/>
            <a:ext cx="3091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</a:rPr>
              <a:t>FULL DATASET COMPLETENESS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BB32B4-8B44-4E1E-B554-5CB1FB9E8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061" y="3516829"/>
            <a:ext cx="5095098" cy="225861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243D7F8-3C15-4ADB-BB0D-A4FECE0C124E}"/>
              </a:ext>
            </a:extLst>
          </p:cNvPr>
          <p:cNvSpPr txBox="1"/>
          <p:nvPr/>
        </p:nvSpPr>
        <p:spPr>
          <a:xfrm>
            <a:off x="4086618" y="5904794"/>
            <a:ext cx="786646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r"/>
            <a:r>
              <a:rPr lang="en-US" i="0" dirty="0"/>
              <a:t>Completeness of the data visualized using the </a:t>
            </a:r>
            <a:r>
              <a:rPr lang="en-US" b="1" i="0" dirty="0" err="1"/>
              <a:t>Missingno</a:t>
            </a:r>
            <a:r>
              <a:rPr lang="en-US" i="0" dirty="0"/>
              <a:t> package for Python. Missing data will influence the ability of the model to produce accurate predictions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005327-4025-4EA5-B3D6-6CB62BEDD2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1360" y="3485765"/>
            <a:ext cx="4881722" cy="229862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68640C8-3201-4B2A-A5C6-0CB2B1683F0B}"/>
              </a:ext>
            </a:extLst>
          </p:cNvPr>
          <p:cNvSpPr/>
          <p:nvPr/>
        </p:nvSpPr>
        <p:spPr>
          <a:xfrm>
            <a:off x="6978225" y="3119141"/>
            <a:ext cx="44977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COMPLETENESS BY COUNTS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BE3D29-9787-48F7-90C8-B920F6C0B22F}"/>
              </a:ext>
            </a:extLst>
          </p:cNvPr>
          <p:cNvSpPr txBox="1"/>
          <p:nvPr/>
        </p:nvSpPr>
        <p:spPr>
          <a:xfrm>
            <a:off x="2472747" y="2683294"/>
            <a:ext cx="952477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r"/>
            <a:r>
              <a:rPr lang="en-US" sz="1400" b="1" i="0" dirty="0"/>
              <a:t>A performance to budget calculation and defects normalized by completed work were added to the dataset.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9D000C-BE7C-412A-865E-AD686AE1DEA7}"/>
              </a:ext>
            </a:extLst>
          </p:cNvPr>
          <p:cNvSpPr/>
          <p:nvPr/>
        </p:nvSpPr>
        <p:spPr>
          <a:xfrm>
            <a:off x="24251" y="6290972"/>
            <a:ext cx="54059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BBAB8B-8E1B-464A-A94C-19571DF842CB}"/>
              </a:ext>
            </a:extLst>
          </p:cNvPr>
          <p:cNvSpPr/>
          <p:nvPr/>
        </p:nvSpPr>
        <p:spPr>
          <a:xfrm>
            <a:off x="6623538" y="1332251"/>
            <a:ext cx="1946031" cy="1204887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6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579" y="-369336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421737" y="2857881"/>
            <a:ext cx="2846601" cy="15595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ON-TIME DELIVERY</a:t>
            </a:r>
          </a:p>
          <a:p>
            <a:pPr>
              <a:lnSpc>
                <a:spcPts val="4000"/>
              </a:lnSpc>
            </a:pPr>
            <a:endParaRPr lang="en-US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182262" y="4836662"/>
            <a:ext cx="3221380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On-Time delivery is dependent on good </a:t>
            </a:r>
            <a:r>
              <a:rPr lang="en-US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performance to budget </a:t>
            </a:r>
            <a:r>
              <a:rPr lang="en-US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percentages and low </a:t>
            </a:r>
            <a:r>
              <a:rPr lang="en-US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defect counts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365302" y="1503664"/>
            <a:ext cx="319516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8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100%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06942" y="-10525"/>
            <a:ext cx="5668606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3801979" y="369336"/>
            <a:ext cx="223450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observation is there are some work centers that have a very high defect per 1000 value. 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419167" y="244312"/>
            <a:ext cx="2752254" cy="4271010"/>
            <a:chOff x="8445279" y="1300476"/>
            <a:chExt cx="3064550" cy="3084567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62691" y="1300476"/>
              <a:ext cx="3047138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OTHER</a:t>
              </a:r>
            </a:p>
            <a:p>
              <a:r>
                <a:rPr lang="en-US" sz="24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OBSERVATIONS: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462691" y="2061205"/>
              <a:ext cx="2958257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Total hours 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has a positive relationship to </a:t>
              </a:r>
              <a:r>
                <a:rPr lang="en-US" sz="1600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completed work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D1F5E0B-9D11-43FF-9946-9B61EF9D6E88}"/>
                </a:ext>
              </a:extLst>
            </p:cNvPr>
            <p:cNvSpPr/>
            <p:nvPr/>
          </p:nvSpPr>
          <p:spPr>
            <a:xfrm>
              <a:off x="8534160" y="3299214"/>
              <a:ext cx="2975669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6D9691D-4606-4981-97A5-3BEAC7F0804E}"/>
                </a:ext>
              </a:extLst>
            </p:cNvPr>
            <p:cNvSpPr/>
            <p:nvPr/>
          </p:nvSpPr>
          <p:spPr>
            <a:xfrm>
              <a:off x="8445279" y="3289612"/>
              <a:ext cx="3064549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Defects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are positively related to</a:t>
              </a:r>
            </a:p>
            <a:p>
              <a:r>
                <a:rPr lang="en-US" sz="1600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total hours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4385043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651992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E57725B-DE18-4C0D-920C-BB09F6E35F89}"/>
              </a:ext>
            </a:extLst>
          </p:cNvPr>
          <p:cNvSpPr txBox="1"/>
          <p:nvPr/>
        </p:nvSpPr>
        <p:spPr>
          <a:xfrm>
            <a:off x="6684458" y="3969121"/>
            <a:ext cx="275225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Sample of the sum of total hours by date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3534466-D3C0-434F-BA31-5878BB999FE3}"/>
              </a:ext>
            </a:extLst>
          </p:cNvPr>
          <p:cNvSpPr/>
          <p:nvPr/>
        </p:nvSpPr>
        <p:spPr>
          <a:xfrm>
            <a:off x="9436665" y="5049258"/>
            <a:ext cx="297566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Defects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are positively related to completed hours increase.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90F5134-791D-43B8-8784-ADC79735EF62}"/>
              </a:ext>
            </a:extLst>
          </p:cNvPr>
          <p:cNvSpPr txBox="1"/>
          <p:nvPr/>
        </p:nvSpPr>
        <p:spPr>
          <a:xfrm>
            <a:off x="310099" y="1001385"/>
            <a:ext cx="2032703" cy="9789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Our goal is</a:t>
            </a:r>
          </a:p>
          <a:p>
            <a:pPr>
              <a:lnSpc>
                <a:spcPts val="4000"/>
              </a:lnSpc>
            </a:pPr>
            <a:endParaRPr lang="en-US" sz="2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D150BB-4B22-4A20-ADCC-DFC1CF2287DC}"/>
              </a:ext>
            </a:extLst>
          </p:cNvPr>
          <p:cNvSpPr/>
          <p:nvPr/>
        </p:nvSpPr>
        <p:spPr>
          <a:xfrm>
            <a:off x="6651" y="6290972"/>
            <a:ext cx="5757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RB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1D039E-D50E-CC4F-8BBA-9DBD197F6E53}"/>
              </a:ext>
            </a:extLst>
          </p:cNvPr>
          <p:cNvSpPr txBox="1"/>
          <p:nvPr/>
        </p:nvSpPr>
        <p:spPr>
          <a:xfrm>
            <a:off x="296001" y="248340"/>
            <a:ext cx="3221381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4400" dirty="0"/>
              <a:t>OBSERVE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B321ED-B650-4CA0-B296-B79FB6799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650" y="214841"/>
            <a:ext cx="2970269" cy="1698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F5573F-1097-4126-86A2-91200E4AAB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1979" y="2076932"/>
            <a:ext cx="2974868" cy="173395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B78B012-3E20-407A-8794-BE5476F736C3}"/>
              </a:ext>
            </a:extLst>
          </p:cNvPr>
          <p:cNvSpPr txBox="1"/>
          <p:nvPr/>
        </p:nvSpPr>
        <p:spPr>
          <a:xfrm>
            <a:off x="3652213" y="3977736"/>
            <a:ext cx="309897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 Work Distribution below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9E45BC-A136-46A2-9D0A-CB8A91F1BA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7746" y="4515322"/>
            <a:ext cx="2192547" cy="21474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16180-FEBD-488C-95B8-454E18888E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4198" y="4498066"/>
            <a:ext cx="1977776" cy="224675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E86265A-8DF0-4646-BE7F-B9E931A4E989}"/>
              </a:ext>
            </a:extLst>
          </p:cNvPr>
          <p:cNvSpPr txBox="1"/>
          <p:nvPr/>
        </p:nvSpPr>
        <p:spPr>
          <a:xfrm>
            <a:off x="6923733" y="2318755"/>
            <a:ext cx="2234508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Another observation is the performance to budget variation also has a large variation.</a:t>
            </a:r>
          </a:p>
        </p:txBody>
      </p:sp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630393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4400" dirty="0"/>
              <a:t>ANALYSIS</a:t>
            </a:r>
            <a:r>
              <a:rPr lang="en-US" sz="3200" dirty="0"/>
              <a:t> </a:t>
            </a:r>
            <a:r>
              <a:rPr lang="en-US" sz="2400" dirty="0"/>
              <a:t>HOURS WORKED</a:t>
            </a:r>
            <a:endParaRPr lang="en-US" sz="3200" dirty="0"/>
          </a:p>
        </p:txBody>
      </p:sp>
      <p:pic>
        <p:nvPicPr>
          <p:cNvPr id="163" name="Picture 162" descr="This image is of two sets of hands putting puzzle pieces together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1000"/>
          </a:blip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1AD2AA0-475B-4327-972F-FE7862A0B1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40" b="2313"/>
          <a:stretch/>
        </p:blipFill>
        <p:spPr>
          <a:xfrm>
            <a:off x="843280" y="1240075"/>
            <a:ext cx="6379151" cy="2810718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88C7DE1E-6BC6-4D15-8EAC-A4A4F0C18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781" y="4483028"/>
            <a:ext cx="4068739" cy="2269793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90CAF603-3CF3-4896-99E3-04C09CB03292}"/>
              </a:ext>
            </a:extLst>
          </p:cNvPr>
          <p:cNvSpPr/>
          <p:nvPr/>
        </p:nvSpPr>
        <p:spPr>
          <a:xfrm>
            <a:off x="4643982" y="4692597"/>
            <a:ext cx="225286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Trend over </a:t>
            </a:r>
            <a:r>
              <a:rPr lang="en-US" sz="2400" b="1" dirty="0">
                <a:solidFill>
                  <a:srgbClr val="16286E"/>
                </a:solidFill>
              </a:rPr>
              <a:t>years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B01DB1-705A-44B3-A094-B21E12492968}"/>
              </a:ext>
            </a:extLst>
          </p:cNvPr>
          <p:cNvSpPr/>
          <p:nvPr/>
        </p:nvSpPr>
        <p:spPr>
          <a:xfrm>
            <a:off x="4643982" y="5834469"/>
            <a:ext cx="25443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Trend over </a:t>
            </a:r>
            <a:r>
              <a:rPr lang="en-US" sz="2400" b="1" dirty="0">
                <a:solidFill>
                  <a:srgbClr val="16286E"/>
                </a:solidFill>
              </a:rPr>
              <a:t>months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7660BBA-C990-4A78-BCD2-6D6FB240DA41}"/>
              </a:ext>
            </a:extLst>
          </p:cNvPr>
          <p:cNvSpPr/>
          <p:nvPr/>
        </p:nvSpPr>
        <p:spPr>
          <a:xfrm>
            <a:off x="582450" y="793945"/>
            <a:ext cx="564648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8335E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Prophet Time Prediction Model</a:t>
            </a:r>
            <a:endParaRPr lang="en-US" sz="2800" b="0" cap="none" spc="0" dirty="0">
              <a:ln w="0"/>
              <a:solidFill>
                <a:srgbClr val="8335E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86BEC3-F873-4FAC-B7DE-4EDE7CB0CF13}"/>
              </a:ext>
            </a:extLst>
          </p:cNvPr>
          <p:cNvSpPr txBox="1"/>
          <p:nvPr/>
        </p:nvSpPr>
        <p:spPr>
          <a:xfrm>
            <a:off x="7630452" y="563348"/>
            <a:ext cx="430553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Over all </a:t>
            </a:r>
            <a:r>
              <a:rPr lang="en-US" sz="2400" b="1" dirty="0"/>
              <a:t>increase</a:t>
            </a:r>
            <a:r>
              <a:rPr lang="en-US" sz="2400" dirty="0"/>
              <a:t> of hours worked in both the actual data and forecast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Increase</a:t>
            </a:r>
            <a:r>
              <a:rPr lang="en-US" sz="2400" dirty="0"/>
              <a:t> in hours worked in the last three months of the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Decrease</a:t>
            </a:r>
            <a:r>
              <a:rPr lang="en-US" sz="2400" dirty="0"/>
              <a:t> in hours worked immediately prior to New Year’s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Actual hours worked </a:t>
            </a:r>
            <a:r>
              <a:rPr lang="en-US" sz="2400" b="1" dirty="0"/>
              <a:t>decrease</a:t>
            </a:r>
            <a:r>
              <a:rPr lang="en-US" sz="2400" dirty="0"/>
              <a:t> in the summer between May and July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C2EFA92-9B20-46AA-8E68-FB69B5FFC51B}"/>
              </a:ext>
            </a:extLst>
          </p:cNvPr>
          <p:cNvCxnSpPr>
            <a:cxnSpLocks/>
          </p:cNvCxnSpPr>
          <p:nvPr/>
        </p:nvCxnSpPr>
        <p:spPr>
          <a:xfrm>
            <a:off x="1148080" y="3488690"/>
            <a:ext cx="51206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3EF9699-4C62-48C6-B1F0-F83D259298BE}"/>
              </a:ext>
            </a:extLst>
          </p:cNvPr>
          <p:cNvSpPr/>
          <p:nvPr/>
        </p:nvSpPr>
        <p:spPr>
          <a:xfrm>
            <a:off x="6651" y="6290972"/>
            <a:ext cx="5757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RB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4945FE-39E8-C74F-B561-32EC412CF474}"/>
              </a:ext>
            </a:extLst>
          </p:cNvPr>
          <p:cNvSpPr txBox="1"/>
          <p:nvPr/>
        </p:nvSpPr>
        <p:spPr>
          <a:xfrm>
            <a:off x="1016552" y="4036615"/>
            <a:ext cx="584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16286E"/>
                </a:solidFill>
              </a:rPr>
              <a:t>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A555C3-3410-A349-BF93-86BF67FD6353}"/>
              </a:ext>
            </a:extLst>
          </p:cNvPr>
          <p:cNvSpPr txBox="1"/>
          <p:nvPr/>
        </p:nvSpPr>
        <p:spPr>
          <a:xfrm rot="16200000">
            <a:off x="-10350" y="1760796"/>
            <a:ext cx="1402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16286E"/>
                </a:solidFill>
              </a:rPr>
              <a:t>Hours Worked</a:t>
            </a:r>
          </a:p>
        </p:txBody>
      </p:sp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726781" y="865651"/>
            <a:ext cx="6224717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i="0" dirty="0"/>
              <a:t>Can we predict hours worked and defects per 1000 hours using the data?</a:t>
            </a:r>
          </a:p>
          <a:p>
            <a:r>
              <a:rPr lang="en-US" i="0" dirty="0"/>
              <a:t>Below is the time series prediction model for Hours worked.</a:t>
            </a:r>
          </a:p>
          <a:p>
            <a:endParaRPr lang="en-US" i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637505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4400" dirty="0"/>
              <a:t>ANALYSIS</a:t>
            </a:r>
            <a:r>
              <a:rPr lang="en-US" sz="3200" dirty="0"/>
              <a:t> </a:t>
            </a:r>
            <a:r>
              <a:rPr lang="en-US" sz="2800" dirty="0"/>
              <a:t>DEFECTS PER 1000</a:t>
            </a:r>
            <a:endParaRPr lang="en-US" sz="3200" dirty="0"/>
          </a:p>
        </p:txBody>
      </p:sp>
      <p:pic>
        <p:nvPicPr>
          <p:cNvPr id="163" name="Picture 162" descr="This image is of two sets of hands putting puzzle pieces together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1000"/>
          </a:blip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CA662D-3372-41CC-B465-DA003562F559}"/>
              </a:ext>
            </a:extLst>
          </p:cNvPr>
          <p:cNvSpPr txBox="1"/>
          <p:nvPr/>
        </p:nvSpPr>
        <p:spPr>
          <a:xfrm>
            <a:off x="7630452" y="563348"/>
            <a:ext cx="43055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Over all </a:t>
            </a:r>
            <a:r>
              <a:rPr lang="en-US" sz="2400" b="1" dirty="0"/>
              <a:t>decrease</a:t>
            </a:r>
            <a:r>
              <a:rPr lang="en-US" sz="2400" dirty="0"/>
              <a:t> in defects is predicted in September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 </a:t>
            </a:r>
            <a:r>
              <a:rPr lang="en-US" sz="2400" b="1" dirty="0"/>
              <a:t>increase</a:t>
            </a:r>
            <a:r>
              <a:rPr lang="en-US" sz="2400" dirty="0"/>
              <a:t> is predicted for the months leading up to New Year’s in January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86A083-4226-46ED-B5A1-C49BF39141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8" b="4334"/>
          <a:stretch/>
        </p:blipFill>
        <p:spPr>
          <a:xfrm>
            <a:off x="515007" y="1300665"/>
            <a:ext cx="4935408" cy="28954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4753CF-EAAC-477D-9127-37BD2ACE32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62" y="4268299"/>
            <a:ext cx="3547348" cy="23104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A11C2F1-0DC7-4E51-8218-C0BCCE9A9687}"/>
              </a:ext>
            </a:extLst>
          </p:cNvPr>
          <p:cNvSpPr/>
          <p:nvPr/>
        </p:nvSpPr>
        <p:spPr>
          <a:xfrm>
            <a:off x="21879" y="6290972"/>
            <a:ext cx="5453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SR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C1ACE7-5330-EA47-8642-5C93C230DE59}"/>
              </a:ext>
            </a:extLst>
          </p:cNvPr>
          <p:cNvSpPr/>
          <p:nvPr/>
        </p:nvSpPr>
        <p:spPr>
          <a:xfrm>
            <a:off x="4643982" y="4574578"/>
            <a:ext cx="225286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Trend over </a:t>
            </a:r>
            <a:r>
              <a:rPr lang="en-US" sz="2400" b="1" dirty="0">
                <a:solidFill>
                  <a:srgbClr val="16286E"/>
                </a:solidFill>
              </a:rPr>
              <a:t>years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658F1F-5449-9140-9614-91FCFA073F22}"/>
              </a:ext>
            </a:extLst>
          </p:cNvPr>
          <p:cNvSpPr/>
          <p:nvPr/>
        </p:nvSpPr>
        <p:spPr>
          <a:xfrm>
            <a:off x="4643982" y="5716450"/>
            <a:ext cx="25443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Trend over </a:t>
            </a:r>
            <a:r>
              <a:rPr lang="en-US" sz="2400" b="1" dirty="0">
                <a:solidFill>
                  <a:srgbClr val="16286E"/>
                </a:solidFill>
              </a:rPr>
              <a:t>months</a:t>
            </a:r>
          </a:p>
        </p:txBody>
      </p:sp>
    </p:spTree>
    <p:extLst>
      <p:ext uri="{BB962C8B-B14F-4D97-AF65-F5344CB8AC3E}">
        <p14:creationId xmlns:p14="http://schemas.microsoft.com/office/powerpoint/2010/main" val="4204253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8247ADA-DE90-4A4D-A88B-091EC239D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73339" y="1542587"/>
            <a:ext cx="6972300" cy="5315413"/>
          </a:xfrm>
          <a:prstGeom prst="rect">
            <a:avLst/>
          </a:prstGeom>
        </p:spPr>
      </p:pic>
      <p:grpSp>
        <p:nvGrpSpPr>
          <p:cNvPr id="11" name="Group 10" descr="This image is of an abstract shape. ">
            <a:extLst>
              <a:ext uri="{FF2B5EF4-FFF2-40B4-BE49-F238E27FC236}">
                <a16:creationId xmlns:a16="http://schemas.microsoft.com/office/drawing/2014/main" id="{31C70033-4399-264C-8000-1AA97D5B4C9A}"/>
              </a:ext>
            </a:extLst>
          </p:cNvPr>
          <p:cNvGrpSpPr/>
          <p:nvPr/>
        </p:nvGrpSpPr>
        <p:grpSpPr>
          <a:xfrm rot="14067878" flipV="1">
            <a:off x="1400716" y="-3245308"/>
            <a:ext cx="4082618" cy="8080605"/>
            <a:chOff x="4855953" y="-2833465"/>
            <a:chExt cx="8948964" cy="12105059"/>
          </a:xfrm>
        </p:grpSpPr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349381A8-BD0E-254D-B34F-0A0A429BA99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7CD2AEDD-097A-B24E-A1D2-55620C8798F6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E533043-96CB-BA4E-8C25-87BD7DDA558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" name="Group 4" descr="This image is of an abstract shape. ">
            <a:extLst>
              <a:ext uri="{FF2B5EF4-FFF2-40B4-BE49-F238E27FC236}">
                <a16:creationId xmlns:a16="http://schemas.microsoft.com/office/drawing/2014/main" id="{9DC79A11-2A18-EF4E-AA95-7D86DBD95FBE}"/>
              </a:ext>
            </a:extLst>
          </p:cNvPr>
          <p:cNvGrpSpPr/>
          <p:nvPr/>
        </p:nvGrpSpPr>
        <p:grpSpPr>
          <a:xfrm rot="8100000">
            <a:off x="7538466" y="-3211498"/>
            <a:ext cx="4082618" cy="8080605"/>
            <a:chOff x="4855953" y="-2833465"/>
            <a:chExt cx="8948964" cy="12105059"/>
          </a:xfrm>
        </p:grpSpPr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A43D44AC-3743-CD41-839E-312B4CBE1D35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7C878D30-4A4F-4B48-84C9-79F777FB0A54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3742CC3E-408A-8949-888E-D6C2EA4811C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67B06F9-D44D-B54E-91D3-0D653D1952BF}"/>
              </a:ext>
            </a:extLst>
          </p:cNvPr>
          <p:cNvSpPr txBox="1"/>
          <p:nvPr/>
        </p:nvSpPr>
        <p:spPr>
          <a:xfrm>
            <a:off x="388891" y="3172430"/>
            <a:ext cx="805147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The </a:t>
            </a:r>
            <a:r>
              <a:rPr lang="en-US" sz="2400" b="1" dirty="0">
                <a:solidFill>
                  <a:schemeClr val="accent2"/>
                </a:solidFill>
              </a:rPr>
              <a:t>hours worked</a:t>
            </a:r>
            <a:r>
              <a:rPr lang="en-US" sz="2400" b="1" dirty="0">
                <a:solidFill>
                  <a:srgbClr val="16286E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is predicted to </a:t>
            </a:r>
            <a:r>
              <a:rPr lang="en-US" sz="2400" b="1" dirty="0">
                <a:solidFill>
                  <a:schemeClr val="accent2"/>
                </a:solidFill>
              </a:rPr>
              <a:t>decline</a:t>
            </a:r>
            <a:r>
              <a:rPr lang="en-US" sz="2400" b="1" dirty="0">
                <a:solidFill>
                  <a:srgbClr val="16286E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in September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The</a:t>
            </a:r>
            <a:r>
              <a:rPr lang="en-US" sz="2400" b="1" dirty="0">
                <a:solidFill>
                  <a:srgbClr val="16286E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defects per 1k</a:t>
            </a:r>
            <a:r>
              <a:rPr lang="en-US" sz="2400" b="1" dirty="0">
                <a:solidFill>
                  <a:srgbClr val="16286E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is predicted to </a:t>
            </a:r>
            <a:r>
              <a:rPr lang="en-US" sz="2400" b="1" dirty="0">
                <a:solidFill>
                  <a:srgbClr val="00B0F0"/>
                </a:solidFill>
              </a:rPr>
              <a:t>increase</a:t>
            </a:r>
            <a:r>
              <a:rPr lang="en-US" sz="2400" b="1" dirty="0">
                <a:solidFill>
                  <a:srgbClr val="16286E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in September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88619-6E1E-D447-9FD1-4D5C2CFFF859}"/>
              </a:ext>
            </a:extLst>
          </p:cNvPr>
          <p:cNvSpPr/>
          <p:nvPr/>
        </p:nvSpPr>
        <p:spPr>
          <a:xfrm>
            <a:off x="663054" y="834701"/>
            <a:ext cx="106277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30553"/>
                </a:solidFill>
              </a:rPr>
              <a:t>The forecasted model points to the perfect storm</a:t>
            </a:r>
            <a:endParaRPr lang="en-US" sz="4000" dirty="0">
              <a:solidFill>
                <a:srgbClr val="030553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3E08A9-CDE0-4109-8226-481491AF9EE2}"/>
              </a:ext>
            </a:extLst>
          </p:cNvPr>
          <p:cNvSpPr/>
          <p:nvPr/>
        </p:nvSpPr>
        <p:spPr>
          <a:xfrm>
            <a:off x="21879" y="6290972"/>
            <a:ext cx="5453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SR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5188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0" y="273553"/>
            <a:ext cx="5694237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4400" dirty="0"/>
              <a:t>RECOMMENDATION</a:t>
            </a:r>
          </a:p>
        </p:txBody>
      </p:sp>
      <p:pic>
        <p:nvPicPr>
          <p:cNvPr id="163" name="Picture 162" descr="This image is of two sets of hands putting puzzle pieces together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6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CA662D-3372-41CC-B465-DA003562F559}"/>
              </a:ext>
            </a:extLst>
          </p:cNvPr>
          <p:cNvSpPr txBox="1"/>
          <p:nvPr/>
        </p:nvSpPr>
        <p:spPr>
          <a:xfrm>
            <a:off x="7633920" y="273553"/>
            <a:ext cx="4443285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4013" lvl="1" indent="-342900">
              <a:buFont typeface="+mj-lt"/>
              <a:buAutoNum type="arabicPeriod"/>
            </a:pPr>
            <a:r>
              <a:rPr lang="en-US" sz="2000" b="1" dirty="0"/>
              <a:t>Increase man-power </a:t>
            </a:r>
          </a:p>
          <a:p>
            <a:pPr marL="520700" lvl="1" indent="-331788">
              <a:buFont typeface="Courier New" panose="02070309020205020404" pitchFamily="49" charset="0"/>
              <a:buChar char="o"/>
            </a:pPr>
            <a:r>
              <a:rPr lang="en-US" b="1" dirty="0"/>
              <a:t>To counter the effect defects will have and to </a:t>
            </a:r>
            <a:r>
              <a:rPr lang="en-US" b="1" dirty="0">
                <a:solidFill>
                  <a:srgbClr val="8335E5"/>
                </a:solidFill>
              </a:rPr>
              <a:t>supplement</a:t>
            </a:r>
            <a:r>
              <a:rPr lang="en-US" b="1" dirty="0"/>
              <a:t> the estimated decline.</a:t>
            </a:r>
          </a:p>
          <a:p>
            <a:pPr marL="354013" lvl="1" indent="-342900">
              <a:buFont typeface="+mj-lt"/>
              <a:buAutoNum type="arabicPeriod"/>
            </a:pPr>
            <a:endParaRPr lang="en-US" b="1" dirty="0"/>
          </a:p>
          <a:p>
            <a:pPr marL="354013" lvl="1" indent="-342900">
              <a:buFont typeface="+mj-lt"/>
              <a:buAutoNum type="arabicPeriod" startAt="2"/>
            </a:pPr>
            <a:r>
              <a:rPr lang="en-US" sz="2000" b="1" dirty="0"/>
              <a:t>Manage vacation schedules</a:t>
            </a:r>
          </a:p>
          <a:p>
            <a:pPr marL="520700" lvl="1" indent="-331788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prstClr val="black"/>
                </a:solidFill>
              </a:rPr>
              <a:t>Request some employees to schedule vacations earlier so that they can be </a:t>
            </a:r>
            <a:r>
              <a:rPr lang="en-US" b="1" dirty="0">
                <a:solidFill>
                  <a:srgbClr val="8335E5"/>
                </a:solidFill>
              </a:rPr>
              <a:t>coordinated</a:t>
            </a:r>
            <a:r>
              <a:rPr lang="en-US" b="1" dirty="0">
                <a:solidFill>
                  <a:prstClr val="black"/>
                </a:solidFill>
              </a:rPr>
              <a:t> to account for the anticipated drop in production quality</a:t>
            </a:r>
            <a:endParaRPr lang="en-US" b="1" dirty="0"/>
          </a:p>
          <a:p>
            <a:pPr marL="354013" lvl="1" indent="-342900">
              <a:buFont typeface="+mj-lt"/>
              <a:buAutoNum type="arabicPeriod"/>
            </a:pPr>
            <a:endParaRPr lang="en-US" b="1" dirty="0"/>
          </a:p>
          <a:p>
            <a:pPr marL="354013" lvl="1" indent="-342900">
              <a:buFont typeface="+mj-lt"/>
              <a:buAutoNum type="arabicPeriod" startAt="3"/>
            </a:pPr>
            <a:r>
              <a:rPr lang="en-US" sz="2000" b="1" dirty="0"/>
              <a:t>Apply above steps to other </a:t>
            </a:r>
            <a:r>
              <a:rPr lang="en-US" sz="2000" b="1" dirty="0">
                <a:solidFill>
                  <a:srgbClr val="8335E5"/>
                </a:solidFill>
              </a:rPr>
              <a:t>forecasted</a:t>
            </a:r>
            <a:r>
              <a:rPr lang="en-US" sz="2000" b="1" dirty="0"/>
              <a:t> periods where working hours are low and defects are high </a:t>
            </a:r>
          </a:p>
          <a:p>
            <a:pPr marL="520700" lvl="1" indent="-331788">
              <a:buFont typeface="Courier New" panose="02070309020205020404" pitchFamily="49" charset="0"/>
              <a:buChar char="o"/>
            </a:pPr>
            <a:r>
              <a:rPr lang="en-US" b="1" dirty="0"/>
              <a:t>Or where negative trends are predicted to negatively impact production</a:t>
            </a:r>
          </a:p>
          <a:p>
            <a:pPr marL="354013" lvl="1" indent="-342900">
              <a:buFont typeface="+mj-lt"/>
              <a:buAutoNum type="arabicPeriod" startAt="3"/>
            </a:pPr>
            <a:endParaRPr lang="en-US" b="1" dirty="0"/>
          </a:p>
          <a:p>
            <a:pPr marL="468313" lvl="1" indent="-457200">
              <a:buFont typeface="+mj-lt"/>
              <a:buAutoNum type="arabicPeriod" startAt="4"/>
            </a:pPr>
            <a:r>
              <a:rPr lang="en-US" sz="2000" b="1" dirty="0"/>
              <a:t>Survey</a:t>
            </a:r>
            <a:endParaRPr lang="en-US" b="1" dirty="0"/>
          </a:p>
          <a:p>
            <a:pPr marL="522287" indent="-285750">
              <a:buFont typeface="Courier New" panose="02070309020205020404" pitchFamily="49" charset="0"/>
              <a:buChar char="o"/>
            </a:pPr>
            <a:r>
              <a:rPr lang="en-US" b="1" dirty="0"/>
              <a:t>Survey the employees to try to understand relationship of employee schedules to </a:t>
            </a:r>
            <a:r>
              <a:rPr lang="en-US" b="1" dirty="0">
                <a:solidFill>
                  <a:srgbClr val="8335E5"/>
                </a:solidFill>
              </a:rPr>
              <a:t>seasonal variation</a:t>
            </a:r>
          </a:p>
          <a:p>
            <a:pPr marL="522287" indent="-285750">
              <a:buFont typeface="Courier New" panose="02070309020205020404" pitchFamily="49" charset="0"/>
              <a:buChar char="o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4753CF-EAAC-477D-9127-37BD2ACE32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43" t="49363" b="9057"/>
          <a:stretch/>
        </p:blipFill>
        <p:spPr>
          <a:xfrm>
            <a:off x="564059" y="1852836"/>
            <a:ext cx="5694237" cy="13992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E7BCE3-7A0C-4D6C-BB74-86F0628A076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8599" r="2145"/>
          <a:stretch/>
        </p:blipFill>
        <p:spPr>
          <a:xfrm>
            <a:off x="291898" y="4179835"/>
            <a:ext cx="5991332" cy="17556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DDF2F7-15F7-4778-8750-C5F86FB200D0}"/>
              </a:ext>
            </a:extLst>
          </p:cNvPr>
          <p:cNvSpPr/>
          <p:nvPr/>
        </p:nvSpPr>
        <p:spPr>
          <a:xfrm>
            <a:off x="581884" y="1227574"/>
            <a:ext cx="308328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Hours worked</a:t>
            </a:r>
            <a:endParaRPr lang="en-US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09953C-718C-4193-9412-E1553BDC4186}"/>
              </a:ext>
            </a:extLst>
          </p:cNvPr>
          <p:cNvSpPr/>
          <p:nvPr/>
        </p:nvSpPr>
        <p:spPr>
          <a:xfrm>
            <a:off x="564059" y="3551373"/>
            <a:ext cx="29758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Defects/1000</a:t>
            </a:r>
            <a:endParaRPr lang="en-US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DEA5663-F78B-4B68-AFB4-908AEFC18FE2}"/>
              </a:ext>
            </a:extLst>
          </p:cNvPr>
          <p:cNvSpPr/>
          <p:nvPr/>
        </p:nvSpPr>
        <p:spPr>
          <a:xfrm>
            <a:off x="4173430" y="2090057"/>
            <a:ext cx="326571" cy="98113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6DBE44E-2905-4067-B3C8-0785026E83A2}"/>
              </a:ext>
            </a:extLst>
          </p:cNvPr>
          <p:cNvSpPr/>
          <p:nvPr/>
        </p:nvSpPr>
        <p:spPr>
          <a:xfrm rot="10800000">
            <a:off x="4125931" y="4708229"/>
            <a:ext cx="316267" cy="76629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66002A-8785-4ADA-A90E-8BA00E2D34AD}"/>
              </a:ext>
            </a:extLst>
          </p:cNvPr>
          <p:cNvSpPr/>
          <p:nvPr/>
        </p:nvSpPr>
        <p:spPr>
          <a:xfrm>
            <a:off x="21879" y="6290972"/>
            <a:ext cx="5453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SR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8992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668227_Human resources, from 24Slides_SL_V1" id="{617D8675-87EA-4E65-899C-EC1AA060F43B}" vid="{A0FF6A7D-4118-4569-8B1F-1CBD407F07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43F418-8757-4A9C-9AAF-2EFD75A2BEFB}">
  <ds:schemaRefs>
    <ds:schemaRef ds:uri="http://schemas.microsoft.com/office/2006/metadata/properties"/>
    <ds:schemaRef ds:uri="71af3243-3dd4-4a8d-8c0d-dd76da1f02a5"/>
    <ds:schemaRef ds:uri="http://purl.org/dc/elements/1.1/"/>
    <ds:schemaRef ds:uri="16c05727-aa75-4e4a-9b5f-8a80a1165891"/>
    <ds:schemaRef ds:uri="http://purl.org/dc/terms/"/>
    <ds:schemaRef ds:uri="http://www.w3.org/XML/1998/namespace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89EF843-5375-4D6F-A270-54A9909B09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C8C966-778B-43A2-9BDE-D67CABE9D3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Human resources, from 24Slides</Template>
  <TotalTime>0</TotalTime>
  <Words>759</Words>
  <Application>Microsoft Office PowerPoint</Application>
  <PresentationFormat>Widescreen</PresentationFormat>
  <Paragraphs>148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Segoe UI</vt:lpstr>
      <vt:lpstr>Office Theme</vt:lpstr>
      <vt:lpstr>Human resources slide 1</vt:lpstr>
      <vt:lpstr>Human resources slide 2</vt:lpstr>
      <vt:lpstr>Human resources slide 8</vt:lpstr>
      <vt:lpstr>Human resources slide 6</vt:lpstr>
      <vt:lpstr>Human resources slide 3</vt:lpstr>
      <vt:lpstr>Human resources slide 8</vt:lpstr>
      <vt:lpstr>Human resources slide 8</vt:lpstr>
      <vt:lpstr>PowerPoint Presentation</vt:lpstr>
      <vt:lpstr>Human resources slide 8</vt:lpstr>
      <vt:lpstr>Human resources slide 10</vt:lpstr>
      <vt:lpstr>Human resources slide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2019-09-07T12:15:48Z</dcterms:created>
  <dcterms:modified xsi:type="dcterms:W3CDTF">2019-09-11T11:55:02Z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