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Merriweather Sans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Roboto Light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Helvetica Neue Light"/>
      <p:regular r:id="rId53"/>
      <p:bold r:id="rId54"/>
      <p:italic r:id="rId55"/>
      <p:boldItalic r:id="rId56"/>
    </p:embeddedFont>
    <p:embeddedFont>
      <p:font typeface="Gill Sans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138401-3D27-4973-9A18-26633511AB40}">
  <a:tblStyle styleId="{B6138401-3D27-4973-9A18-26633511AB40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Sans-boldItalic.fntdata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RobotoLight-bold.fntdata"/><Relationship Id="rId45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obotoLight-boldItalic.fntdata"/><Relationship Id="rId47" Type="http://schemas.openxmlformats.org/officeDocument/2006/relationships/font" Target="fonts/RobotoLight-italic.fntdata"/><Relationship Id="rId49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MerriweatherSans-regular.fntdata"/><Relationship Id="rId36" Type="http://schemas.openxmlformats.org/officeDocument/2006/relationships/slide" Target="slides/slide29.xml"/><Relationship Id="rId39" Type="http://schemas.openxmlformats.org/officeDocument/2006/relationships/font" Target="fonts/MerriweatherSans-italic.fntdata"/><Relationship Id="rId38" Type="http://schemas.openxmlformats.org/officeDocument/2006/relationships/font" Target="fonts/MerriweatherSans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HelveticaNeueLight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55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54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57" Type="http://schemas.openxmlformats.org/officeDocument/2006/relationships/font" Target="fonts/GillSans-regular.fntdata"/><Relationship Id="rId12" Type="http://schemas.openxmlformats.org/officeDocument/2006/relationships/slide" Target="slides/slide5.xml"/><Relationship Id="rId56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Gill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9664ef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c9664ef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9664ef84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c9664ef84_0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9664ef84_0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c9664ef84_0_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9664ef84_0_2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c9664ef84_0_2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9664ef84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c9664ef84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9664ef84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c9664ef84_0_2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9664ef84_0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c9664ef84_0_2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9664ef84_0_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2c9664ef84_0_2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9664ef84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g2c9664ef84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9664ef84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c9664ef84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9664ef8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9664ef8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9664ef84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9664ef84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9664ef84_0_3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c9664ef84_0_3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9664ef84_0_3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c9664ef84_0_3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9664ef84_0_3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g2c9664ef84_0_3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9664ef84_0_3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g2c9664ef84_0_3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9664ef84_0_3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g2c9664ef84_0_3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9664ef84_0_4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c9664ef84_0_4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9664ef84_0_4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g2c9664ef84_0_4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9664ef84_0_4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g2c9664ef84_0_4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9664ef84_0_4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2c9664ef84_0_4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9664ef84_0_4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g2c9664ef84_0_4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9664ef8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9664ef8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9664ef84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c9664ef84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9664ef84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c9664ef84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9664ef84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c9664ef84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9664ef84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2c9664ef84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9664ef84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c9664ef84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9664ef84_0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c9664ef84_0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 b="0" i="0" sz="3400" u="none" cap="none" strike="noStrike">
                <a:solidFill>
                  <a:srgbClr val="000000"/>
                </a:solidFill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i="0" sz="2100" u="none" cap="none" strike="noStrike">
                <a:solidFill>
                  <a:srgbClr val="000000"/>
                </a:solidFill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Char char="-"/>
              <a:defRPr i="0" sz="1900" u="none" cap="none" strike="noStrike">
                <a:solidFill>
                  <a:srgbClr val="000000"/>
                </a:solidFill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i="0" sz="1900" u="none" cap="none" strike="noStrike">
                <a:solidFill>
                  <a:srgbClr val="000000"/>
                </a:solidFill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i="0" sz="1900" u="none" cap="none" strike="noStrike">
                <a:solidFill>
                  <a:srgbClr val="000000"/>
                </a:solidFill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i="0" sz="1900" u="none" cap="none" strike="noStrike">
                <a:solidFill>
                  <a:srgbClr val="000000"/>
                </a:solidFill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Light"/>
              <a:buNone/>
              <a:defRPr b="0" i="0" sz="4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▪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✓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Light"/>
              <a:buNone/>
              <a:defRPr b="0" i="0" sz="4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Light"/>
              <a:buNone/>
              <a:defRPr b="0" i="0" sz="4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Light"/>
              <a:buNone/>
              <a:defRPr b="0" i="0" sz="4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i="0" sz="1200" u="none" cap="none" strike="noStrike">
                <a:solidFill>
                  <a:srgbClr val="000000"/>
                </a:solidFill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✓"/>
              <a:defRPr i="0" sz="2400" u="none" cap="none" strike="noStrike">
                <a:solidFill>
                  <a:srgbClr val="000000"/>
                </a:solidFill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✓"/>
              <a:defRPr i="0" sz="2400" u="none" cap="none" strike="noStrike">
                <a:solidFill>
                  <a:srgbClr val="000000"/>
                </a:solidFill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b="1"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▪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✓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unki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6.jpg"/><Relationship Id="rId8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69675" y="2219997"/>
            <a:ext cx="81981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1812726" y="3483694"/>
            <a:ext cx="55185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Venelin Valkov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Plovdiv University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2018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950" y="4797732"/>
            <a:ext cx="535781" cy="2906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Loss (error)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1" name="Google Shape;251;p4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2" name="Google Shape;2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Loss (error)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8" name="Google Shape;258;p47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Google Shape;2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Loss (error)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5" name="Google Shape;265;p4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Google Shape;2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Loss (error)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2" name="Google Shape;272;p4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Google Shape;2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Loss (error)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9" name="Google Shape;279;p5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Google Shape;28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431550" y="43840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Loss (error)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6" name="Google Shape;286;p51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Google Shape;28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97" y="15153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8" name="Google Shape;28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4159" y="12911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Loss graph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5" name="Google Shape;295;p5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{B6138401-3D27-4973-9A18-26633511AB40}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6" name="Google Shape;29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7" name="Google Shape;29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0" name="Google Shape;300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Loss graph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6" name="Google Shape;306;p5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{B6138401-3D27-4973-9A18-26633511AB40}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7" name="Google Shape;30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8" name="Google Shape;30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0" name="Google Shape;310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&amp; Loss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316" name="Google Shape;31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7" name="Google Shape;31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8" name="Google Shape;31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431538" y="36110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notebooks</a:t>
            </a:r>
            <a:endParaRPr/>
          </a:p>
        </p:txBody>
      </p:sp>
      <p:pic>
        <p:nvPicPr>
          <p:cNvPr id="326" name="Google Shape;3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200" y="1394876"/>
            <a:ext cx="4367600" cy="33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type="title"/>
          </p:nvPr>
        </p:nvSpPr>
        <p:spPr>
          <a:xfrm>
            <a:off x="1812726" y="164881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8"/>
          <p:cNvSpPr txBox="1"/>
          <p:nvPr>
            <p:ph idx="1" type="body"/>
          </p:nvPr>
        </p:nvSpPr>
        <p:spPr>
          <a:xfrm>
            <a:off x="1812726" y="2273742"/>
            <a:ext cx="5518500" cy="596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slides are heavily based on the excellent course “Deep Learning Zero to All”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Sung Kim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https://github.com/hunkim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graph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2" name="Google Shape;332;p56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{B6138401-3D27-4973-9A18-26633511AB40}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33" name="Google Shape;33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4" name="Google Shape;33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7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Linear Regression error?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341" name="Google Shape;341;p57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57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57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the learning: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that minimizes the loss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49" name="Google Shape;349;p58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{B6138401-3D27-4973-9A18-26633511AB40}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50" name="Google Shape;35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1" name="Google Shape;35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Google Shape;35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7" name="Google Shape;35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359" name="Google Shape;359;p59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360" name="Google Shape;36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9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Gradient descent algorithm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6" name="Google Shape;36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0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368" name="Google Shape;368;p60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369" name="Google Shape;36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0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Gradient descent algorithm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1" name="Google Shape;371;p60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372" name="Google Shape;372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3" name="Google Shape;373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Derivative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379" name="Google Shape;37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0" name="Google Shape;38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Derivative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386" name="Google Shape;38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Derivative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394" name="Google Shape;39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95" name="Google Shape;39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3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Derivative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402" name="Google Shape;40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3" name="Google Shape;40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Google Shape;404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10" name="Google Shape;41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5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412" name="Google Shape;412;p65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413" name="Google Shape;41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5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the notebooks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5" name="Google Shape;415;p65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416" name="Google Shape;416;p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7" name="Google Shape;417;p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418" name="Google Shape;418;p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00" y="695950"/>
            <a:ext cx="6318400" cy="3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i="1" lang="en" sz="3000" u="none" cap="none" strike="noStrike">
                <a:solidFill>
                  <a:srgbClr val="004C7F"/>
                </a:solidFill>
                <a:latin typeface="Roboto"/>
                <a:ea typeface="Roboto"/>
                <a:cs typeface="Roboto"/>
                <a:sym typeface="Roboto"/>
              </a:rPr>
              <a:t>What would be the grade if I study 4 hours?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69" name="Google Shape;169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0" name="Google Shape;170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1" name="Google Shape;171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2" name="Google Shape;1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4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i="1" lang="en" sz="3000" u="none" cap="none" strike="noStrike">
                <a:solidFill>
                  <a:srgbClr val="004C7F"/>
                </a:solidFill>
                <a:latin typeface="Roboto"/>
                <a:ea typeface="Roboto"/>
                <a:cs typeface="Roboto"/>
                <a:sym typeface="Roboto"/>
              </a:rPr>
              <a:t>What would be the grade if I study 4 hours?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83" name="Google Shape;183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84" name="Google Shape;184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85" name="Google Shape;185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41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89" name="Google Shape;18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i="1" lang="en" sz="3000" u="none" cap="none" strike="noStrike">
                <a:solidFill>
                  <a:srgbClr val="004C7F"/>
                </a:solidFill>
                <a:latin typeface="Roboto"/>
                <a:ea typeface="Roboto"/>
                <a:cs typeface="Roboto"/>
                <a:sym typeface="Roboto"/>
              </a:rPr>
              <a:t>What would be the best model for the data? Linear?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197" name="Google Shape;1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42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0" name="Google Shape;2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42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2" name="Google Shape;202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3" name="Google Shape;203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04" name="Google Shape;204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5" name="Google Shape;205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06" name="Google Shape;206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i="1" lang="en" sz="3000" u="none" cap="none" strike="noStrike">
                <a:solidFill>
                  <a:srgbClr val="004C7F"/>
                </a:solidFill>
                <a:latin typeface="Roboto"/>
                <a:ea typeface="Roboto"/>
                <a:cs typeface="Roboto"/>
                <a:sym typeface="Roboto"/>
              </a:rPr>
              <a:t>What would be the best model for the data? Linear?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212" name="Google Shape;2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43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15" name="Google Shape;21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17" name="Google Shape;217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8" name="Google Shape;218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9" name="Google Shape;219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0" name="Google Shape;220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1" name="Google Shape;221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2" name="Google Shape;222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28" name="Google Shape;228;p44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9" name="Google Shape;22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4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1" name="Google Shape;2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44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{B6138401-3D27-4973-9A18-26633511AB40}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9" name="Google Shape;2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Linear Regression error?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1" name="Google Shape;24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45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44" name="Google Shape;244;p45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45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