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3" r:id="rId3"/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Helvetica Neue Light"/>
      <p:regular r:id="rId34"/>
      <p:bold r:id="rId35"/>
      <p:italic r:id="rId36"/>
      <p:boldItalic r:id="rId37"/>
    </p:embeddedFont>
    <p:embeddedFont>
      <p:font typeface="Gill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italic.fntdata"/><Relationship Id="rId17" Type="http://schemas.openxmlformats.org/officeDocument/2006/relationships/slide" Target="slides/slide11.xml"/><Relationship Id="rId39" Type="http://schemas.openxmlformats.org/officeDocument/2006/relationships/font" Target="fonts/GillSans-bold.fntdata"/><Relationship Id="rId16" Type="http://schemas.openxmlformats.org/officeDocument/2006/relationships/slide" Target="slides/slide10.xml"/><Relationship Id="rId38" Type="http://schemas.openxmlformats.org/officeDocument/2006/relationships/font" Target="fonts/Gill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9a007c3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c9a007c3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9a007c3d_0_2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c9a007c3d_0_2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9a007c3d_0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c9a007c3d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9a007c3d_0_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c9a007c3d_0_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9a007c3d_0_2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c9a007c3d_0_2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9a007c3d_0_2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c9a007c3d_0_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9a007c3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c9a007c3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9a007c3d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9a007c3d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9a007c3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9a007c3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9a007c3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9a007c3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9a007c3d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c9a007c3d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9a007c3d_0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c9a007c3d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9a007c3d_0_1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c9a007c3d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9a007c3d_0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c9a007c3d_0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9a007c3d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c9a007c3d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 b="0" i="0" sz="3400" u="none" cap="none" strike="noStrike">
                <a:solidFill>
                  <a:srgbClr val="000000"/>
                </a:solidFill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  <a:defRPr i="0" sz="2100" u="none" cap="none" strike="noStrike">
                <a:solidFill>
                  <a:srgbClr val="000000"/>
                </a:solidFill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Char char="-"/>
              <a:defRPr i="0" sz="1900" u="none" cap="none" strike="noStrike">
                <a:solidFill>
                  <a:srgbClr val="000000"/>
                </a:solidFill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i="0" sz="1900" u="none" cap="none" strike="noStrike">
                <a:solidFill>
                  <a:srgbClr val="000000"/>
                </a:solidFill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i="0" sz="1900" u="none" cap="none" strike="noStrike">
                <a:solidFill>
                  <a:srgbClr val="000000"/>
                </a:solidFill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i="0" sz="1900" u="none" cap="none" strike="noStrike">
                <a:solidFill>
                  <a:srgbClr val="000000"/>
                </a:solidFill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Light"/>
              <a:buNone/>
              <a:defRPr b="0" i="0" sz="4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▪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✓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Light"/>
              <a:buNone/>
              <a:defRPr b="0" i="0" sz="4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17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Light"/>
              <a:buNone/>
              <a:defRPr b="0" i="0" sz="4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Light"/>
              <a:buNone/>
              <a:defRPr b="0" i="0" sz="4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i="0" sz="1200" u="none" cap="none" strike="noStrike">
                <a:solidFill>
                  <a:srgbClr val="000000"/>
                </a:solidFill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✓"/>
              <a:defRPr i="0" sz="2400" u="none" cap="none" strike="noStrike">
                <a:solidFill>
                  <a:srgbClr val="000000"/>
                </a:solidFill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 i="0" sz="2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✓"/>
              <a:defRPr i="0" sz="2400" u="none" cap="none" strike="noStrike">
                <a:solidFill>
                  <a:srgbClr val="000000"/>
                </a:solidFill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i="0" sz="2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4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42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42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4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4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4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44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4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4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4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6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46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46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7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47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4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8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4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Roboto"/>
              <a:buNone/>
              <a:defRPr b="1" i="0" sz="3000" u="none" cap="none" strike="noStrike">
                <a:solidFill>
                  <a:srgbClr val="53535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▪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✓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pytorch.org/tutorials/beginner/blitz/tensor_tutorial.html#tensors" TargetMode="External"/><Relationship Id="rId4" Type="http://schemas.openxmlformats.org/officeDocument/2006/relationships/hyperlink" Target="http://pytorch.org/tutorials/beginner/blitz/tensor_tutorial.html#tensors" TargetMode="External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hunki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9"/>
          <p:cNvSpPr txBox="1"/>
          <p:nvPr>
            <p:ph type="title"/>
          </p:nvPr>
        </p:nvSpPr>
        <p:spPr>
          <a:xfrm>
            <a:off x="472884" y="1227618"/>
            <a:ext cx="81981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Welcome to PyTorch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49"/>
          <p:cNvSpPr txBox="1"/>
          <p:nvPr>
            <p:ph idx="1" type="body"/>
          </p:nvPr>
        </p:nvSpPr>
        <p:spPr>
          <a:xfrm>
            <a:off x="1812726" y="3483694"/>
            <a:ext cx="55185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Venelin Valkov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Plovdiv University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2018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950" y="4797732"/>
            <a:ext cx="535781" cy="29066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8"/>
          <p:cNvSpPr txBox="1"/>
          <p:nvPr/>
        </p:nvSpPr>
        <p:spPr>
          <a:xfrm>
            <a:off x="804125" y="4286200"/>
            <a:ext cx="78063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</a:t>
            </a:r>
            <a:r>
              <a:rPr lang="en">
                <a:solidFill>
                  <a:schemeClr val="dk1"/>
                </a:solidFill>
              </a:rPr>
              <a:t>Any operation that mutates a tensor in-place is post-fixed with an _</a:t>
            </a:r>
            <a:r>
              <a:rPr i="1" lang="en">
                <a:solidFill>
                  <a:schemeClr val="dk1"/>
                </a:solidFill>
              </a:rPr>
              <a:t>. </a:t>
            </a:r>
            <a:endParaRPr i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     For example, x.copy</a:t>
            </a:r>
            <a:r>
              <a:rPr lang="en">
                <a:solidFill>
                  <a:schemeClr val="dk1"/>
                </a:solidFill>
              </a:rPr>
              <a:t>(y), x.t_(), will change x.</a:t>
            </a:r>
            <a:endParaRPr/>
          </a:p>
        </p:txBody>
      </p:sp>
      <p:pic>
        <p:nvPicPr>
          <p:cNvPr id="255" name="Google Shape;2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25" y="1171225"/>
            <a:ext cx="6453447" cy="31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Numpy Bridge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59"/>
          <p:cNvSpPr txBox="1"/>
          <p:nvPr/>
        </p:nvSpPr>
        <p:spPr>
          <a:xfrm>
            <a:off x="402000" y="1142250"/>
            <a:ext cx="83400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Converting a torch Tensor to a numpy array and vice versa is a breeze.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torch Tensor and numpy array will share their underlying memory locations, and changing one will change the other.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50" y="1953475"/>
            <a:ext cx="8367842" cy="26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Numpy Bridge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7820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Numpy Bridge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88" y="1191995"/>
            <a:ext cx="8638566" cy="305715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61"/>
          <p:cNvSpPr txBox="1"/>
          <p:nvPr/>
        </p:nvSpPr>
        <p:spPr>
          <a:xfrm>
            <a:off x="834600" y="4357625"/>
            <a:ext cx="7806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Tensors on the CPU except a CharTensor support converting to Numpy and back.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2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CUDA Tensors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62"/>
          <p:cNvSpPr txBox="1"/>
          <p:nvPr/>
        </p:nvSpPr>
        <p:spPr>
          <a:xfrm>
            <a:off x="826625" y="1104150"/>
            <a:ext cx="7806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Tensors can be moved onto GPU using the .cuda() method..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62"/>
          <p:cNvSpPr txBox="1"/>
          <p:nvPr/>
        </p:nvSpPr>
        <p:spPr>
          <a:xfrm>
            <a:off x="402000" y="4357625"/>
            <a:ext cx="8340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References: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http://pytorch.org/tutorials/beginner/blitz/tensor_tutorial.html#tensors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283" name="Google Shape;28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713" y="1649645"/>
            <a:ext cx="87725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563" y="152675"/>
            <a:ext cx="7268875" cy="4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0"/>
          <p:cNvSpPr txBox="1"/>
          <p:nvPr>
            <p:ph type="title"/>
          </p:nvPr>
        </p:nvSpPr>
        <p:spPr>
          <a:xfrm>
            <a:off x="1812726" y="164881"/>
            <a:ext cx="5518500" cy="1741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Acknowledgements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50"/>
          <p:cNvSpPr txBox="1"/>
          <p:nvPr>
            <p:ph idx="1" type="body"/>
          </p:nvPr>
        </p:nvSpPr>
        <p:spPr>
          <a:xfrm>
            <a:off x="1812726" y="2273742"/>
            <a:ext cx="5518500" cy="596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These slides are heavily based on the excellent course “Deep Learning Zero to All”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Sung Kim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https://github.com/hunkim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5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90500"/>
            <a:ext cx="71437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838" y="152400"/>
            <a:ext cx="549033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2"/>
          <p:cNvSpPr/>
          <p:nvPr/>
        </p:nvSpPr>
        <p:spPr>
          <a:xfrm>
            <a:off x="6861399" y="4721050"/>
            <a:ext cx="217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http://pytorch.org/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PyTorch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53"/>
          <p:cNvSpPr txBox="1"/>
          <p:nvPr>
            <p:ph idx="1" type="body"/>
          </p:nvPr>
        </p:nvSpPr>
        <p:spPr>
          <a:xfrm>
            <a:off x="1558230" y="769348"/>
            <a:ext cx="6177000" cy="24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222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Deep learning framework created by Facebook Research that puts Python first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22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Tensor Computation (like numpy)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with strong GPU acceleration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53"/>
          <p:cNvSpPr/>
          <p:nvPr/>
        </p:nvSpPr>
        <p:spPr>
          <a:xfrm>
            <a:off x="6861399" y="4721050"/>
            <a:ext cx="217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http://pytorch.org/</a:t>
            </a:r>
            <a:endParaRPr sz="500"/>
          </a:p>
        </p:txBody>
      </p:sp>
      <p:pic>
        <p:nvPicPr>
          <p:cNvPr id="221" name="Google Shape;22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725" y="3012626"/>
            <a:ext cx="3948725" cy="8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PyTorch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54"/>
          <p:cNvSpPr/>
          <p:nvPr/>
        </p:nvSpPr>
        <p:spPr>
          <a:xfrm>
            <a:off x="6861399" y="4721050"/>
            <a:ext cx="217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http://pytorch.org/</a:t>
            </a:r>
            <a:endParaRPr sz="500"/>
          </a:p>
        </p:txBody>
      </p:sp>
      <p:pic>
        <p:nvPicPr>
          <p:cNvPr descr="dynamic_graph.gif" id="228" name="Google Shape;2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63" y="1057325"/>
            <a:ext cx="7122825" cy="36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Hello PyTorch!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875" y="1660425"/>
            <a:ext cx="6653349" cy="1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Tensors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56"/>
          <p:cNvSpPr txBox="1"/>
          <p:nvPr/>
        </p:nvSpPr>
        <p:spPr>
          <a:xfrm>
            <a:off x="795225" y="1277000"/>
            <a:ext cx="7806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Tensors are similar to NumPy ndarrays, with the addition being that Tensors can also be used on a GPU to accelerate computing.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25" y="1953625"/>
            <a:ext cx="82962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Tensors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57"/>
          <p:cNvSpPr txBox="1"/>
          <p:nvPr/>
        </p:nvSpPr>
        <p:spPr>
          <a:xfrm>
            <a:off x="804125" y="4286200"/>
            <a:ext cx="7806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torch Size is in fact a tuple, so it supports the same operations.</a:t>
            </a:r>
            <a:endParaRPr sz="1400"/>
          </a:p>
        </p:txBody>
      </p:sp>
      <p:pic>
        <p:nvPicPr>
          <p:cNvPr id="248" name="Google Shape;2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0" y="1292445"/>
            <a:ext cx="8197696" cy="281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