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6" r:id="rId3"/>
    <p:sldId id="258" r:id="rId4"/>
    <p:sldId id="259" r:id="rId5"/>
    <p:sldId id="260" r:id="rId6"/>
    <p:sldId id="261" r:id="rId7"/>
    <p:sldId id="262"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13CE7"/>
    <a:srgbClr val="E0E0E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034" autoAdjust="0"/>
    <p:restoredTop sz="94660"/>
  </p:normalViewPr>
  <p:slideViewPr>
    <p:cSldViewPr snapToGrid="0">
      <p:cViewPr varScale="1">
        <p:scale>
          <a:sx n="59" d="100"/>
          <a:sy n="59" d="100"/>
        </p:scale>
        <p:origin x="90" y="27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0F97B4-7459-489A-AA7D-D71AD7C1ED0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23A3ADF-7335-40A4-8C69-326385188FB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894904FA-8EC6-481D-9C00-5DA59689CDC6}"/>
              </a:ext>
            </a:extLst>
          </p:cNvPr>
          <p:cNvSpPr>
            <a:spLocks noGrp="1"/>
          </p:cNvSpPr>
          <p:nvPr>
            <p:ph type="dt" sz="half" idx="10"/>
          </p:nvPr>
        </p:nvSpPr>
        <p:spPr/>
        <p:txBody>
          <a:bodyPr/>
          <a:lstStyle/>
          <a:p>
            <a:fld id="{A3FC733E-9522-4F9B-93B7-7D8A029FE302}" type="datetimeFigureOut">
              <a:rPr lang="en-US" smtClean="0"/>
              <a:t>3/5/2025</a:t>
            </a:fld>
            <a:endParaRPr lang="en-US"/>
          </a:p>
        </p:txBody>
      </p:sp>
      <p:sp>
        <p:nvSpPr>
          <p:cNvPr id="5" name="Footer Placeholder 4">
            <a:extLst>
              <a:ext uri="{FF2B5EF4-FFF2-40B4-BE49-F238E27FC236}">
                <a16:creationId xmlns:a16="http://schemas.microsoft.com/office/drawing/2014/main" id="{3E41B026-B5DC-44AA-AA14-13846838F47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31538A-2106-4378-AB64-72E665258A5B}"/>
              </a:ext>
            </a:extLst>
          </p:cNvPr>
          <p:cNvSpPr>
            <a:spLocks noGrp="1"/>
          </p:cNvSpPr>
          <p:nvPr>
            <p:ph type="sldNum" sz="quarter" idx="12"/>
          </p:nvPr>
        </p:nvSpPr>
        <p:spPr/>
        <p:txBody>
          <a:bodyPr/>
          <a:lstStyle/>
          <a:p>
            <a:fld id="{84DFC35D-0653-463B-843F-92F06F2A84CF}" type="slidenum">
              <a:rPr lang="en-US" smtClean="0"/>
              <a:t>‹#›</a:t>
            </a:fld>
            <a:endParaRPr lang="en-US"/>
          </a:p>
        </p:txBody>
      </p:sp>
    </p:spTree>
    <p:extLst>
      <p:ext uri="{BB962C8B-B14F-4D97-AF65-F5344CB8AC3E}">
        <p14:creationId xmlns:p14="http://schemas.microsoft.com/office/powerpoint/2010/main" val="39395938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1F2E57-9D53-40CF-A79C-D998CF0E1967}"/>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A5853DA4-6418-4B39-B29B-BC26F1CDF5B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6E71AB-5125-40EA-95BC-472B712DA2A6}"/>
              </a:ext>
            </a:extLst>
          </p:cNvPr>
          <p:cNvSpPr>
            <a:spLocks noGrp="1"/>
          </p:cNvSpPr>
          <p:nvPr>
            <p:ph type="dt" sz="half" idx="10"/>
          </p:nvPr>
        </p:nvSpPr>
        <p:spPr/>
        <p:txBody>
          <a:bodyPr/>
          <a:lstStyle/>
          <a:p>
            <a:fld id="{A3FC733E-9522-4F9B-93B7-7D8A029FE302}" type="datetimeFigureOut">
              <a:rPr lang="en-US" smtClean="0"/>
              <a:t>3/5/2025</a:t>
            </a:fld>
            <a:endParaRPr lang="en-US"/>
          </a:p>
        </p:txBody>
      </p:sp>
      <p:sp>
        <p:nvSpPr>
          <p:cNvPr id="5" name="Footer Placeholder 4">
            <a:extLst>
              <a:ext uri="{FF2B5EF4-FFF2-40B4-BE49-F238E27FC236}">
                <a16:creationId xmlns:a16="http://schemas.microsoft.com/office/drawing/2014/main" id="{A35EF25D-33E9-4697-83AD-E59AC23A2AB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A6940D-CD70-4E9B-B178-8EA5BB87C67F}"/>
              </a:ext>
            </a:extLst>
          </p:cNvPr>
          <p:cNvSpPr>
            <a:spLocks noGrp="1"/>
          </p:cNvSpPr>
          <p:nvPr>
            <p:ph type="sldNum" sz="quarter" idx="12"/>
          </p:nvPr>
        </p:nvSpPr>
        <p:spPr/>
        <p:txBody>
          <a:bodyPr/>
          <a:lstStyle/>
          <a:p>
            <a:fld id="{84DFC35D-0653-463B-843F-92F06F2A84CF}" type="slidenum">
              <a:rPr lang="en-US" smtClean="0"/>
              <a:t>‹#›</a:t>
            </a:fld>
            <a:endParaRPr lang="en-US"/>
          </a:p>
        </p:txBody>
      </p:sp>
    </p:spTree>
    <p:extLst>
      <p:ext uri="{BB962C8B-B14F-4D97-AF65-F5344CB8AC3E}">
        <p14:creationId xmlns:p14="http://schemas.microsoft.com/office/powerpoint/2010/main" val="3386686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B22D6E-B374-499A-BBD4-B49BBC4A5CB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1191891-E278-445F-B57D-3960035BE9F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5B597B-29FD-4967-AE62-61D60EF18E93}"/>
              </a:ext>
            </a:extLst>
          </p:cNvPr>
          <p:cNvSpPr>
            <a:spLocks noGrp="1"/>
          </p:cNvSpPr>
          <p:nvPr>
            <p:ph type="dt" sz="half" idx="10"/>
          </p:nvPr>
        </p:nvSpPr>
        <p:spPr/>
        <p:txBody>
          <a:bodyPr/>
          <a:lstStyle/>
          <a:p>
            <a:fld id="{A3FC733E-9522-4F9B-93B7-7D8A029FE302}" type="datetimeFigureOut">
              <a:rPr lang="en-US" smtClean="0"/>
              <a:t>3/5/2025</a:t>
            </a:fld>
            <a:endParaRPr lang="en-US"/>
          </a:p>
        </p:txBody>
      </p:sp>
      <p:sp>
        <p:nvSpPr>
          <p:cNvPr id="5" name="Footer Placeholder 4">
            <a:extLst>
              <a:ext uri="{FF2B5EF4-FFF2-40B4-BE49-F238E27FC236}">
                <a16:creationId xmlns:a16="http://schemas.microsoft.com/office/drawing/2014/main" id="{0C7725E1-7638-4275-ADE7-16DCDF872A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75A8A86-3A4D-46DA-BC92-9A4089DD6888}"/>
              </a:ext>
            </a:extLst>
          </p:cNvPr>
          <p:cNvSpPr>
            <a:spLocks noGrp="1"/>
          </p:cNvSpPr>
          <p:nvPr>
            <p:ph type="sldNum" sz="quarter" idx="12"/>
          </p:nvPr>
        </p:nvSpPr>
        <p:spPr/>
        <p:txBody>
          <a:bodyPr/>
          <a:lstStyle/>
          <a:p>
            <a:fld id="{84DFC35D-0653-463B-843F-92F06F2A84CF}" type="slidenum">
              <a:rPr lang="en-US" smtClean="0"/>
              <a:t>‹#›</a:t>
            </a:fld>
            <a:endParaRPr lang="en-US"/>
          </a:p>
        </p:txBody>
      </p:sp>
    </p:spTree>
    <p:extLst>
      <p:ext uri="{BB962C8B-B14F-4D97-AF65-F5344CB8AC3E}">
        <p14:creationId xmlns:p14="http://schemas.microsoft.com/office/powerpoint/2010/main" val="23839257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7C2049-594B-43EF-A6C1-F07E1C28A45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D91039B4-D39C-4CC8-B7C5-5551A4A3E0B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D3CF7D1-BD42-4FF3-9475-5C30F14A02C5}"/>
              </a:ext>
            </a:extLst>
          </p:cNvPr>
          <p:cNvSpPr>
            <a:spLocks noGrp="1"/>
          </p:cNvSpPr>
          <p:nvPr>
            <p:ph type="dt" sz="half" idx="10"/>
          </p:nvPr>
        </p:nvSpPr>
        <p:spPr/>
        <p:txBody>
          <a:bodyPr/>
          <a:lstStyle/>
          <a:p>
            <a:fld id="{A3FC733E-9522-4F9B-93B7-7D8A029FE302}" type="datetimeFigureOut">
              <a:rPr lang="en-US" smtClean="0"/>
              <a:t>3/5/2025</a:t>
            </a:fld>
            <a:endParaRPr lang="en-US"/>
          </a:p>
        </p:txBody>
      </p:sp>
      <p:sp>
        <p:nvSpPr>
          <p:cNvPr id="5" name="Footer Placeholder 4">
            <a:extLst>
              <a:ext uri="{FF2B5EF4-FFF2-40B4-BE49-F238E27FC236}">
                <a16:creationId xmlns:a16="http://schemas.microsoft.com/office/drawing/2014/main" id="{41D299ED-47B1-4106-87F2-F2D65E6A4A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C7C78F-4A59-42BD-AA78-2D1E3DF6B35F}"/>
              </a:ext>
            </a:extLst>
          </p:cNvPr>
          <p:cNvSpPr>
            <a:spLocks noGrp="1"/>
          </p:cNvSpPr>
          <p:nvPr>
            <p:ph type="sldNum" sz="quarter" idx="12"/>
          </p:nvPr>
        </p:nvSpPr>
        <p:spPr/>
        <p:txBody>
          <a:bodyPr/>
          <a:lstStyle/>
          <a:p>
            <a:fld id="{84DFC35D-0653-463B-843F-92F06F2A84CF}" type="slidenum">
              <a:rPr lang="en-US" smtClean="0"/>
              <a:t>‹#›</a:t>
            </a:fld>
            <a:endParaRPr lang="en-US"/>
          </a:p>
        </p:txBody>
      </p:sp>
    </p:spTree>
    <p:extLst>
      <p:ext uri="{BB962C8B-B14F-4D97-AF65-F5344CB8AC3E}">
        <p14:creationId xmlns:p14="http://schemas.microsoft.com/office/powerpoint/2010/main" val="9365556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78EF9A-98AE-4CC2-83CD-391FF0B2DECD}"/>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5451F61-71D4-41C8-9D6A-F0CE410A8C4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21A2CF0-4A53-43C3-B3CB-3214D64C3CDE}"/>
              </a:ext>
            </a:extLst>
          </p:cNvPr>
          <p:cNvSpPr>
            <a:spLocks noGrp="1"/>
          </p:cNvSpPr>
          <p:nvPr>
            <p:ph type="dt" sz="half" idx="10"/>
          </p:nvPr>
        </p:nvSpPr>
        <p:spPr/>
        <p:txBody>
          <a:bodyPr/>
          <a:lstStyle/>
          <a:p>
            <a:fld id="{A3FC733E-9522-4F9B-93B7-7D8A029FE302}" type="datetimeFigureOut">
              <a:rPr lang="en-US" smtClean="0"/>
              <a:t>3/5/2025</a:t>
            </a:fld>
            <a:endParaRPr lang="en-US"/>
          </a:p>
        </p:txBody>
      </p:sp>
      <p:sp>
        <p:nvSpPr>
          <p:cNvPr id="5" name="Footer Placeholder 4">
            <a:extLst>
              <a:ext uri="{FF2B5EF4-FFF2-40B4-BE49-F238E27FC236}">
                <a16:creationId xmlns:a16="http://schemas.microsoft.com/office/drawing/2014/main" id="{72581AAD-B0E6-4864-A3C8-37F1A6A2929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9C75412-3D72-457B-8DAB-914267743FD0}"/>
              </a:ext>
            </a:extLst>
          </p:cNvPr>
          <p:cNvSpPr>
            <a:spLocks noGrp="1"/>
          </p:cNvSpPr>
          <p:nvPr>
            <p:ph type="sldNum" sz="quarter" idx="12"/>
          </p:nvPr>
        </p:nvSpPr>
        <p:spPr/>
        <p:txBody>
          <a:bodyPr/>
          <a:lstStyle/>
          <a:p>
            <a:fld id="{84DFC35D-0653-463B-843F-92F06F2A84CF}" type="slidenum">
              <a:rPr lang="en-US" smtClean="0"/>
              <a:t>‹#›</a:t>
            </a:fld>
            <a:endParaRPr lang="en-US"/>
          </a:p>
        </p:txBody>
      </p:sp>
    </p:spTree>
    <p:extLst>
      <p:ext uri="{BB962C8B-B14F-4D97-AF65-F5344CB8AC3E}">
        <p14:creationId xmlns:p14="http://schemas.microsoft.com/office/powerpoint/2010/main" val="24204382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D90232-5E35-40C5-A706-99930746805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3E7181AF-62D8-44DA-8979-E718B51376A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C698CB51-3EC7-4D88-9890-C3CA4CCEF4F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B086117A-CC35-43D4-83D8-2817194E56B1}"/>
              </a:ext>
            </a:extLst>
          </p:cNvPr>
          <p:cNvSpPr>
            <a:spLocks noGrp="1"/>
          </p:cNvSpPr>
          <p:nvPr>
            <p:ph type="dt" sz="half" idx="10"/>
          </p:nvPr>
        </p:nvSpPr>
        <p:spPr/>
        <p:txBody>
          <a:bodyPr/>
          <a:lstStyle/>
          <a:p>
            <a:fld id="{A3FC733E-9522-4F9B-93B7-7D8A029FE302}" type="datetimeFigureOut">
              <a:rPr lang="en-US" smtClean="0"/>
              <a:t>3/5/2025</a:t>
            </a:fld>
            <a:endParaRPr lang="en-US"/>
          </a:p>
        </p:txBody>
      </p:sp>
      <p:sp>
        <p:nvSpPr>
          <p:cNvPr id="6" name="Footer Placeholder 5">
            <a:extLst>
              <a:ext uri="{FF2B5EF4-FFF2-40B4-BE49-F238E27FC236}">
                <a16:creationId xmlns:a16="http://schemas.microsoft.com/office/drawing/2014/main" id="{090D0EED-C1A8-4DDA-B148-C74E7456420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579333A-ED3F-4CA6-897E-47413105E294}"/>
              </a:ext>
            </a:extLst>
          </p:cNvPr>
          <p:cNvSpPr>
            <a:spLocks noGrp="1"/>
          </p:cNvSpPr>
          <p:nvPr>
            <p:ph type="sldNum" sz="quarter" idx="12"/>
          </p:nvPr>
        </p:nvSpPr>
        <p:spPr/>
        <p:txBody>
          <a:bodyPr/>
          <a:lstStyle/>
          <a:p>
            <a:fld id="{84DFC35D-0653-463B-843F-92F06F2A84CF}" type="slidenum">
              <a:rPr lang="en-US" smtClean="0"/>
              <a:t>‹#›</a:t>
            </a:fld>
            <a:endParaRPr lang="en-US"/>
          </a:p>
        </p:txBody>
      </p:sp>
    </p:spTree>
    <p:extLst>
      <p:ext uri="{BB962C8B-B14F-4D97-AF65-F5344CB8AC3E}">
        <p14:creationId xmlns:p14="http://schemas.microsoft.com/office/powerpoint/2010/main" val="19170989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D113F-85D1-41EA-8899-B5241701AF0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5E0AC05-557E-4073-AC00-1FADAFAA386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C0C71D9-477C-47BC-B187-F9170458E54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40B4E1-FF7E-475E-9FCC-071D5099FEC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A7ABCF9-2325-4E82-9D3A-72EBEB85761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FAC51E42-4BB7-4732-B240-A0FFE1EDCC0C}"/>
              </a:ext>
            </a:extLst>
          </p:cNvPr>
          <p:cNvSpPr>
            <a:spLocks noGrp="1"/>
          </p:cNvSpPr>
          <p:nvPr>
            <p:ph type="dt" sz="half" idx="10"/>
          </p:nvPr>
        </p:nvSpPr>
        <p:spPr/>
        <p:txBody>
          <a:bodyPr/>
          <a:lstStyle/>
          <a:p>
            <a:fld id="{A3FC733E-9522-4F9B-93B7-7D8A029FE302}" type="datetimeFigureOut">
              <a:rPr lang="en-US" smtClean="0"/>
              <a:t>3/5/2025</a:t>
            </a:fld>
            <a:endParaRPr lang="en-US"/>
          </a:p>
        </p:txBody>
      </p:sp>
      <p:sp>
        <p:nvSpPr>
          <p:cNvPr id="8" name="Footer Placeholder 7">
            <a:extLst>
              <a:ext uri="{FF2B5EF4-FFF2-40B4-BE49-F238E27FC236}">
                <a16:creationId xmlns:a16="http://schemas.microsoft.com/office/drawing/2014/main" id="{43394210-3220-4CA4-B92E-EB12FD02E5B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D7F2EEAD-BDD2-4DBD-B8E5-0FFCCC58A2E9}"/>
              </a:ext>
            </a:extLst>
          </p:cNvPr>
          <p:cNvSpPr>
            <a:spLocks noGrp="1"/>
          </p:cNvSpPr>
          <p:nvPr>
            <p:ph type="sldNum" sz="quarter" idx="12"/>
          </p:nvPr>
        </p:nvSpPr>
        <p:spPr/>
        <p:txBody>
          <a:bodyPr/>
          <a:lstStyle/>
          <a:p>
            <a:fld id="{84DFC35D-0653-463B-843F-92F06F2A84CF}" type="slidenum">
              <a:rPr lang="en-US" smtClean="0"/>
              <a:t>‹#›</a:t>
            </a:fld>
            <a:endParaRPr lang="en-US"/>
          </a:p>
        </p:txBody>
      </p:sp>
    </p:spTree>
    <p:extLst>
      <p:ext uri="{BB962C8B-B14F-4D97-AF65-F5344CB8AC3E}">
        <p14:creationId xmlns:p14="http://schemas.microsoft.com/office/powerpoint/2010/main" val="405930674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305D7A-D855-46EC-A291-FA03BA43F52B}"/>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39F7767-6728-46C5-823A-532B7221FC34}"/>
              </a:ext>
            </a:extLst>
          </p:cNvPr>
          <p:cNvSpPr>
            <a:spLocks noGrp="1"/>
          </p:cNvSpPr>
          <p:nvPr>
            <p:ph type="dt" sz="half" idx="10"/>
          </p:nvPr>
        </p:nvSpPr>
        <p:spPr/>
        <p:txBody>
          <a:bodyPr/>
          <a:lstStyle/>
          <a:p>
            <a:fld id="{A3FC733E-9522-4F9B-93B7-7D8A029FE302}" type="datetimeFigureOut">
              <a:rPr lang="en-US" smtClean="0"/>
              <a:t>3/5/2025</a:t>
            </a:fld>
            <a:endParaRPr lang="en-US"/>
          </a:p>
        </p:txBody>
      </p:sp>
      <p:sp>
        <p:nvSpPr>
          <p:cNvPr id="4" name="Footer Placeholder 3">
            <a:extLst>
              <a:ext uri="{FF2B5EF4-FFF2-40B4-BE49-F238E27FC236}">
                <a16:creationId xmlns:a16="http://schemas.microsoft.com/office/drawing/2014/main" id="{0A270032-D657-43B8-AA1F-CA6B71E1B5B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70F1845-D017-44B7-B85E-1B8BB82572F1}"/>
              </a:ext>
            </a:extLst>
          </p:cNvPr>
          <p:cNvSpPr>
            <a:spLocks noGrp="1"/>
          </p:cNvSpPr>
          <p:nvPr>
            <p:ph type="sldNum" sz="quarter" idx="12"/>
          </p:nvPr>
        </p:nvSpPr>
        <p:spPr/>
        <p:txBody>
          <a:bodyPr/>
          <a:lstStyle/>
          <a:p>
            <a:fld id="{84DFC35D-0653-463B-843F-92F06F2A84CF}" type="slidenum">
              <a:rPr lang="en-US" smtClean="0"/>
              <a:t>‹#›</a:t>
            </a:fld>
            <a:endParaRPr lang="en-US"/>
          </a:p>
        </p:txBody>
      </p:sp>
    </p:spTree>
    <p:extLst>
      <p:ext uri="{BB962C8B-B14F-4D97-AF65-F5344CB8AC3E}">
        <p14:creationId xmlns:p14="http://schemas.microsoft.com/office/powerpoint/2010/main" val="7744310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15257BB-8BC4-49D1-AF06-1DE776705660}"/>
              </a:ext>
            </a:extLst>
          </p:cNvPr>
          <p:cNvSpPr>
            <a:spLocks noGrp="1"/>
          </p:cNvSpPr>
          <p:nvPr>
            <p:ph type="dt" sz="half" idx="10"/>
          </p:nvPr>
        </p:nvSpPr>
        <p:spPr/>
        <p:txBody>
          <a:bodyPr/>
          <a:lstStyle/>
          <a:p>
            <a:fld id="{A3FC733E-9522-4F9B-93B7-7D8A029FE302}" type="datetimeFigureOut">
              <a:rPr lang="en-US" smtClean="0"/>
              <a:t>3/5/2025</a:t>
            </a:fld>
            <a:endParaRPr lang="en-US"/>
          </a:p>
        </p:txBody>
      </p:sp>
      <p:sp>
        <p:nvSpPr>
          <p:cNvPr id="3" name="Footer Placeholder 2">
            <a:extLst>
              <a:ext uri="{FF2B5EF4-FFF2-40B4-BE49-F238E27FC236}">
                <a16:creationId xmlns:a16="http://schemas.microsoft.com/office/drawing/2014/main" id="{8E888EE3-5C86-493A-B0B1-DC5DF15A477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5A5965C-C648-46D1-BB4D-1B0171B4236E}"/>
              </a:ext>
            </a:extLst>
          </p:cNvPr>
          <p:cNvSpPr>
            <a:spLocks noGrp="1"/>
          </p:cNvSpPr>
          <p:nvPr>
            <p:ph type="sldNum" sz="quarter" idx="12"/>
          </p:nvPr>
        </p:nvSpPr>
        <p:spPr/>
        <p:txBody>
          <a:bodyPr/>
          <a:lstStyle/>
          <a:p>
            <a:fld id="{84DFC35D-0653-463B-843F-92F06F2A84CF}" type="slidenum">
              <a:rPr lang="en-US" smtClean="0"/>
              <a:t>‹#›</a:t>
            </a:fld>
            <a:endParaRPr lang="en-US"/>
          </a:p>
        </p:txBody>
      </p:sp>
    </p:spTree>
    <p:extLst>
      <p:ext uri="{BB962C8B-B14F-4D97-AF65-F5344CB8AC3E}">
        <p14:creationId xmlns:p14="http://schemas.microsoft.com/office/powerpoint/2010/main" val="116111370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8EE5A2-C0BE-4CF1-A678-2B2F2F5931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A290E68-2A53-4FEC-990F-64747DFC09A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9EFE209-5D72-4D4C-9826-B8CB06B8B58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CD074A-6798-43EA-A983-9FC4BD6C425A}"/>
              </a:ext>
            </a:extLst>
          </p:cNvPr>
          <p:cNvSpPr>
            <a:spLocks noGrp="1"/>
          </p:cNvSpPr>
          <p:nvPr>
            <p:ph type="dt" sz="half" idx="10"/>
          </p:nvPr>
        </p:nvSpPr>
        <p:spPr/>
        <p:txBody>
          <a:bodyPr/>
          <a:lstStyle/>
          <a:p>
            <a:fld id="{A3FC733E-9522-4F9B-93B7-7D8A029FE302}" type="datetimeFigureOut">
              <a:rPr lang="en-US" smtClean="0"/>
              <a:t>3/5/2025</a:t>
            </a:fld>
            <a:endParaRPr lang="en-US"/>
          </a:p>
        </p:txBody>
      </p:sp>
      <p:sp>
        <p:nvSpPr>
          <p:cNvPr id="6" name="Footer Placeholder 5">
            <a:extLst>
              <a:ext uri="{FF2B5EF4-FFF2-40B4-BE49-F238E27FC236}">
                <a16:creationId xmlns:a16="http://schemas.microsoft.com/office/drawing/2014/main" id="{93E7EA2A-BE02-4F05-BFFB-A31E4285786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18C9A48-97E9-45D9-B798-8ED3387CBAEA}"/>
              </a:ext>
            </a:extLst>
          </p:cNvPr>
          <p:cNvSpPr>
            <a:spLocks noGrp="1"/>
          </p:cNvSpPr>
          <p:nvPr>
            <p:ph type="sldNum" sz="quarter" idx="12"/>
          </p:nvPr>
        </p:nvSpPr>
        <p:spPr/>
        <p:txBody>
          <a:bodyPr/>
          <a:lstStyle/>
          <a:p>
            <a:fld id="{84DFC35D-0653-463B-843F-92F06F2A84CF}" type="slidenum">
              <a:rPr lang="en-US" smtClean="0"/>
              <a:t>‹#›</a:t>
            </a:fld>
            <a:endParaRPr lang="en-US"/>
          </a:p>
        </p:txBody>
      </p:sp>
    </p:spTree>
    <p:extLst>
      <p:ext uri="{BB962C8B-B14F-4D97-AF65-F5344CB8AC3E}">
        <p14:creationId xmlns:p14="http://schemas.microsoft.com/office/powerpoint/2010/main" val="1189046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4D5914-2801-4256-B75F-C22548DFE98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D3601DC-460F-4E1D-8437-CA7375DEBE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7505F70A-7B53-4FF1-81BD-7531CF8EF34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8F35020-5368-4EDD-83BE-5A4E185A453C}"/>
              </a:ext>
            </a:extLst>
          </p:cNvPr>
          <p:cNvSpPr>
            <a:spLocks noGrp="1"/>
          </p:cNvSpPr>
          <p:nvPr>
            <p:ph type="dt" sz="half" idx="10"/>
          </p:nvPr>
        </p:nvSpPr>
        <p:spPr/>
        <p:txBody>
          <a:bodyPr/>
          <a:lstStyle/>
          <a:p>
            <a:fld id="{A3FC733E-9522-4F9B-93B7-7D8A029FE302}" type="datetimeFigureOut">
              <a:rPr lang="en-US" smtClean="0"/>
              <a:t>3/5/2025</a:t>
            </a:fld>
            <a:endParaRPr lang="en-US"/>
          </a:p>
        </p:txBody>
      </p:sp>
      <p:sp>
        <p:nvSpPr>
          <p:cNvPr id="6" name="Footer Placeholder 5">
            <a:extLst>
              <a:ext uri="{FF2B5EF4-FFF2-40B4-BE49-F238E27FC236}">
                <a16:creationId xmlns:a16="http://schemas.microsoft.com/office/drawing/2014/main" id="{F9025200-60B1-43D2-BD64-C27F2B76751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666786D-C183-4FA3-9F38-1FDDFEB4AFD2}"/>
              </a:ext>
            </a:extLst>
          </p:cNvPr>
          <p:cNvSpPr>
            <a:spLocks noGrp="1"/>
          </p:cNvSpPr>
          <p:nvPr>
            <p:ph type="sldNum" sz="quarter" idx="12"/>
          </p:nvPr>
        </p:nvSpPr>
        <p:spPr/>
        <p:txBody>
          <a:bodyPr/>
          <a:lstStyle/>
          <a:p>
            <a:fld id="{84DFC35D-0653-463B-843F-92F06F2A84CF}" type="slidenum">
              <a:rPr lang="en-US" smtClean="0"/>
              <a:t>‹#›</a:t>
            </a:fld>
            <a:endParaRPr lang="en-US"/>
          </a:p>
        </p:txBody>
      </p:sp>
    </p:spTree>
    <p:extLst>
      <p:ext uri="{BB962C8B-B14F-4D97-AF65-F5344CB8AC3E}">
        <p14:creationId xmlns:p14="http://schemas.microsoft.com/office/powerpoint/2010/main" val="11789311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9FD4957-CD07-47A4-AE7C-2357B03E5B1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69B8747-130C-4E99-8651-977DFA918CA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C35BEF0-2B83-4CDD-9F1F-541E3C70925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3FC733E-9522-4F9B-93B7-7D8A029FE302}" type="datetimeFigureOut">
              <a:rPr lang="en-US" smtClean="0"/>
              <a:t>3/5/2025</a:t>
            </a:fld>
            <a:endParaRPr lang="en-US"/>
          </a:p>
        </p:txBody>
      </p:sp>
      <p:sp>
        <p:nvSpPr>
          <p:cNvPr id="5" name="Footer Placeholder 4">
            <a:extLst>
              <a:ext uri="{FF2B5EF4-FFF2-40B4-BE49-F238E27FC236}">
                <a16:creationId xmlns:a16="http://schemas.microsoft.com/office/drawing/2014/main" id="{0A9E0E86-68A6-417C-A4FB-15704BE175A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322A20A-CEFC-4C26-966C-CAA0F4EAB19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4DFC35D-0653-463B-843F-92F06F2A84CF}" type="slidenum">
              <a:rPr lang="en-US" smtClean="0"/>
              <a:t>‹#›</a:t>
            </a:fld>
            <a:endParaRPr lang="en-US"/>
          </a:p>
        </p:txBody>
      </p:sp>
    </p:spTree>
    <p:extLst>
      <p:ext uri="{BB962C8B-B14F-4D97-AF65-F5344CB8AC3E}">
        <p14:creationId xmlns:p14="http://schemas.microsoft.com/office/powerpoint/2010/main" val="211378565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3A5D2C-8F58-463D-9FBE-8222EBF2A06D}"/>
              </a:ext>
            </a:extLst>
          </p:cNvPr>
          <p:cNvSpPr txBox="1"/>
          <p:nvPr/>
        </p:nvSpPr>
        <p:spPr>
          <a:xfrm>
            <a:off x="1969477" y="211016"/>
            <a:ext cx="10034954" cy="646331"/>
          </a:xfrm>
          <a:prstGeom prst="rect">
            <a:avLst/>
          </a:prstGeom>
          <a:noFill/>
        </p:spPr>
        <p:txBody>
          <a:bodyPr wrap="square" rtlCol="0">
            <a:spAutoFit/>
          </a:bodyPr>
          <a:lstStyle/>
          <a:p>
            <a:pPr algn="r"/>
            <a:r>
              <a:rPr lang="es-ES" sz="3600" b="1" dirty="0">
                <a:solidFill>
                  <a:schemeClr val="bg1"/>
                </a:solidFill>
                <a:latin typeface="Segoe UI" panose="020B0502040204020203" pitchFamily="34" charset="0"/>
                <a:cs typeface="Segoe UI" panose="020B0502040204020203" pitchFamily="34" charset="0"/>
              </a:rPr>
              <a:t>TEST RESULTS REPORT</a:t>
            </a:r>
            <a:endParaRPr lang="en-US" sz="3600" b="1" dirty="0">
              <a:solidFill>
                <a:schemeClr val="bg1"/>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FD4EFB80-4D73-4604-82FD-B35B20AD76D9}"/>
              </a:ext>
            </a:extLst>
          </p:cNvPr>
          <p:cNvSpPr txBox="1"/>
          <p:nvPr/>
        </p:nvSpPr>
        <p:spPr>
          <a:xfrm>
            <a:off x="211015" y="1172307"/>
            <a:ext cx="11793416" cy="369332"/>
          </a:xfrm>
          <a:prstGeom prst="rect">
            <a:avLst/>
          </a:prstGeom>
          <a:noFill/>
        </p:spPr>
        <p:txBody>
          <a:bodyPr wrap="square" rtlCol="0">
            <a:spAutoFit/>
          </a:bodyPr>
          <a:lstStyle/>
          <a:p>
            <a:r>
              <a:rPr lang="es-ES" b="1" dirty="0">
                <a:latin typeface="Segoe UI" panose="020B0502040204020203" pitchFamily="34" charset="0"/>
                <a:cs typeface="Segoe UI" panose="020B0502040204020203" pitchFamily="34" charset="0"/>
              </a:rPr>
              <a:t>CUSTOMER SERVICE AND PERFORMANCE ANALYSIS</a:t>
            </a:r>
            <a:endParaRPr lang="en-US" b="1" dirty="0">
              <a:latin typeface="Segoe UI" panose="020B0502040204020203" pitchFamily="34" charset="0"/>
              <a:cs typeface="Segoe UI" panose="020B0502040204020203" pitchFamily="34" charset="0"/>
            </a:endParaRPr>
          </a:p>
        </p:txBody>
      </p:sp>
      <p:pic>
        <p:nvPicPr>
          <p:cNvPr id="15" name="Picture 14">
            <a:extLst>
              <a:ext uri="{FF2B5EF4-FFF2-40B4-BE49-F238E27FC236}">
                <a16:creationId xmlns:a16="http://schemas.microsoft.com/office/drawing/2014/main" id="{33150B94-6054-45DE-8176-B598ADAE562D}"/>
              </a:ext>
            </a:extLst>
          </p:cNvPr>
          <p:cNvPicPr>
            <a:picLocks noChangeAspect="1"/>
          </p:cNvPicPr>
          <p:nvPr/>
        </p:nvPicPr>
        <p:blipFill>
          <a:blip r:embed="rId3"/>
          <a:stretch>
            <a:fillRect/>
          </a:stretch>
        </p:blipFill>
        <p:spPr>
          <a:xfrm>
            <a:off x="187569" y="1578979"/>
            <a:ext cx="8775144" cy="5044559"/>
          </a:xfrm>
          <a:prstGeom prst="rect">
            <a:avLst/>
          </a:prstGeom>
        </p:spPr>
      </p:pic>
      <p:sp>
        <p:nvSpPr>
          <p:cNvPr id="16" name="TextBox 15">
            <a:extLst>
              <a:ext uri="{FF2B5EF4-FFF2-40B4-BE49-F238E27FC236}">
                <a16:creationId xmlns:a16="http://schemas.microsoft.com/office/drawing/2014/main" id="{3936CEB4-C5DC-4F76-B66C-D2CE6F3F34AB}"/>
              </a:ext>
            </a:extLst>
          </p:cNvPr>
          <p:cNvSpPr txBox="1"/>
          <p:nvPr/>
        </p:nvSpPr>
        <p:spPr>
          <a:xfrm>
            <a:off x="8962713" y="1541638"/>
            <a:ext cx="3041718" cy="5044559"/>
          </a:xfrm>
          <a:prstGeom prst="rect">
            <a:avLst/>
          </a:prstGeom>
          <a:solidFill>
            <a:schemeClr val="bg1">
              <a:lumMod val="85000"/>
            </a:schemeClr>
          </a:solidFill>
        </p:spPr>
        <p:txBody>
          <a:bodyPr wrap="square" rtlCol="0">
            <a:noAutofit/>
          </a:bodyPr>
          <a:lstStyle/>
          <a:p>
            <a:pPr algn="just"/>
            <a:r>
              <a:rPr lang="en-US" sz="1200" dirty="0"/>
              <a:t>The data was extracted, cleaned, and transformed for the following analysis. The dashboard shows that the CSAT score during 15 days is 39.9% for this line of business and is actually lower than expected, at least we are analyzing a LOB dedicated to safety. A good CSAT (customer satisfaction) score is above 75%, which means a great opportunity for improvement. </a:t>
            </a:r>
          </a:p>
          <a:p>
            <a:pPr algn="just"/>
            <a:endParaRPr lang="en-US" sz="1200" dirty="0"/>
          </a:p>
          <a:p>
            <a:pPr algn="just"/>
            <a:r>
              <a:rPr lang="en-US" sz="1200" dirty="0"/>
              <a:t>On the other hand, the SLA (Service Level Agreement) is about 75.1%, lower than the predicted value or a known target. A healthy SLA is equal to or greater than 90.0%, in which case the trend line is below the target. </a:t>
            </a:r>
          </a:p>
          <a:p>
            <a:pPr algn="just"/>
            <a:endParaRPr lang="en-US" sz="1200" dirty="0"/>
          </a:p>
          <a:p>
            <a:pPr algn="just"/>
            <a:r>
              <a:rPr lang="en-US" sz="1200" dirty="0"/>
              <a:t>The Average Handle Time, or AHT, has been under control until December 3, with a cyclical increase over time, as the target has been reduced since December 3. The current value is 7.54 minutes. </a:t>
            </a:r>
          </a:p>
          <a:p>
            <a:pPr algn="just"/>
            <a:endParaRPr lang="en-US" sz="1200" dirty="0"/>
          </a:p>
          <a:p>
            <a:pPr algn="just"/>
            <a:r>
              <a:rPr lang="en-US" sz="1200" dirty="0"/>
              <a:t>The trend of the inflow has been adjusted in comparison with the forecast, which means that the planning of the resources could be perfectly adjusted.</a:t>
            </a:r>
          </a:p>
        </p:txBody>
      </p:sp>
    </p:spTree>
    <p:extLst>
      <p:ext uri="{BB962C8B-B14F-4D97-AF65-F5344CB8AC3E}">
        <p14:creationId xmlns:p14="http://schemas.microsoft.com/office/powerpoint/2010/main" val="28334179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3A5D2C-8F58-463D-9FBE-8222EBF2A06D}"/>
              </a:ext>
            </a:extLst>
          </p:cNvPr>
          <p:cNvSpPr txBox="1"/>
          <p:nvPr/>
        </p:nvSpPr>
        <p:spPr>
          <a:xfrm>
            <a:off x="1969477" y="211016"/>
            <a:ext cx="10034954" cy="646331"/>
          </a:xfrm>
          <a:prstGeom prst="rect">
            <a:avLst/>
          </a:prstGeom>
          <a:noFill/>
        </p:spPr>
        <p:txBody>
          <a:bodyPr wrap="square" rtlCol="0">
            <a:spAutoFit/>
          </a:bodyPr>
          <a:lstStyle/>
          <a:p>
            <a:pPr algn="r"/>
            <a:r>
              <a:rPr lang="es-ES" sz="3600" b="1" dirty="0">
                <a:solidFill>
                  <a:schemeClr val="bg1"/>
                </a:solidFill>
                <a:latin typeface="Segoe UI" panose="020B0502040204020203" pitchFamily="34" charset="0"/>
                <a:cs typeface="Segoe UI" panose="020B0502040204020203" pitchFamily="34" charset="0"/>
              </a:rPr>
              <a:t>TEST RESULTS REPORT</a:t>
            </a:r>
            <a:endParaRPr lang="en-US" sz="3600" b="1" dirty="0">
              <a:solidFill>
                <a:schemeClr val="bg1"/>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FD4EFB80-4D73-4604-82FD-B35B20AD76D9}"/>
              </a:ext>
            </a:extLst>
          </p:cNvPr>
          <p:cNvSpPr txBox="1"/>
          <p:nvPr/>
        </p:nvSpPr>
        <p:spPr>
          <a:xfrm>
            <a:off x="211015" y="1172307"/>
            <a:ext cx="11793416" cy="369332"/>
          </a:xfrm>
          <a:prstGeom prst="rect">
            <a:avLst/>
          </a:prstGeom>
          <a:noFill/>
        </p:spPr>
        <p:txBody>
          <a:bodyPr wrap="square" rtlCol="0">
            <a:spAutoFit/>
          </a:bodyPr>
          <a:lstStyle/>
          <a:p>
            <a:r>
              <a:rPr lang="es-ES" b="1" dirty="0">
                <a:latin typeface="Segoe UI" panose="020B0502040204020203" pitchFamily="34" charset="0"/>
                <a:cs typeface="Segoe UI" panose="020B0502040204020203" pitchFamily="34" charset="0"/>
              </a:rPr>
              <a:t>CUSTOMER SERVICE AND PERFORMANCE ANALYSIS</a:t>
            </a:r>
            <a:endParaRPr lang="en-US" b="1" dirty="0">
              <a:latin typeface="Segoe UI" panose="020B0502040204020203" pitchFamily="34" charset="0"/>
              <a:cs typeface="Segoe UI" panose="020B0502040204020203" pitchFamily="34" charset="0"/>
            </a:endParaRPr>
          </a:p>
        </p:txBody>
      </p:sp>
      <p:sp>
        <p:nvSpPr>
          <p:cNvPr id="16" name="TextBox 15">
            <a:extLst>
              <a:ext uri="{FF2B5EF4-FFF2-40B4-BE49-F238E27FC236}">
                <a16:creationId xmlns:a16="http://schemas.microsoft.com/office/drawing/2014/main" id="{3936CEB4-C5DC-4F76-B66C-D2CE6F3F34AB}"/>
              </a:ext>
            </a:extLst>
          </p:cNvPr>
          <p:cNvSpPr txBox="1"/>
          <p:nvPr/>
        </p:nvSpPr>
        <p:spPr>
          <a:xfrm>
            <a:off x="9125893" y="1665514"/>
            <a:ext cx="2878538" cy="4920683"/>
          </a:xfrm>
          <a:prstGeom prst="rect">
            <a:avLst/>
          </a:prstGeom>
          <a:solidFill>
            <a:schemeClr val="bg1">
              <a:lumMod val="85000"/>
            </a:schemeClr>
          </a:solidFill>
        </p:spPr>
        <p:txBody>
          <a:bodyPr wrap="square" rtlCol="0">
            <a:noAutofit/>
          </a:bodyPr>
          <a:lstStyle/>
          <a:p>
            <a:pPr algn="just"/>
            <a:r>
              <a:rPr lang="en-US" sz="1200" dirty="0"/>
              <a:t>The correlation analysis reveals which variables are affecting the clients' perception (CSAT) and the operational variables such as SLA and AHT.</a:t>
            </a:r>
          </a:p>
          <a:p>
            <a:pPr algn="just"/>
            <a:endParaRPr lang="en-US" sz="1200" dirty="0"/>
          </a:p>
          <a:p>
            <a:pPr algn="just"/>
            <a:r>
              <a:rPr lang="en-US" sz="1200" dirty="0"/>
              <a:t>It is clear from the evaluation of the impacts on the CSAT score that cases solved OUT of SLA have a positive influence on the CSAT score during the 15 days, and that the number of orders and the %SLA have an inverse influence. An increase in orders and a decrease in CSAT is to be expected due to volume handling. However, the SLA is crucial for ensuring a positive perception, so it is likely that the issues are not. This behavior could be influenced by cases where agents need more time to effectively solve the case. Other possible reasons include user-facing obstacles such as documentation issues and rejections. It is crucial to examine the significance of time. The ratio of inflow to HC positively impacts the CSAT score, indicating that the more cases an agent handles, the more significant their impact on results.</a:t>
            </a:r>
          </a:p>
        </p:txBody>
      </p:sp>
      <p:pic>
        <p:nvPicPr>
          <p:cNvPr id="18" name="Picture 17">
            <a:extLst>
              <a:ext uri="{FF2B5EF4-FFF2-40B4-BE49-F238E27FC236}">
                <a16:creationId xmlns:a16="http://schemas.microsoft.com/office/drawing/2014/main" id="{620043CB-3084-472A-8D40-097E731BE796}"/>
              </a:ext>
            </a:extLst>
          </p:cNvPr>
          <p:cNvPicPr>
            <a:picLocks noChangeAspect="1"/>
          </p:cNvPicPr>
          <p:nvPr/>
        </p:nvPicPr>
        <p:blipFill>
          <a:blip r:embed="rId3"/>
          <a:stretch>
            <a:fillRect/>
          </a:stretch>
        </p:blipFill>
        <p:spPr>
          <a:xfrm>
            <a:off x="187569" y="1529238"/>
            <a:ext cx="8938324" cy="5122275"/>
          </a:xfrm>
          <a:prstGeom prst="rect">
            <a:avLst/>
          </a:prstGeom>
        </p:spPr>
      </p:pic>
      <p:sp>
        <p:nvSpPr>
          <p:cNvPr id="19" name="Rectangle 18">
            <a:extLst>
              <a:ext uri="{FF2B5EF4-FFF2-40B4-BE49-F238E27FC236}">
                <a16:creationId xmlns:a16="http://schemas.microsoft.com/office/drawing/2014/main" id="{40156C6C-A5C5-45D4-9316-24104391662B}"/>
              </a:ext>
            </a:extLst>
          </p:cNvPr>
          <p:cNvSpPr/>
          <p:nvPr/>
        </p:nvSpPr>
        <p:spPr>
          <a:xfrm>
            <a:off x="2828925" y="3124201"/>
            <a:ext cx="342900" cy="320040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53376377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3A5D2C-8F58-463D-9FBE-8222EBF2A06D}"/>
              </a:ext>
            </a:extLst>
          </p:cNvPr>
          <p:cNvSpPr txBox="1"/>
          <p:nvPr/>
        </p:nvSpPr>
        <p:spPr>
          <a:xfrm>
            <a:off x="1969477" y="211016"/>
            <a:ext cx="10034954" cy="646331"/>
          </a:xfrm>
          <a:prstGeom prst="rect">
            <a:avLst/>
          </a:prstGeom>
          <a:noFill/>
        </p:spPr>
        <p:txBody>
          <a:bodyPr wrap="square" rtlCol="0">
            <a:spAutoFit/>
          </a:bodyPr>
          <a:lstStyle/>
          <a:p>
            <a:pPr algn="r"/>
            <a:r>
              <a:rPr lang="es-ES" sz="3600" b="1" dirty="0">
                <a:solidFill>
                  <a:schemeClr val="bg1"/>
                </a:solidFill>
                <a:latin typeface="Segoe UI" panose="020B0502040204020203" pitchFamily="34" charset="0"/>
                <a:cs typeface="Segoe UI" panose="020B0502040204020203" pitchFamily="34" charset="0"/>
              </a:rPr>
              <a:t>TEST RESULTS REPORT</a:t>
            </a:r>
            <a:endParaRPr lang="en-US" sz="3600" b="1" dirty="0">
              <a:solidFill>
                <a:schemeClr val="bg1"/>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FD4EFB80-4D73-4604-82FD-B35B20AD76D9}"/>
              </a:ext>
            </a:extLst>
          </p:cNvPr>
          <p:cNvSpPr txBox="1"/>
          <p:nvPr/>
        </p:nvSpPr>
        <p:spPr>
          <a:xfrm>
            <a:off x="211015" y="1172307"/>
            <a:ext cx="11793416" cy="369332"/>
          </a:xfrm>
          <a:prstGeom prst="rect">
            <a:avLst/>
          </a:prstGeom>
          <a:noFill/>
        </p:spPr>
        <p:txBody>
          <a:bodyPr wrap="square" rtlCol="0">
            <a:spAutoFit/>
          </a:bodyPr>
          <a:lstStyle/>
          <a:p>
            <a:r>
              <a:rPr lang="es-ES" b="1" dirty="0">
                <a:latin typeface="Segoe UI" panose="020B0502040204020203" pitchFamily="34" charset="0"/>
                <a:cs typeface="Segoe UI" panose="020B0502040204020203" pitchFamily="34" charset="0"/>
              </a:rPr>
              <a:t>CUSTOMER SERVICE AND PERFORMANCE ANALYSIS</a:t>
            </a:r>
            <a:endParaRPr lang="en-US" b="1" dirty="0">
              <a:latin typeface="Segoe UI" panose="020B0502040204020203" pitchFamily="34" charset="0"/>
              <a:cs typeface="Segoe UI" panose="020B0502040204020203" pitchFamily="34" charset="0"/>
            </a:endParaRPr>
          </a:p>
        </p:txBody>
      </p:sp>
      <p:sp>
        <p:nvSpPr>
          <p:cNvPr id="16" name="TextBox 15">
            <a:extLst>
              <a:ext uri="{FF2B5EF4-FFF2-40B4-BE49-F238E27FC236}">
                <a16:creationId xmlns:a16="http://schemas.microsoft.com/office/drawing/2014/main" id="{3936CEB4-C5DC-4F76-B66C-D2CE6F3F34AB}"/>
              </a:ext>
            </a:extLst>
          </p:cNvPr>
          <p:cNvSpPr txBox="1"/>
          <p:nvPr/>
        </p:nvSpPr>
        <p:spPr>
          <a:xfrm>
            <a:off x="9125893" y="1665514"/>
            <a:ext cx="2878538" cy="4920683"/>
          </a:xfrm>
          <a:prstGeom prst="rect">
            <a:avLst/>
          </a:prstGeom>
          <a:solidFill>
            <a:schemeClr val="bg1">
              <a:lumMod val="85000"/>
            </a:schemeClr>
          </a:solidFill>
        </p:spPr>
        <p:txBody>
          <a:bodyPr wrap="square" rtlCol="0">
            <a:noAutofit/>
          </a:bodyPr>
          <a:lstStyle/>
          <a:p>
            <a:pPr algn="just"/>
            <a:r>
              <a:rPr lang="en-US" sz="1200" dirty="0"/>
              <a:t>The SLA shows clear evidence of an inverse impact from the ratio inflow/HC and the AWT (Average Waiting Time). This suggests that as the agents solve more cases, they are taking even more time than expected, which is matching with the AWT. To improve the SLA, we must address these issues, especially the AWT.</a:t>
            </a:r>
          </a:p>
          <a:p>
            <a:pPr algn="just"/>
            <a:endParaRPr lang="en-US" sz="1200" dirty="0"/>
          </a:p>
          <a:p>
            <a:pPr algn="just"/>
            <a:r>
              <a:rPr lang="en-US" sz="1200" dirty="0"/>
              <a:t>On the other hand, the AHT has no obvious reason for the progressive increase, and is barely affected by the CWT and the number of HC and their coverage. Correlation does not always mean causation.</a:t>
            </a:r>
          </a:p>
        </p:txBody>
      </p:sp>
      <p:pic>
        <p:nvPicPr>
          <p:cNvPr id="18" name="Picture 17">
            <a:extLst>
              <a:ext uri="{FF2B5EF4-FFF2-40B4-BE49-F238E27FC236}">
                <a16:creationId xmlns:a16="http://schemas.microsoft.com/office/drawing/2014/main" id="{620043CB-3084-472A-8D40-097E731BE796}"/>
              </a:ext>
            </a:extLst>
          </p:cNvPr>
          <p:cNvPicPr>
            <a:picLocks noChangeAspect="1"/>
          </p:cNvPicPr>
          <p:nvPr/>
        </p:nvPicPr>
        <p:blipFill>
          <a:blip r:embed="rId3"/>
          <a:stretch>
            <a:fillRect/>
          </a:stretch>
        </p:blipFill>
        <p:spPr>
          <a:xfrm>
            <a:off x="187569" y="1529238"/>
            <a:ext cx="8938324" cy="5122275"/>
          </a:xfrm>
          <a:prstGeom prst="rect">
            <a:avLst/>
          </a:prstGeom>
        </p:spPr>
      </p:pic>
      <p:sp>
        <p:nvSpPr>
          <p:cNvPr id="19" name="Rectangle 18">
            <a:extLst>
              <a:ext uri="{FF2B5EF4-FFF2-40B4-BE49-F238E27FC236}">
                <a16:creationId xmlns:a16="http://schemas.microsoft.com/office/drawing/2014/main" id="{40156C6C-A5C5-45D4-9316-24104391662B}"/>
              </a:ext>
            </a:extLst>
          </p:cNvPr>
          <p:cNvSpPr/>
          <p:nvPr/>
        </p:nvSpPr>
        <p:spPr>
          <a:xfrm>
            <a:off x="5194299" y="3200401"/>
            <a:ext cx="250825" cy="320040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2831F752-1B05-4CF8-8DED-B3AE5D8C22C8}"/>
              </a:ext>
            </a:extLst>
          </p:cNvPr>
          <p:cNvSpPr/>
          <p:nvPr/>
        </p:nvSpPr>
        <p:spPr>
          <a:xfrm>
            <a:off x="8442325" y="3022601"/>
            <a:ext cx="250825" cy="3200400"/>
          </a:xfrm>
          <a:prstGeom prst="rect">
            <a:avLst/>
          </a:prstGeom>
          <a:noFill/>
          <a:ln>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7FBE0F52-BB86-4547-8B45-1B7D73653FC6}"/>
              </a:ext>
            </a:extLst>
          </p:cNvPr>
          <p:cNvSpPr/>
          <p:nvPr/>
        </p:nvSpPr>
        <p:spPr>
          <a:xfrm>
            <a:off x="7934969" y="3048001"/>
            <a:ext cx="250825" cy="3200400"/>
          </a:xfrm>
          <a:prstGeom prst="rect">
            <a:avLst/>
          </a:prstGeom>
          <a:noFill/>
          <a:ln>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7B70C227-B0BA-40BC-9066-BCA711708CC9}"/>
              </a:ext>
            </a:extLst>
          </p:cNvPr>
          <p:cNvSpPr/>
          <p:nvPr/>
        </p:nvSpPr>
        <p:spPr>
          <a:xfrm>
            <a:off x="4172716" y="3200401"/>
            <a:ext cx="250825" cy="3200400"/>
          </a:xfrm>
          <a:prstGeom prst="rect">
            <a:avLst/>
          </a:prstGeom>
          <a:noFill/>
          <a:ln>
            <a:solidFill>
              <a:srgbClr val="7030A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58864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3A5D2C-8F58-463D-9FBE-8222EBF2A06D}"/>
              </a:ext>
            </a:extLst>
          </p:cNvPr>
          <p:cNvSpPr txBox="1"/>
          <p:nvPr/>
        </p:nvSpPr>
        <p:spPr>
          <a:xfrm>
            <a:off x="1969477" y="211016"/>
            <a:ext cx="10034954" cy="646331"/>
          </a:xfrm>
          <a:prstGeom prst="rect">
            <a:avLst/>
          </a:prstGeom>
          <a:noFill/>
        </p:spPr>
        <p:txBody>
          <a:bodyPr wrap="square" rtlCol="0">
            <a:spAutoFit/>
          </a:bodyPr>
          <a:lstStyle/>
          <a:p>
            <a:pPr algn="r"/>
            <a:r>
              <a:rPr lang="es-ES" sz="3600" b="1" dirty="0">
                <a:solidFill>
                  <a:schemeClr val="bg1"/>
                </a:solidFill>
                <a:latin typeface="Segoe UI" panose="020B0502040204020203" pitchFamily="34" charset="0"/>
                <a:cs typeface="Segoe UI" panose="020B0502040204020203" pitchFamily="34" charset="0"/>
              </a:rPr>
              <a:t>TEST RESULTS REPORT</a:t>
            </a:r>
            <a:endParaRPr lang="en-US" sz="3600" b="1" dirty="0">
              <a:solidFill>
                <a:schemeClr val="bg1"/>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FD4EFB80-4D73-4604-82FD-B35B20AD76D9}"/>
              </a:ext>
            </a:extLst>
          </p:cNvPr>
          <p:cNvSpPr txBox="1"/>
          <p:nvPr/>
        </p:nvSpPr>
        <p:spPr>
          <a:xfrm>
            <a:off x="211015" y="1172307"/>
            <a:ext cx="11793416" cy="369332"/>
          </a:xfrm>
          <a:prstGeom prst="rect">
            <a:avLst/>
          </a:prstGeom>
          <a:noFill/>
        </p:spPr>
        <p:txBody>
          <a:bodyPr wrap="square" rtlCol="0">
            <a:spAutoFit/>
          </a:bodyPr>
          <a:lstStyle/>
          <a:p>
            <a:r>
              <a:rPr lang="es-ES" b="1" dirty="0">
                <a:latin typeface="Segoe UI" panose="020B0502040204020203" pitchFamily="34" charset="0"/>
                <a:cs typeface="Segoe UI" panose="020B0502040204020203" pitchFamily="34" charset="0"/>
              </a:rPr>
              <a:t>CUSTOMER SERVICE AND PERFORMANCE ANALYSIS</a:t>
            </a:r>
            <a:endParaRPr lang="en-US" b="1" dirty="0">
              <a:latin typeface="Segoe UI" panose="020B0502040204020203" pitchFamily="34" charset="0"/>
              <a:cs typeface="Segoe UI" panose="020B0502040204020203" pitchFamily="34" charset="0"/>
            </a:endParaRPr>
          </a:p>
        </p:txBody>
      </p:sp>
      <p:sp>
        <p:nvSpPr>
          <p:cNvPr id="16" name="TextBox 15">
            <a:extLst>
              <a:ext uri="{FF2B5EF4-FFF2-40B4-BE49-F238E27FC236}">
                <a16:creationId xmlns:a16="http://schemas.microsoft.com/office/drawing/2014/main" id="{3936CEB4-C5DC-4F76-B66C-D2CE6F3F34AB}"/>
              </a:ext>
            </a:extLst>
          </p:cNvPr>
          <p:cNvSpPr txBox="1"/>
          <p:nvPr/>
        </p:nvSpPr>
        <p:spPr>
          <a:xfrm>
            <a:off x="9125893" y="1665514"/>
            <a:ext cx="2878538" cy="4920683"/>
          </a:xfrm>
          <a:prstGeom prst="rect">
            <a:avLst/>
          </a:prstGeom>
          <a:solidFill>
            <a:schemeClr val="bg1">
              <a:lumMod val="85000"/>
            </a:schemeClr>
          </a:solidFill>
        </p:spPr>
        <p:txBody>
          <a:bodyPr wrap="square" rtlCol="0">
            <a:noAutofit/>
          </a:bodyPr>
          <a:lstStyle/>
          <a:p>
            <a:pPr algn="just"/>
            <a:r>
              <a:rPr lang="en-US" sz="1200" dirty="0"/>
              <a:t>A deeper look at the CSAT score reveals a mean of 39.4%, with significant variation. Boxplots </a:t>
            </a:r>
            <a:r>
              <a:rPr lang="en-US" sz="1200" dirty="0" err="1"/>
              <a:t>organised</a:t>
            </a:r>
            <a:r>
              <a:rPr lang="en-US" sz="1200" dirty="0"/>
              <a:t> by day show clear dispersion of data on Sundays, Tuesdays and Wednesdays, especially on Sundays, with outliers in the night shifts. The weekend is when we see the lowest scores, so we know we need more supervision and coaching.</a:t>
            </a:r>
          </a:p>
          <a:p>
            <a:pPr algn="just"/>
            <a:endParaRPr lang="en-US" sz="1200" dirty="0"/>
          </a:p>
          <a:p>
            <a:pPr algn="just"/>
            <a:r>
              <a:rPr lang="en-US" sz="1200" dirty="0"/>
              <a:t>The trendlines confirm the impact of the SLA and Inflow/HC on the CSAT score. In my experience, an inverse influence of the SLA means quicker but inefficient resolutions, even stoppers.</a:t>
            </a:r>
          </a:p>
          <a:p>
            <a:pPr algn="just"/>
            <a:endParaRPr lang="en-US" sz="1200" dirty="0"/>
          </a:p>
          <a:p>
            <a:pPr algn="just"/>
            <a:r>
              <a:rPr lang="en-US" sz="1200" dirty="0"/>
              <a:t>Finally, the proportion of DSATs is more influenced by partially automated resolutions. Participation is over 70%, so we need to look more closely at those processes.</a:t>
            </a:r>
          </a:p>
          <a:p>
            <a:pPr algn="just"/>
            <a:endParaRPr lang="en-US" sz="1200" dirty="0"/>
          </a:p>
          <a:p>
            <a:pPr algn="just"/>
            <a:r>
              <a:rPr lang="en-US" sz="1200" dirty="0"/>
              <a:t>Pain points: Weekends, night shifts and inefficient automated processes. The automated resolutions are clearly a reason for low CSATs and higher SLAs.</a:t>
            </a:r>
          </a:p>
        </p:txBody>
      </p:sp>
      <p:pic>
        <p:nvPicPr>
          <p:cNvPr id="4" name="Picture 3">
            <a:extLst>
              <a:ext uri="{FF2B5EF4-FFF2-40B4-BE49-F238E27FC236}">
                <a16:creationId xmlns:a16="http://schemas.microsoft.com/office/drawing/2014/main" id="{82495284-CB3D-4EF8-B89E-DB4DA73F3F69}"/>
              </a:ext>
            </a:extLst>
          </p:cNvPr>
          <p:cNvPicPr>
            <a:picLocks noChangeAspect="1"/>
          </p:cNvPicPr>
          <p:nvPr/>
        </p:nvPicPr>
        <p:blipFill>
          <a:blip r:embed="rId3"/>
          <a:stretch>
            <a:fillRect/>
          </a:stretch>
        </p:blipFill>
        <p:spPr>
          <a:xfrm>
            <a:off x="211015" y="1665514"/>
            <a:ext cx="8828210" cy="4921099"/>
          </a:xfrm>
          <a:prstGeom prst="rect">
            <a:avLst/>
          </a:prstGeom>
        </p:spPr>
      </p:pic>
    </p:spTree>
    <p:extLst>
      <p:ext uri="{BB962C8B-B14F-4D97-AF65-F5344CB8AC3E}">
        <p14:creationId xmlns:p14="http://schemas.microsoft.com/office/powerpoint/2010/main" val="33751179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3A5D2C-8F58-463D-9FBE-8222EBF2A06D}"/>
              </a:ext>
            </a:extLst>
          </p:cNvPr>
          <p:cNvSpPr txBox="1"/>
          <p:nvPr/>
        </p:nvSpPr>
        <p:spPr>
          <a:xfrm>
            <a:off x="1969477" y="211016"/>
            <a:ext cx="10034954" cy="646331"/>
          </a:xfrm>
          <a:prstGeom prst="rect">
            <a:avLst/>
          </a:prstGeom>
          <a:noFill/>
        </p:spPr>
        <p:txBody>
          <a:bodyPr wrap="square" rtlCol="0">
            <a:spAutoFit/>
          </a:bodyPr>
          <a:lstStyle/>
          <a:p>
            <a:pPr algn="r"/>
            <a:r>
              <a:rPr lang="es-ES" sz="3600" b="1" dirty="0">
                <a:solidFill>
                  <a:schemeClr val="bg1"/>
                </a:solidFill>
                <a:latin typeface="Segoe UI" panose="020B0502040204020203" pitchFamily="34" charset="0"/>
                <a:cs typeface="Segoe UI" panose="020B0502040204020203" pitchFamily="34" charset="0"/>
              </a:rPr>
              <a:t>TEST RESULTS REPORT</a:t>
            </a:r>
            <a:endParaRPr lang="en-US" sz="3600" b="1" dirty="0">
              <a:solidFill>
                <a:schemeClr val="bg1"/>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FD4EFB80-4D73-4604-82FD-B35B20AD76D9}"/>
              </a:ext>
            </a:extLst>
          </p:cNvPr>
          <p:cNvSpPr txBox="1"/>
          <p:nvPr/>
        </p:nvSpPr>
        <p:spPr>
          <a:xfrm>
            <a:off x="211015" y="1172307"/>
            <a:ext cx="11793416" cy="369332"/>
          </a:xfrm>
          <a:prstGeom prst="rect">
            <a:avLst/>
          </a:prstGeom>
          <a:noFill/>
        </p:spPr>
        <p:txBody>
          <a:bodyPr wrap="square" rtlCol="0">
            <a:spAutoFit/>
          </a:bodyPr>
          <a:lstStyle/>
          <a:p>
            <a:r>
              <a:rPr lang="es-ES" b="1" dirty="0">
                <a:latin typeface="Segoe UI" panose="020B0502040204020203" pitchFamily="34" charset="0"/>
                <a:cs typeface="Segoe UI" panose="020B0502040204020203" pitchFamily="34" charset="0"/>
              </a:rPr>
              <a:t>CUSTOMER SERVICE AND PERFORMANCE ANALYSIS</a:t>
            </a:r>
            <a:endParaRPr lang="en-US" b="1" dirty="0">
              <a:latin typeface="Segoe UI" panose="020B0502040204020203" pitchFamily="34" charset="0"/>
              <a:cs typeface="Segoe UI" panose="020B0502040204020203" pitchFamily="34" charset="0"/>
            </a:endParaRPr>
          </a:p>
        </p:txBody>
      </p:sp>
      <p:sp>
        <p:nvSpPr>
          <p:cNvPr id="16" name="TextBox 15">
            <a:extLst>
              <a:ext uri="{FF2B5EF4-FFF2-40B4-BE49-F238E27FC236}">
                <a16:creationId xmlns:a16="http://schemas.microsoft.com/office/drawing/2014/main" id="{3936CEB4-C5DC-4F76-B66C-D2CE6F3F34AB}"/>
              </a:ext>
            </a:extLst>
          </p:cNvPr>
          <p:cNvSpPr txBox="1"/>
          <p:nvPr/>
        </p:nvSpPr>
        <p:spPr>
          <a:xfrm>
            <a:off x="9125893" y="1665514"/>
            <a:ext cx="2878538" cy="4920683"/>
          </a:xfrm>
          <a:prstGeom prst="rect">
            <a:avLst/>
          </a:prstGeom>
          <a:solidFill>
            <a:schemeClr val="bg1">
              <a:lumMod val="85000"/>
            </a:schemeClr>
          </a:solidFill>
        </p:spPr>
        <p:txBody>
          <a:bodyPr wrap="square" rtlCol="0">
            <a:noAutofit/>
          </a:bodyPr>
          <a:lstStyle/>
          <a:p>
            <a:pPr algn="just"/>
            <a:r>
              <a:rPr lang="en-US" sz="1200" dirty="0"/>
              <a:t>The AHT has a mean of 7.54 minutes and has been above the target since December 12th. The trends of the ratio of inflow/HC, CWT and coverage have been decreasing since December 3, causing fluctuations in the AHT. The lower the coverage and presence of agents, the more time is spent on interaction, suggesting new hires.</a:t>
            </a:r>
          </a:p>
          <a:p>
            <a:pPr algn="just"/>
            <a:endParaRPr lang="en-US" sz="1200" dirty="0"/>
          </a:p>
          <a:p>
            <a:pPr algn="just"/>
            <a:r>
              <a:rPr lang="en-US" sz="1200" dirty="0"/>
              <a:t>On the other hand, the outliers are concentrated in the night shifts and early mornings.</a:t>
            </a:r>
          </a:p>
          <a:p>
            <a:pPr algn="just"/>
            <a:endParaRPr lang="en-US" sz="1200" dirty="0"/>
          </a:p>
          <a:p>
            <a:pPr algn="just"/>
            <a:r>
              <a:rPr lang="en-US" sz="1200" dirty="0"/>
              <a:t>It is important to evaluate the tenure of the agents, on Wednesdays the AHT is below 7.0 minutes and has the lowest data dispersion, suggesting more tenure or even top performers. Couching is an important key.</a:t>
            </a:r>
          </a:p>
        </p:txBody>
      </p:sp>
      <p:pic>
        <p:nvPicPr>
          <p:cNvPr id="4" name="Picture 3">
            <a:extLst>
              <a:ext uri="{FF2B5EF4-FFF2-40B4-BE49-F238E27FC236}">
                <a16:creationId xmlns:a16="http://schemas.microsoft.com/office/drawing/2014/main" id="{82495284-CB3D-4EF8-B89E-DB4DA73F3F6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3346" y="1665514"/>
            <a:ext cx="8912533" cy="5038725"/>
          </a:xfrm>
          <a:prstGeom prst="rect">
            <a:avLst/>
          </a:prstGeom>
        </p:spPr>
      </p:pic>
      <p:cxnSp>
        <p:nvCxnSpPr>
          <p:cNvPr id="6" name="Straight Arrow Connector 5">
            <a:extLst>
              <a:ext uri="{FF2B5EF4-FFF2-40B4-BE49-F238E27FC236}">
                <a16:creationId xmlns:a16="http://schemas.microsoft.com/office/drawing/2014/main" id="{0E86B29E-0277-404B-BD3E-CC94A8431D99}"/>
              </a:ext>
            </a:extLst>
          </p:cNvPr>
          <p:cNvCxnSpPr/>
          <p:nvPr/>
        </p:nvCxnSpPr>
        <p:spPr>
          <a:xfrm>
            <a:off x="8096250" y="2933700"/>
            <a:ext cx="571500" cy="3048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50046AFF-0C08-408D-879A-89195B10C71C}"/>
              </a:ext>
            </a:extLst>
          </p:cNvPr>
          <p:cNvCxnSpPr>
            <a:cxnSpLocks/>
          </p:cNvCxnSpPr>
          <p:nvPr/>
        </p:nvCxnSpPr>
        <p:spPr>
          <a:xfrm>
            <a:off x="8096250" y="4506686"/>
            <a:ext cx="571500" cy="15240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D0E4B6EE-4620-4F56-96DC-D61EEF8217B3}"/>
              </a:ext>
            </a:extLst>
          </p:cNvPr>
          <p:cNvCxnSpPr>
            <a:cxnSpLocks/>
          </p:cNvCxnSpPr>
          <p:nvPr/>
        </p:nvCxnSpPr>
        <p:spPr>
          <a:xfrm>
            <a:off x="8154343" y="5851072"/>
            <a:ext cx="610793" cy="310581"/>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F6D80B17-BF2E-477B-84B9-DB8781ED5C90}"/>
              </a:ext>
            </a:extLst>
          </p:cNvPr>
          <p:cNvCxnSpPr/>
          <p:nvPr/>
        </p:nvCxnSpPr>
        <p:spPr>
          <a:xfrm flipV="1">
            <a:off x="7848600" y="2800350"/>
            <a:ext cx="1127279" cy="857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3A211736-67DE-4A6C-899E-19F4048C4954}"/>
              </a:ext>
            </a:extLst>
          </p:cNvPr>
          <p:cNvCxnSpPr/>
          <p:nvPr/>
        </p:nvCxnSpPr>
        <p:spPr>
          <a:xfrm flipV="1">
            <a:off x="7716193" y="4293055"/>
            <a:ext cx="1127279" cy="857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776AE563-64CD-47D6-9814-7DB241813B9A}"/>
              </a:ext>
            </a:extLst>
          </p:cNvPr>
          <p:cNvCxnSpPr/>
          <p:nvPr/>
        </p:nvCxnSpPr>
        <p:spPr>
          <a:xfrm flipV="1">
            <a:off x="7649990" y="5733028"/>
            <a:ext cx="1127279" cy="85725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99624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3A5D2C-8F58-463D-9FBE-8222EBF2A06D}"/>
              </a:ext>
            </a:extLst>
          </p:cNvPr>
          <p:cNvSpPr txBox="1"/>
          <p:nvPr/>
        </p:nvSpPr>
        <p:spPr>
          <a:xfrm>
            <a:off x="1969477" y="211016"/>
            <a:ext cx="10034954" cy="646331"/>
          </a:xfrm>
          <a:prstGeom prst="rect">
            <a:avLst/>
          </a:prstGeom>
          <a:noFill/>
        </p:spPr>
        <p:txBody>
          <a:bodyPr wrap="square" rtlCol="0">
            <a:spAutoFit/>
          </a:bodyPr>
          <a:lstStyle/>
          <a:p>
            <a:pPr algn="r"/>
            <a:r>
              <a:rPr lang="es-ES" sz="3600" b="1" dirty="0">
                <a:solidFill>
                  <a:schemeClr val="bg1"/>
                </a:solidFill>
                <a:latin typeface="Segoe UI" panose="020B0502040204020203" pitchFamily="34" charset="0"/>
                <a:cs typeface="Segoe UI" panose="020B0502040204020203" pitchFamily="34" charset="0"/>
              </a:rPr>
              <a:t>TEST RESULTS REPORT</a:t>
            </a:r>
            <a:endParaRPr lang="en-US" sz="3600" b="1" dirty="0">
              <a:solidFill>
                <a:schemeClr val="bg1"/>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FD4EFB80-4D73-4604-82FD-B35B20AD76D9}"/>
              </a:ext>
            </a:extLst>
          </p:cNvPr>
          <p:cNvSpPr txBox="1"/>
          <p:nvPr/>
        </p:nvSpPr>
        <p:spPr>
          <a:xfrm>
            <a:off x="211015" y="1172307"/>
            <a:ext cx="11793416" cy="369332"/>
          </a:xfrm>
          <a:prstGeom prst="rect">
            <a:avLst/>
          </a:prstGeom>
          <a:noFill/>
        </p:spPr>
        <p:txBody>
          <a:bodyPr wrap="square" rtlCol="0">
            <a:spAutoFit/>
          </a:bodyPr>
          <a:lstStyle/>
          <a:p>
            <a:r>
              <a:rPr lang="es-ES" b="1" dirty="0">
                <a:latin typeface="Segoe UI" panose="020B0502040204020203" pitchFamily="34" charset="0"/>
                <a:cs typeface="Segoe UI" panose="020B0502040204020203" pitchFamily="34" charset="0"/>
              </a:rPr>
              <a:t>CUSTOMER SERVICE AND PERFORMANCE ANALYSIS</a:t>
            </a:r>
            <a:endParaRPr lang="en-US" b="1" dirty="0">
              <a:latin typeface="Segoe UI" panose="020B0502040204020203" pitchFamily="34" charset="0"/>
              <a:cs typeface="Segoe UI" panose="020B0502040204020203" pitchFamily="34" charset="0"/>
            </a:endParaRPr>
          </a:p>
        </p:txBody>
      </p:sp>
      <p:sp>
        <p:nvSpPr>
          <p:cNvPr id="16" name="TextBox 15">
            <a:extLst>
              <a:ext uri="{FF2B5EF4-FFF2-40B4-BE49-F238E27FC236}">
                <a16:creationId xmlns:a16="http://schemas.microsoft.com/office/drawing/2014/main" id="{3936CEB4-C5DC-4F76-B66C-D2CE6F3F34AB}"/>
              </a:ext>
            </a:extLst>
          </p:cNvPr>
          <p:cNvSpPr txBox="1"/>
          <p:nvPr/>
        </p:nvSpPr>
        <p:spPr>
          <a:xfrm>
            <a:off x="9125893" y="1665514"/>
            <a:ext cx="2878538" cy="4920683"/>
          </a:xfrm>
          <a:prstGeom prst="rect">
            <a:avLst/>
          </a:prstGeom>
          <a:solidFill>
            <a:schemeClr val="bg1">
              <a:lumMod val="85000"/>
            </a:schemeClr>
          </a:solidFill>
        </p:spPr>
        <p:txBody>
          <a:bodyPr wrap="square" rtlCol="0">
            <a:noAutofit/>
          </a:bodyPr>
          <a:lstStyle/>
          <a:p>
            <a:pPr algn="just"/>
            <a:r>
              <a:rPr lang="en-US" sz="1200" dirty="0"/>
              <a:t>The SLA was presented and increased since the atypical behavior in December 3. To increase the SLA it is important to keep the AWT low, the influence is significant (85%). The lowest SLA is on Tuesdays and it is important to keep mentoring, on Tuesdays not only have the lowest SLA, the most dispersive operation in terms of SLA. The average is 80.1%, with a serious opportunity for improvement.</a:t>
            </a:r>
          </a:p>
          <a:p>
            <a:pPr algn="just"/>
            <a:endParaRPr lang="en-US" sz="1200" dirty="0"/>
          </a:p>
          <a:p>
            <a:pPr algn="just"/>
            <a:r>
              <a:rPr lang="en-US" sz="1200" dirty="0"/>
              <a:t>On the other hand, it is necessary to evaluate if the proportion of SLA is due to automated processes, generating false expectations.</a:t>
            </a:r>
          </a:p>
        </p:txBody>
      </p:sp>
      <p:pic>
        <p:nvPicPr>
          <p:cNvPr id="4" name="Picture 3">
            <a:extLst>
              <a:ext uri="{FF2B5EF4-FFF2-40B4-BE49-F238E27FC236}">
                <a16:creationId xmlns:a16="http://schemas.microsoft.com/office/drawing/2014/main" id="{82495284-CB3D-4EF8-B89E-DB4DA73F3F6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88689" y="1665514"/>
            <a:ext cx="8861845" cy="5038725"/>
          </a:xfrm>
          <a:prstGeom prst="rect">
            <a:avLst/>
          </a:prstGeom>
        </p:spPr>
      </p:pic>
      <p:cxnSp>
        <p:nvCxnSpPr>
          <p:cNvPr id="7" name="Straight Connector 6">
            <a:extLst>
              <a:ext uri="{FF2B5EF4-FFF2-40B4-BE49-F238E27FC236}">
                <a16:creationId xmlns:a16="http://schemas.microsoft.com/office/drawing/2014/main" id="{03D0A709-ABAE-4FA4-8EAD-05DC9ED6A7E6}"/>
              </a:ext>
            </a:extLst>
          </p:cNvPr>
          <p:cNvCxnSpPr>
            <a:cxnSpLocks/>
          </p:cNvCxnSpPr>
          <p:nvPr/>
        </p:nvCxnSpPr>
        <p:spPr>
          <a:xfrm>
            <a:off x="7952014" y="2465614"/>
            <a:ext cx="0" cy="4238625"/>
          </a:xfrm>
          <a:prstGeom prst="line">
            <a:avLst/>
          </a:prstGeom>
          <a:ln>
            <a:prstDash val="lgDash"/>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9F7C78AF-416B-45FE-86F1-F0F76C594526}"/>
              </a:ext>
            </a:extLst>
          </p:cNvPr>
          <p:cNvSpPr txBox="1"/>
          <p:nvPr/>
        </p:nvSpPr>
        <p:spPr>
          <a:xfrm>
            <a:off x="8001000" y="6519573"/>
            <a:ext cx="900548" cy="307777"/>
          </a:xfrm>
          <a:prstGeom prst="rect">
            <a:avLst/>
          </a:prstGeom>
          <a:noFill/>
        </p:spPr>
        <p:txBody>
          <a:bodyPr wrap="square" rtlCol="0">
            <a:spAutoFit/>
          </a:bodyPr>
          <a:lstStyle/>
          <a:p>
            <a:r>
              <a:rPr lang="es-ES" sz="1400" dirty="0" err="1"/>
              <a:t>Dec</a:t>
            </a:r>
            <a:r>
              <a:rPr lang="es-ES" sz="1400" dirty="0"/>
              <a:t> 3</a:t>
            </a:r>
            <a:endParaRPr lang="en-US" sz="1400" dirty="0"/>
          </a:p>
        </p:txBody>
      </p:sp>
    </p:spTree>
    <p:extLst>
      <p:ext uri="{BB962C8B-B14F-4D97-AF65-F5344CB8AC3E}">
        <p14:creationId xmlns:p14="http://schemas.microsoft.com/office/powerpoint/2010/main" val="24784905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33A5D2C-8F58-463D-9FBE-8222EBF2A06D}"/>
              </a:ext>
            </a:extLst>
          </p:cNvPr>
          <p:cNvSpPr txBox="1"/>
          <p:nvPr/>
        </p:nvSpPr>
        <p:spPr>
          <a:xfrm>
            <a:off x="1969477" y="211016"/>
            <a:ext cx="10034954" cy="646331"/>
          </a:xfrm>
          <a:prstGeom prst="rect">
            <a:avLst/>
          </a:prstGeom>
          <a:noFill/>
        </p:spPr>
        <p:txBody>
          <a:bodyPr wrap="square" rtlCol="0">
            <a:spAutoFit/>
          </a:bodyPr>
          <a:lstStyle/>
          <a:p>
            <a:pPr algn="r"/>
            <a:r>
              <a:rPr lang="es-ES" sz="3600" b="1" dirty="0">
                <a:solidFill>
                  <a:schemeClr val="bg1"/>
                </a:solidFill>
                <a:latin typeface="Segoe UI" panose="020B0502040204020203" pitchFamily="34" charset="0"/>
                <a:cs typeface="Segoe UI" panose="020B0502040204020203" pitchFamily="34" charset="0"/>
              </a:rPr>
              <a:t>TEST RESULTS REPORT</a:t>
            </a:r>
            <a:endParaRPr lang="en-US" sz="3600" b="1" dirty="0">
              <a:solidFill>
                <a:schemeClr val="bg1"/>
              </a:solidFill>
              <a:latin typeface="Segoe UI" panose="020B0502040204020203" pitchFamily="34" charset="0"/>
              <a:cs typeface="Segoe UI" panose="020B0502040204020203" pitchFamily="34" charset="0"/>
            </a:endParaRPr>
          </a:p>
        </p:txBody>
      </p:sp>
      <p:sp>
        <p:nvSpPr>
          <p:cNvPr id="5" name="TextBox 4">
            <a:extLst>
              <a:ext uri="{FF2B5EF4-FFF2-40B4-BE49-F238E27FC236}">
                <a16:creationId xmlns:a16="http://schemas.microsoft.com/office/drawing/2014/main" id="{FD4EFB80-4D73-4604-82FD-B35B20AD76D9}"/>
              </a:ext>
            </a:extLst>
          </p:cNvPr>
          <p:cNvSpPr txBox="1"/>
          <p:nvPr/>
        </p:nvSpPr>
        <p:spPr>
          <a:xfrm>
            <a:off x="211015" y="1172307"/>
            <a:ext cx="11793416" cy="369332"/>
          </a:xfrm>
          <a:prstGeom prst="rect">
            <a:avLst/>
          </a:prstGeom>
          <a:noFill/>
        </p:spPr>
        <p:txBody>
          <a:bodyPr wrap="square" rtlCol="0">
            <a:spAutoFit/>
          </a:bodyPr>
          <a:lstStyle/>
          <a:p>
            <a:r>
              <a:rPr lang="es-ES" b="1" dirty="0">
                <a:latin typeface="Segoe UI" panose="020B0502040204020203" pitchFamily="34" charset="0"/>
                <a:cs typeface="Segoe UI" panose="020B0502040204020203" pitchFamily="34" charset="0"/>
              </a:rPr>
              <a:t>CUSTOMER SERVICE AND PERFORMANCE ANALYSIS</a:t>
            </a:r>
            <a:endParaRPr lang="en-US" b="1" dirty="0">
              <a:latin typeface="Segoe UI" panose="020B0502040204020203" pitchFamily="34" charset="0"/>
              <a:cs typeface="Segoe UI" panose="020B0502040204020203" pitchFamily="34" charset="0"/>
            </a:endParaRPr>
          </a:p>
        </p:txBody>
      </p:sp>
      <p:sp>
        <p:nvSpPr>
          <p:cNvPr id="3" name="TextBox 2">
            <a:extLst>
              <a:ext uri="{FF2B5EF4-FFF2-40B4-BE49-F238E27FC236}">
                <a16:creationId xmlns:a16="http://schemas.microsoft.com/office/drawing/2014/main" id="{21C2DC1F-4FEE-48B3-B38F-038591C43522}"/>
              </a:ext>
            </a:extLst>
          </p:cNvPr>
          <p:cNvSpPr txBox="1"/>
          <p:nvPr/>
        </p:nvSpPr>
        <p:spPr>
          <a:xfrm>
            <a:off x="211015" y="1714493"/>
            <a:ext cx="11769970" cy="4893647"/>
          </a:xfrm>
          <a:prstGeom prst="rect">
            <a:avLst/>
          </a:prstGeom>
          <a:noFill/>
        </p:spPr>
        <p:txBody>
          <a:bodyPr wrap="square" rtlCol="0">
            <a:spAutoFit/>
          </a:bodyPr>
          <a:lstStyle/>
          <a:p>
            <a:pPr algn="just"/>
            <a:r>
              <a:rPr lang="es-ES" sz="2400" b="1" dirty="0">
                <a:solidFill>
                  <a:srgbClr val="FF0000"/>
                </a:solidFill>
              </a:rPr>
              <a:t>NEXT STEPS:</a:t>
            </a:r>
          </a:p>
          <a:p>
            <a:pPr algn="just"/>
            <a:endParaRPr lang="es-ES" dirty="0"/>
          </a:p>
          <a:p>
            <a:pPr marL="285750" indent="-285750" algn="just">
              <a:buFontTx/>
              <a:buChar char="-"/>
            </a:pPr>
            <a:endParaRPr lang="en-US" dirty="0"/>
          </a:p>
          <a:p>
            <a:pPr marL="285750" indent="-285750" algn="just">
              <a:buFontTx/>
              <a:buChar char="-"/>
            </a:pPr>
            <a:r>
              <a:rPr lang="en-US" dirty="0"/>
              <a:t>To establish data ranges with secure performance, build an </a:t>
            </a:r>
            <a:r>
              <a:rPr lang="en-US" dirty="0" err="1"/>
              <a:t>Xgboost</a:t>
            </a:r>
            <a:r>
              <a:rPr lang="en-US" dirty="0"/>
              <a:t> model or a Random Forest model to accurately predict the impact of key variables. This step requires a good set of data considering continuous and categorical data. Both for training and testing.</a:t>
            </a:r>
          </a:p>
          <a:p>
            <a:pPr marL="285750" indent="-285750" algn="just">
              <a:buFontTx/>
              <a:buChar char="-"/>
            </a:pPr>
            <a:endParaRPr lang="en-US" dirty="0"/>
          </a:p>
          <a:p>
            <a:pPr marL="285750" indent="-285750" algn="just">
              <a:buFontTx/>
              <a:buChar char="-"/>
            </a:pPr>
            <a:r>
              <a:rPr lang="en-US" dirty="0"/>
              <a:t>Develop a sentiment analysis model to know the VOCs and thus be able to give users a more accurate answer to what they are looking for.</a:t>
            </a:r>
          </a:p>
          <a:p>
            <a:pPr marL="285750" indent="-285750" algn="just">
              <a:buFontTx/>
              <a:buChar char="-"/>
            </a:pPr>
            <a:endParaRPr lang="en-US" dirty="0"/>
          </a:p>
          <a:p>
            <a:pPr marL="285750" indent="-285750" algn="just">
              <a:buFontTx/>
              <a:buChar char="-"/>
            </a:pPr>
            <a:r>
              <a:rPr lang="en-US" dirty="0"/>
              <a:t>Develop time series models to better estimate where the operation is going and set clear goals. Glide paths are not a good idea if you don't know where you're going from where you are.</a:t>
            </a:r>
          </a:p>
          <a:p>
            <a:pPr marL="285750" indent="-285750" algn="just">
              <a:buFontTx/>
              <a:buChar char="-"/>
            </a:pPr>
            <a:endParaRPr lang="en-US" dirty="0"/>
          </a:p>
          <a:p>
            <a:pPr marL="285750" indent="-285750" algn="just">
              <a:buFontTx/>
              <a:buChar char="-"/>
            </a:pPr>
            <a:r>
              <a:rPr lang="en-US" dirty="0"/>
              <a:t>Network analysis is useful to know which processes are creating bottlenecks or unnecessary steps to solve the cases.</a:t>
            </a:r>
          </a:p>
          <a:p>
            <a:pPr marL="285750" indent="-285750" algn="just">
              <a:buFontTx/>
              <a:buChar char="-"/>
            </a:pPr>
            <a:endParaRPr lang="en-US" dirty="0"/>
          </a:p>
          <a:p>
            <a:pPr marL="285750" indent="-285750" algn="just">
              <a:buFontTx/>
              <a:buChar char="-"/>
            </a:pPr>
            <a:r>
              <a:rPr lang="en-US" dirty="0"/>
              <a:t>Develop, mentoring activities on a regular basis, especially on days prior to those days that shoe patterns of lost of performance.</a:t>
            </a:r>
          </a:p>
        </p:txBody>
      </p:sp>
    </p:spTree>
    <p:extLst>
      <p:ext uri="{BB962C8B-B14F-4D97-AF65-F5344CB8AC3E}">
        <p14:creationId xmlns:p14="http://schemas.microsoft.com/office/powerpoint/2010/main" val="353053944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502</TotalTime>
  <Words>1064</Words>
  <Application>Microsoft Office PowerPoint</Application>
  <PresentationFormat>Widescreen</PresentationFormat>
  <Paragraphs>55</Paragraphs>
  <Slides>7</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7</vt:i4>
      </vt:variant>
    </vt:vector>
  </HeadingPairs>
  <TitlesOfParts>
    <vt:vector size="12" baseType="lpstr">
      <vt:lpstr>Arial</vt:lpstr>
      <vt:lpstr>Calibri</vt:lpstr>
      <vt:lpstr>Calibri Light</vt:lpstr>
      <vt:lpstr>Segoe UI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José Daniel Rojas</dc:creator>
  <cp:lastModifiedBy>José Daniel Rojas</cp:lastModifiedBy>
  <cp:revision>20</cp:revision>
  <dcterms:created xsi:type="dcterms:W3CDTF">2025-03-04T13:27:16Z</dcterms:created>
  <dcterms:modified xsi:type="dcterms:W3CDTF">2025-03-05T08:10:55Z</dcterms:modified>
</cp:coreProperties>
</file>