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 autoAdjust="0"/>
    <p:restoredTop sz="94694" autoAdjust="0"/>
  </p:normalViewPr>
  <p:slideViewPr>
    <p:cSldViewPr snapToGrid="0" snapToObjects="1">
      <p:cViewPr varScale="1">
        <p:scale>
          <a:sx n="133" d="100"/>
          <a:sy n="133" d="100"/>
        </p:scale>
        <p:origin x="906" y="12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blue and white background&#10;&#10;Description automatically generated">
            <a:extLst>
              <a:ext uri="{FF2B5EF4-FFF2-40B4-BE49-F238E27FC236}">
                <a16:creationId xmlns:a16="http://schemas.microsoft.com/office/drawing/2014/main" id="{33037A2E-6A7D-568F-1A54-60F5E396DF8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182986"/>
            <a:ext cx="7772400" cy="1102519"/>
          </a:xfrm>
        </p:spPr>
        <p:txBody>
          <a:bodyPr/>
          <a:lstStyle>
            <a:lvl1pPr algn="l"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455493"/>
            <a:ext cx="4290164" cy="91831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2490" y="28107"/>
            <a:ext cx="6696635" cy="65937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3718"/>
            <a:ext cx="8229600" cy="376090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sz="13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sz="13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sz="13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sz="13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746311"/>
            <a:ext cx="5486400" cy="279936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blue and white background">
            <a:extLst>
              <a:ext uri="{FF2B5EF4-FFF2-40B4-BE49-F238E27FC236}">
                <a16:creationId xmlns:a16="http://schemas.microsoft.com/office/drawing/2014/main" id="{12F7A6DB-A5E6-1ACB-F547-3E6307570521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32866" y="28107"/>
            <a:ext cx="6696635" cy="6593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blue and black logo  Description automatically generated">
            <a:extLst>
              <a:ext uri="{FF2B5EF4-FFF2-40B4-BE49-F238E27FC236}">
                <a16:creationId xmlns:a16="http://schemas.microsoft.com/office/drawing/2014/main" id="{6A8844FF-D199-3F3B-C70D-1BD8E63F183D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-147917" y="3663"/>
            <a:ext cx="1780783" cy="683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4" Type="http://schemas.openxmlformats.org/officeDocument/2006/relationships/slide" Target="slide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182986"/>
            <a:ext cx="7772400" cy="1102519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Module 2 | Reporting with Quarto - PPT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455493"/>
            <a:ext cx="4290164" cy="918314"/>
          </a:xfrm>
        </p:spPr>
        <p:txBody>
          <a:bodyPr/>
          <a:lstStyle/>
          <a:p>
            <a:pPr marL="0" lvl="0" indent="0">
              <a:buNone/>
            </a:pPr>
            <a:r>
              <a:t>Data Science for Healthcare</a:t>
            </a:r>
            <a:br/>
            <a:br/>
            <a:r>
              <a:t>A. Peralta-Santos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lvl="0" indent="0">
              <a:buNone/>
            </a:pPr>
            <a:r>
              <a:t>26 de dezembro de 2023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2490" y="28107"/>
            <a:ext cx="6696635" cy="659377"/>
          </a:xfrm>
        </p:spPr>
        <p:txBody>
          <a:bodyPr/>
          <a:lstStyle/>
          <a:p>
            <a:pPr marL="0" lvl="0" indent="0">
              <a:buNone/>
            </a:pPr>
            <a:r>
              <a:t>Índice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 action="ppaction://hlinksldjump"/>
              </a:rPr>
              <a:t>Introdução</a:t>
            </a:r>
          </a:p>
          <a:p>
            <a:pPr lvl="1"/>
            <a:r>
              <a:rPr>
                <a:hlinkClick r:id="rId3" action="ppaction://hlinksldjump"/>
              </a:rPr>
              <a:t>Relatório de Atividades (Título)</a:t>
            </a:r>
          </a:p>
          <a:p>
            <a:pPr lvl="1"/>
            <a:r>
              <a:rPr>
                <a:hlinkClick r:id="rId4" action="ppaction://hlinksldjump"/>
              </a:rPr>
              <a:t>Níveis de atividades deste ano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marL="0" lvl="0" indent="0">
              <a:buNone/>
            </a:pPr>
            <a:r>
              <a:t>Introdução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2490" y="28107"/>
            <a:ext cx="6696635" cy="659377"/>
          </a:xfrm>
        </p:spPr>
        <p:txBody>
          <a:bodyPr/>
          <a:lstStyle/>
          <a:p>
            <a:pPr marL="0" lvl="0" indent="0">
              <a:buNone/>
            </a:pPr>
            <a:r>
              <a:t>Relatório de Atividades (Título)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Este é o relatório do hospital X</a:t>
            </a:r>
          </a:p>
          <a:p>
            <a:pPr lvl="0"/>
            <a:r>
              <a:t>Os resultados deste ano foram positivos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2490" y="28107"/>
            <a:ext cx="6696635" cy="659377"/>
          </a:xfrm>
        </p:spPr>
        <p:txBody>
          <a:bodyPr/>
          <a:lstStyle/>
          <a:p>
            <a:pPr marL="0" lvl="0" indent="0">
              <a:buNone/>
            </a:pPr>
            <a:r>
              <a:t>Níveis de atividades deste ano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O resultado de x será mostrado abaixo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 &lt;-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br/>
            <a:r>
              <a:rPr>
                <a:solidFill>
                  <a:srgbClr val="003B4F"/>
                </a:solidFill>
                <a:latin typeface="Courier"/>
              </a:rPr>
              <a:t>b &lt;-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br/>
            <a:r>
              <a:rPr>
                <a:solidFill>
                  <a:srgbClr val="003B4F"/>
                </a:solidFill>
                <a:latin typeface="Courier"/>
              </a:rPr>
              <a:t>x &lt;- a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b</a:t>
            </a:r>
            <a:br/>
            <a:r>
              <a:rPr>
                <a:solidFill>
                  <a:srgbClr val="003B4F"/>
                </a:solidFill>
                <a:latin typeface="Courier"/>
              </a:rPr>
              <a:t>x</a:t>
            </a:r>
          </a:p>
          <a:p>
            <a:pPr marL="0" lvl="0" indent="0">
              <a:buNone/>
            </a:pPr>
            <a:r>
              <a:rPr b="1"/>
              <a:t>Linha 2</a:t>
            </a:r>
          </a:p>
          <a:p>
            <a:pPr marL="1270000" lvl="0" indent="0">
              <a:buNone/>
            </a:pPr>
            <a:r>
              <a:rPr sz="2000"/>
              <a:t>Definir a,</a:t>
            </a:r>
          </a:p>
          <a:p>
            <a:pPr marL="0" lvl="0" indent="0">
              <a:buNone/>
            </a:pPr>
            <a:r>
              <a:rPr b="1"/>
              <a:t>Linha 3</a:t>
            </a:r>
          </a:p>
          <a:p>
            <a:pPr marL="1270000" lvl="0" indent="0">
              <a:buNone/>
            </a:pPr>
            <a:r>
              <a:rPr sz="2000"/>
              <a:t>Definir b,</a:t>
            </a:r>
          </a:p>
          <a:p>
            <a:pPr marL="0" lvl="0" indent="0">
              <a:buNone/>
            </a:pPr>
            <a:r>
              <a:rPr b="1"/>
              <a:t>Linha 4</a:t>
            </a:r>
          </a:p>
          <a:p>
            <a:pPr marL="1270000" lvl="0" indent="0">
              <a:buNone/>
            </a:pPr>
            <a:r>
              <a:rPr sz="2000"/>
              <a:t>Definir x como a soma de a mais b.</a:t>
            </a:r>
          </a:p>
          <a:p>
            <a:pPr marL="0" lvl="0" indent="0">
              <a:buNone/>
            </a:pPr>
            <a:r>
              <a:rPr b="1"/>
              <a:t>Linha 5</a:t>
            </a:r>
          </a:p>
          <a:p>
            <a:pPr marL="1270000" lvl="0" indent="0">
              <a:buNone/>
            </a:pPr>
            <a:r>
              <a:rPr sz="2000"/>
              <a:t>Mostrar x ao utilizador</a:t>
            </a:r>
          </a:p>
          <a:p>
            <a:pPr lvl="0" indent="0">
              <a:buNone/>
            </a:pPr>
            <a:r>
              <a:rPr>
                <a:latin typeface="Courier"/>
              </a:rPr>
              <a:t>[1] 4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Z e a media de idades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media_idade  &lt;- </a:t>
            </a:r>
            <a:r>
              <a:rPr>
                <a:solidFill>
                  <a:srgbClr val="AD0000"/>
                </a:solidFill>
                <a:latin typeface="Courier"/>
              </a:rPr>
              <a:t>43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y &lt;- </a:t>
            </a:r>
            <a:r>
              <a:rPr>
                <a:solidFill>
                  <a:srgbClr val="AD0000"/>
                </a:solidFill>
                <a:latin typeface="Courier"/>
              </a:rPr>
              <a:t>10</a:t>
            </a:r>
            <a:r>
              <a:rPr>
                <a:solidFill>
                  <a:srgbClr val="5E5E5E"/>
                </a:solidFill>
                <a:latin typeface="Courier"/>
              </a:rPr>
              <a:t>*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a &lt;- </a:t>
            </a:r>
            <a:r>
              <a:rPr>
                <a:solidFill>
                  <a:srgbClr val="AD0000"/>
                </a:solidFill>
                <a:latin typeface="Courier"/>
              </a:rPr>
              <a:t>50</a:t>
            </a:r>
            <a:r>
              <a:rPr>
                <a:solidFill>
                  <a:srgbClr val="003B4F"/>
                </a:solidFill>
                <a:latin typeface="Courier"/>
              </a:rPr>
              <a:t> 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b &lt;- </a:t>
            </a:r>
            <a:r>
              <a:rPr>
                <a:solidFill>
                  <a:srgbClr val="AD0000"/>
                </a:solidFill>
                <a:latin typeface="Courier"/>
              </a:rPr>
              <a:t>12</a:t>
            </a:r>
            <a:br/>
            <a:r>
              <a:rPr>
                <a:solidFill>
                  <a:srgbClr val="003B4F"/>
                </a:solidFill>
                <a:latin typeface="Courier"/>
              </a:rPr>
              <a:t>c &lt;- </a:t>
            </a:r>
            <a:r>
              <a:rPr>
                <a:solidFill>
                  <a:srgbClr val="AD0000"/>
                </a:solidFill>
                <a:latin typeface="Courier"/>
              </a:rPr>
              <a:t>8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d &lt;- a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b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c </a:t>
            </a:r>
          </a:p>
          <a:p>
            <a:pPr lvl="0"/>
            <a:r>
              <a:t>É possível fazer animações simples</a:t>
            </a:r>
          </a:p>
          <a:p>
            <a:pPr lvl="0"/>
            <a:r>
              <a:t>O resultado de X é 4 dias.</a:t>
            </a:r>
          </a:p>
          <a:p>
            <a:pPr lvl="0"/>
            <a:r>
              <a:t>O número total de doente é 20.</a:t>
            </a:r>
          </a:p>
          <a:p>
            <a:pPr lvl="1"/>
            <a:r>
              <a:t>O número de B é 12.</a:t>
            </a:r>
          </a:p>
          <a:p>
            <a:pPr lvl="0"/>
            <a:r>
              <a:t>O número de cirurgias desta semana é 70.</a:t>
            </a:r>
          </a:p>
          <a:p>
            <a:pPr lvl="0"/>
            <a:r>
              <a:t>A média de idades e 43.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196</Words>
  <Application>Microsoft Office PowerPoint</Application>
  <PresentationFormat>On-screen Show (16:9)</PresentationFormat>
  <Paragraphs>31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Courier</vt:lpstr>
      <vt:lpstr>Open Sans</vt:lpstr>
      <vt:lpstr>Office Theme</vt:lpstr>
      <vt:lpstr>Module 2 | Reporting with Quarto - PPT</vt:lpstr>
      <vt:lpstr>Índice</vt:lpstr>
      <vt:lpstr>Introdução</vt:lpstr>
      <vt:lpstr>Relatório de Atividades (Título)</vt:lpstr>
      <vt:lpstr>Níveis de atividades deste ano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15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Open Sans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2 | Reporting with Quarto - PPT</dc:title>
  <dc:creator>A. Peralta-Santos</dc:creator>
  <cp:keywords/>
  <cp:lastModifiedBy>João David Rodrigues Dionisio</cp:lastModifiedBy>
  <cp:revision>1</cp:revision>
  <dcterms:created xsi:type="dcterms:W3CDTF">2023-12-26T17:09:57Z</dcterms:created>
  <dcterms:modified xsi:type="dcterms:W3CDTF">2025-06-04T11:25:35Z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ffiliations">
    <vt:lpwstr/>
  </property>
  <property fmtid="{D5CDD505-2E9C-101B-9397-08002B2CF9AE}" pid="3" name="authors">
    <vt:lpwstr/>
  </property>
  <property fmtid="{D5CDD505-2E9C-101B-9397-08002B2CF9AE}" pid="4" name="biblio-config">
    <vt:lpwstr>True</vt:lpwstr>
  </property>
  <property fmtid="{D5CDD505-2E9C-101B-9397-08002B2CF9AE}" pid="5" name="bibliography">
    <vt:lpwstr>references2.bib</vt:lpwstr>
  </property>
  <property fmtid="{D5CDD505-2E9C-101B-9397-08002B2CF9AE}" pid="6" name="by-affiliation">
    <vt:lpwstr/>
  </property>
  <property fmtid="{D5CDD505-2E9C-101B-9397-08002B2CF9AE}" pid="7" name="by-author">
    <vt:lpwstr/>
  </property>
  <property fmtid="{D5CDD505-2E9C-101B-9397-08002B2CF9AE}" pid="8" name="date">
    <vt:lpwstr>26 de dezembro de 2023</vt:lpwstr>
  </property>
  <property fmtid="{D5CDD505-2E9C-101B-9397-08002B2CF9AE}" pid="9" name="date-format">
    <vt:lpwstr>long</vt:lpwstr>
  </property>
  <property fmtid="{D5CDD505-2E9C-101B-9397-08002B2CF9AE}" pid="10" name="docx">
    <vt:lpwstr/>
  </property>
  <property fmtid="{D5CDD505-2E9C-101B-9397-08002B2CF9AE}" pid="11" name="execute">
    <vt:lpwstr/>
  </property>
  <property fmtid="{D5CDD505-2E9C-101B-9397-08002B2CF9AE}" pid="12" name="header-includes">
    <vt:lpwstr/>
  </property>
  <property fmtid="{D5CDD505-2E9C-101B-9397-08002B2CF9AE}" pid="13" name="include-after">
    <vt:lpwstr/>
  </property>
  <property fmtid="{D5CDD505-2E9C-101B-9397-08002B2CF9AE}" pid="14" name="include-before">
    <vt:lpwstr/>
  </property>
  <property fmtid="{D5CDD505-2E9C-101B-9397-08002B2CF9AE}" pid="15" name="labels">
    <vt:lpwstr/>
  </property>
  <property fmtid="{D5CDD505-2E9C-101B-9397-08002B2CF9AE}" pid="16" name="subtitle">
    <vt:lpwstr>Data Science for Healthcare</vt:lpwstr>
  </property>
  <property fmtid="{D5CDD505-2E9C-101B-9397-08002B2CF9AE}" pid="17" name="theme">
    <vt:lpwstr>cosmo</vt:lpwstr>
  </property>
  <property fmtid="{D5CDD505-2E9C-101B-9397-08002B2CF9AE}" pid="18" name="toc-title">
    <vt:lpwstr>Índice</vt:lpwstr>
  </property>
</Properties>
</file>