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81" r:id="rId4"/>
    <p:sldId id="321" r:id="rId5"/>
    <p:sldId id="266" r:id="rId6"/>
    <p:sldId id="267" r:id="rId7"/>
    <p:sldId id="265" r:id="rId8"/>
    <p:sldId id="282" r:id="rId9"/>
    <p:sldId id="268" r:id="rId10"/>
    <p:sldId id="324" r:id="rId11"/>
    <p:sldId id="322" r:id="rId12"/>
    <p:sldId id="283" r:id="rId13"/>
    <p:sldId id="285" r:id="rId14"/>
    <p:sldId id="275" r:id="rId15"/>
    <p:sldId id="288" r:id="rId16"/>
    <p:sldId id="299" r:id="rId17"/>
    <p:sldId id="279" r:id="rId18"/>
    <p:sldId id="280" r:id="rId19"/>
    <p:sldId id="276" r:id="rId20"/>
    <p:sldId id="289" r:id="rId21"/>
    <p:sldId id="290" r:id="rId22"/>
    <p:sldId id="291" r:id="rId23"/>
    <p:sldId id="292" r:id="rId24"/>
    <p:sldId id="269" r:id="rId25"/>
    <p:sldId id="293" r:id="rId26"/>
    <p:sldId id="294" r:id="rId27"/>
    <p:sldId id="295" r:id="rId28"/>
    <p:sldId id="296" r:id="rId29"/>
    <p:sldId id="297" r:id="rId30"/>
    <p:sldId id="298" r:id="rId31"/>
    <p:sldId id="300" r:id="rId32"/>
    <p:sldId id="301" r:id="rId33"/>
    <p:sldId id="302" r:id="rId34"/>
    <p:sldId id="303" r:id="rId35"/>
    <p:sldId id="328" r:id="rId36"/>
    <p:sldId id="329" r:id="rId37"/>
    <p:sldId id="330" r:id="rId38"/>
    <p:sldId id="331" r:id="rId39"/>
    <p:sldId id="309" r:id="rId40"/>
    <p:sldId id="310" r:id="rId41"/>
    <p:sldId id="270" r:id="rId42"/>
    <p:sldId id="311" r:id="rId43"/>
    <p:sldId id="312" r:id="rId44"/>
    <p:sldId id="313" r:id="rId45"/>
    <p:sldId id="314" r:id="rId46"/>
    <p:sldId id="271" r:id="rId47"/>
    <p:sldId id="315" r:id="rId48"/>
    <p:sldId id="316" r:id="rId49"/>
    <p:sldId id="317" r:id="rId50"/>
    <p:sldId id="318" r:id="rId51"/>
    <p:sldId id="319" r:id="rId52"/>
    <p:sldId id="320" r:id="rId53"/>
    <p:sldId id="272" r:id="rId54"/>
    <p:sldId id="305" r:id="rId55"/>
    <p:sldId id="306" r:id="rId56"/>
    <p:sldId id="308" r:id="rId57"/>
    <p:sldId id="261" r:id="rId58"/>
    <p:sldId id="304" r:id="rId59"/>
    <p:sldId id="325" r:id="rId60"/>
    <p:sldId id="326" r:id="rId61"/>
    <p:sldId id="327" r:id="rId62"/>
    <p:sldId id="30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1CF47-3DC4-4A48-9DD4-C542F203535A}" v="57" dt="2024-08-26T00:25:06.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94664"/>
  </p:normalViewPr>
  <p:slideViewPr>
    <p:cSldViewPr snapToGrid="0">
      <p:cViewPr varScale="1">
        <p:scale>
          <a:sx n="151" d="100"/>
          <a:sy n="151" d="100"/>
        </p:scale>
        <p:origin x="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122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2713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4878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4355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04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604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8285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733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0216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6937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8/25/24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943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8/25/24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391145521"/>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reinke/mercury-levels-in-albertas-fis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B675C62-50BD-5BB6-693D-966CB9B252F4}"/>
              </a:ext>
            </a:extLst>
          </p:cNvPr>
          <p:cNvSpPr>
            <a:spLocks noGrp="1"/>
          </p:cNvSpPr>
          <p:nvPr>
            <p:ph type="ctrTitle"/>
          </p:nvPr>
        </p:nvSpPr>
        <p:spPr>
          <a:xfrm>
            <a:off x="6096000" y="1524000"/>
            <a:ext cx="5334000" cy="2286000"/>
          </a:xfrm>
        </p:spPr>
        <p:txBody>
          <a:bodyPr>
            <a:normAutofit/>
          </a:bodyPr>
          <a:lstStyle/>
          <a:p>
            <a:pPr algn="l"/>
            <a:r>
              <a:rPr lang="en-US" sz="4400" dirty="0"/>
              <a:t>An Analysis of Mercury Levels in Alberta’s Fish</a:t>
            </a:r>
            <a:endParaRPr lang="en-CA" sz="4400" dirty="0"/>
          </a:p>
        </p:txBody>
      </p:sp>
      <p:sp>
        <p:nvSpPr>
          <p:cNvPr id="3" name="Subtitle 2">
            <a:extLst>
              <a:ext uri="{FF2B5EF4-FFF2-40B4-BE49-F238E27FC236}">
                <a16:creationId xmlns:a16="http://schemas.microsoft.com/office/drawing/2014/main" id="{411A9A97-9542-F6B8-D8B5-9A730B81D077}"/>
              </a:ext>
            </a:extLst>
          </p:cNvPr>
          <p:cNvSpPr>
            <a:spLocks noGrp="1"/>
          </p:cNvSpPr>
          <p:nvPr>
            <p:ph type="subTitle" idx="1"/>
          </p:nvPr>
        </p:nvSpPr>
        <p:spPr>
          <a:xfrm>
            <a:off x="6096000" y="4571999"/>
            <a:ext cx="5334000" cy="1524000"/>
          </a:xfrm>
        </p:spPr>
        <p:txBody>
          <a:bodyPr>
            <a:normAutofit/>
          </a:bodyPr>
          <a:lstStyle/>
          <a:p>
            <a:pPr algn="l"/>
            <a:r>
              <a:rPr lang="en-US" dirty="0"/>
              <a:t>Justin Reinke</a:t>
            </a:r>
            <a:endParaRPr lang="en-CA" dirty="0"/>
          </a:p>
        </p:txBody>
      </p:sp>
      <p:pic>
        <p:nvPicPr>
          <p:cNvPr id="4" name="Picture 3" descr="Aesthetic liquid watercolor and ink">
            <a:extLst>
              <a:ext uri="{FF2B5EF4-FFF2-40B4-BE49-F238E27FC236}">
                <a16:creationId xmlns:a16="http://schemas.microsoft.com/office/drawing/2014/main" id="{9CBF25C8-E423-B1BD-BE12-5839226317AE}"/>
              </a:ext>
            </a:extLst>
          </p:cNvPr>
          <p:cNvPicPr>
            <a:picLocks noChangeAspect="1"/>
          </p:cNvPicPr>
          <p:nvPr/>
        </p:nvPicPr>
        <p:blipFill>
          <a:blip r:embed="rId2"/>
          <a:srcRect l="9528" r="36918"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90026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newplot.png</a:t>
            </a:r>
            <a:endParaRPr lang="en-US" dirty="0"/>
          </a:p>
        </p:txBody>
      </p:sp>
      <p:sp>
        <p:nvSpPr>
          <p:cNvPr id="4" name="TextBox 3">
            <a:extLst>
              <a:ext uri="{FF2B5EF4-FFF2-40B4-BE49-F238E27FC236}">
                <a16:creationId xmlns:a16="http://schemas.microsoft.com/office/drawing/2014/main" id="{A6FEC930-F8F0-3A8D-6139-C6F3E0FA836D}"/>
              </a:ext>
            </a:extLst>
          </p:cNvPr>
          <p:cNvSpPr txBox="1">
            <a:spLocks/>
          </p:cNvSpPr>
          <p:nvPr/>
        </p:nvSpPr>
        <p:spPr>
          <a:xfrm>
            <a:off x="522430" y="5333580"/>
            <a:ext cx="11147137" cy="230832"/>
          </a:xfrm>
          <a:prstGeom prst="rect">
            <a:avLst/>
          </a:prstGeom>
          <a:noFill/>
        </p:spPr>
        <p:txBody>
          <a:bodyPr wrap="square" rtlCol="0">
            <a:spAutoFit/>
          </a:bodyPr>
          <a:lstStyle/>
          <a:p>
            <a:r>
              <a:rPr lang="en-US" sz="900" i="1" dirty="0"/>
              <a:t>Figure 5: A boxplot showing the values of Hg (mg/kg) and their distribution after a log10 transformation. Some outliers remain. </a:t>
            </a:r>
          </a:p>
        </p:txBody>
      </p:sp>
      <p:pic>
        <p:nvPicPr>
          <p:cNvPr id="7" name="Picture 6" descr="A screenshot of a video game&#10;&#10;Description automatically generated">
            <a:extLst>
              <a:ext uri="{FF2B5EF4-FFF2-40B4-BE49-F238E27FC236}">
                <a16:creationId xmlns:a16="http://schemas.microsoft.com/office/drawing/2014/main" id="{C8707CA0-CA9C-3E89-05D8-582FAB79C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31" y="1307403"/>
            <a:ext cx="11147137" cy="3931200"/>
          </a:xfrm>
          <a:prstGeom prst="rect">
            <a:avLst/>
          </a:prstGeom>
          <a:ln w="28575">
            <a:solidFill>
              <a:schemeClr val="accent1"/>
            </a:solidFill>
          </a:ln>
        </p:spPr>
      </p:pic>
    </p:spTree>
    <p:extLst>
      <p:ext uri="{BB962C8B-B14F-4D97-AF65-F5344CB8AC3E}">
        <p14:creationId xmlns:p14="http://schemas.microsoft.com/office/powerpoint/2010/main" val="337757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CD5D-CFBC-9FB4-AEB3-7CCC033275C9}"/>
              </a:ext>
            </a:extLst>
          </p:cNvPr>
          <p:cNvSpPr>
            <a:spLocks noGrp="1"/>
          </p:cNvSpPr>
          <p:nvPr>
            <p:ph type="title"/>
          </p:nvPr>
        </p:nvSpPr>
        <p:spPr/>
        <p:txBody>
          <a:bodyPr/>
          <a:lstStyle/>
          <a:p>
            <a:r>
              <a:rPr lang="en-US" dirty="0"/>
              <a:t>Preparing the Data (cont.)</a:t>
            </a:r>
          </a:p>
        </p:txBody>
      </p:sp>
      <p:sp>
        <p:nvSpPr>
          <p:cNvPr id="3" name="Content Placeholder 2">
            <a:extLst>
              <a:ext uri="{FF2B5EF4-FFF2-40B4-BE49-F238E27FC236}">
                <a16:creationId xmlns:a16="http://schemas.microsoft.com/office/drawing/2014/main" id="{8A3659DB-D27C-7FB9-60E4-D4889ED076FD}"/>
              </a:ext>
            </a:extLst>
          </p:cNvPr>
          <p:cNvSpPr>
            <a:spLocks noGrp="1"/>
          </p:cNvSpPr>
          <p:nvPr>
            <p:ph idx="1"/>
          </p:nvPr>
        </p:nvSpPr>
        <p:spPr/>
        <p:txBody>
          <a:bodyPr/>
          <a:lstStyle/>
          <a:p>
            <a:r>
              <a:rPr lang="en-US" dirty="0"/>
              <a:t>After the log10 transformation the data appear approximately normal </a:t>
            </a:r>
            <a:r>
              <a:rPr lang="en-US" i="1" dirty="0"/>
              <a:t>(Figure 4)</a:t>
            </a:r>
            <a:r>
              <a:rPr lang="en-US" dirty="0"/>
              <a:t> and most of the outliers have been removed </a:t>
            </a:r>
            <a:r>
              <a:rPr lang="en-US" i="1" dirty="0"/>
              <a:t>(Figure 5)</a:t>
            </a:r>
            <a:r>
              <a:rPr lang="en-US" dirty="0"/>
              <a:t>.</a:t>
            </a:r>
          </a:p>
          <a:p>
            <a:r>
              <a:rPr lang="en-US" dirty="0"/>
              <a:t>While some outliers remain, they now represent a very small minority of the data points, approximately 0.2%.</a:t>
            </a:r>
          </a:p>
        </p:txBody>
      </p:sp>
    </p:spTree>
    <p:extLst>
      <p:ext uri="{BB962C8B-B14F-4D97-AF65-F5344CB8AC3E}">
        <p14:creationId xmlns:p14="http://schemas.microsoft.com/office/powerpoint/2010/main" val="43202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B5EC-DE7B-3BC0-562B-D296DC845387}"/>
              </a:ext>
            </a:extLst>
          </p:cNvPr>
          <p:cNvSpPr>
            <a:spLocks noGrp="1"/>
          </p:cNvSpPr>
          <p:nvPr>
            <p:ph type="ctrTitle"/>
          </p:nvPr>
        </p:nvSpPr>
        <p:spPr/>
        <p:txBody>
          <a:bodyPr>
            <a:normAutofit/>
          </a:bodyPr>
          <a:lstStyle/>
          <a:p>
            <a:r>
              <a:rPr lang="en-US" sz="5400" dirty="0"/>
              <a:t>Maturity and Hg (mg/kg) Analysis </a:t>
            </a:r>
          </a:p>
        </p:txBody>
      </p:sp>
      <p:sp>
        <p:nvSpPr>
          <p:cNvPr id="3" name="Subtitle 2">
            <a:extLst>
              <a:ext uri="{FF2B5EF4-FFF2-40B4-BE49-F238E27FC236}">
                <a16:creationId xmlns:a16="http://schemas.microsoft.com/office/drawing/2014/main" id="{F7402FD8-DE0C-2EE4-6B1D-83F6C9D0EEB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560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7EC1-AC9C-774F-E86A-108DB137C3C5}"/>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9A864B10-5098-877D-0AF4-E161E472AACB}"/>
              </a:ext>
            </a:extLst>
          </p:cNvPr>
          <p:cNvSpPr>
            <a:spLocks noGrp="1"/>
          </p:cNvSpPr>
          <p:nvPr>
            <p:ph idx="1"/>
          </p:nvPr>
        </p:nvSpPr>
        <p:spPr/>
        <p:txBody>
          <a:bodyPr/>
          <a:lstStyle/>
          <a:p>
            <a:r>
              <a:rPr lang="en-CA" sz="2800" b="1" dirty="0">
                <a:solidFill>
                  <a:srgbClr val="BCBEC4"/>
                </a:solidFill>
              </a:rPr>
              <a:t>Null hypothesis:</a:t>
            </a:r>
            <a:r>
              <a:rPr lang="en-CA" sz="2800" dirty="0">
                <a:solidFill>
                  <a:srgbClr val="BCBEC4"/>
                </a:solidFill>
              </a:rPr>
              <a:t> there are no significant differences between the means of </a:t>
            </a:r>
            <a:r>
              <a:rPr lang="en-CA" sz="2800" dirty="0">
                <a:solidFill>
                  <a:srgbClr val="BCBEC4"/>
                </a:solidFill>
                <a:effectLst/>
              </a:rPr>
              <a:t>Hg (mg/kg) in each </a:t>
            </a:r>
            <a:r>
              <a:rPr lang="en-CA" dirty="0">
                <a:solidFill>
                  <a:srgbClr val="BCBEC4"/>
                </a:solidFill>
              </a:rPr>
              <a:t>Maturity </a:t>
            </a:r>
            <a:r>
              <a:rPr lang="en-CA" sz="2800" dirty="0">
                <a:solidFill>
                  <a:srgbClr val="BCBEC4"/>
                </a:solidFill>
                <a:effectLst/>
              </a:rPr>
              <a:t>group.</a:t>
            </a:r>
            <a:endParaRPr lang="en-CA" sz="2800" b="1" dirty="0">
              <a:solidFill>
                <a:srgbClr val="BCBEC4"/>
              </a:solidFill>
              <a:effectLst/>
            </a:endParaRPr>
          </a:p>
          <a:p>
            <a:r>
              <a:rPr lang="en-CA" sz="2800" b="1" dirty="0">
                <a:solidFill>
                  <a:srgbClr val="BCBEC4"/>
                </a:solidFill>
                <a:effectLst/>
              </a:rPr>
              <a:t>Hypothesis: </a:t>
            </a:r>
            <a:r>
              <a:rPr lang="en-CA" sz="2800" dirty="0">
                <a:solidFill>
                  <a:srgbClr val="BCBEC4"/>
                </a:solidFill>
                <a:effectLst/>
              </a:rPr>
              <a:t>there is a significant difference between the means of Hg (mg/kg) in each Maturity group. Mature fish will have a significantly larger concentration of Hg (mg/kg).</a:t>
            </a:r>
          </a:p>
        </p:txBody>
      </p:sp>
    </p:spTree>
    <p:extLst>
      <p:ext uri="{BB962C8B-B14F-4D97-AF65-F5344CB8AC3E}">
        <p14:creationId xmlns:p14="http://schemas.microsoft.com/office/powerpoint/2010/main" val="153836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AAD3390F-78F2-406C-31D0-773C5EB5C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860" y="1172113"/>
            <a:ext cx="10230280" cy="3934723"/>
          </a:xfrm>
          <a:prstGeom prst="rect">
            <a:avLst/>
          </a:prstGeom>
          <a:ln w="28575">
            <a:solidFill>
              <a:schemeClr val="accent1"/>
            </a:solidFill>
          </a:ln>
        </p:spPr>
      </p:pic>
      <p:sp>
        <p:nvSpPr>
          <p:cNvPr id="3" name="TextBox 2">
            <a:extLst>
              <a:ext uri="{FF2B5EF4-FFF2-40B4-BE49-F238E27FC236}">
                <a16:creationId xmlns:a16="http://schemas.microsoft.com/office/drawing/2014/main" id="{90215979-10F6-C85D-7A5C-8B137A8FD08D}"/>
              </a:ext>
            </a:extLst>
          </p:cNvPr>
          <p:cNvSpPr txBox="1"/>
          <p:nvPr/>
        </p:nvSpPr>
        <p:spPr>
          <a:xfrm>
            <a:off x="980860" y="5207000"/>
            <a:ext cx="10296740" cy="369332"/>
          </a:xfrm>
          <a:prstGeom prst="rect">
            <a:avLst/>
          </a:prstGeom>
          <a:noFill/>
        </p:spPr>
        <p:txBody>
          <a:bodyPr wrap="square" rtlCol="0">
            <a:spAutoFit/>
          </a:bodyPr>
          <a:lstStyle/>
          <a:p>
            <a:r>
              <a:rPr lang="en-US" sz="900" i="1" dirty="0"/>
              <a:t>Figure 6: A boxplot of the groups identified in the ‘Maturity’ data. The boxplot shows the distribution of values of Hg (mg/kg)  after a log10 transformation. The mature and immature groups still contain noticeable outliers; however, they represent a small percentage of the dataset.</a:t>
            </a:r>
          </a:p>
        </p:txBody>
      </p:sp>
    </p:spTree>
    <p:extLst>
      <p:ext uri="{BB962C8B-B14F-4D97-AF65-F5344CB8AC3E}">
        <p14:creationId xmlns:p14="http://schemas.microsoft.com/office/powerpoint/2010/main" val="77055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88EB-0943-1A48-ABDA-51AF9F01C86B}"/>
              </a:ext>
            </a:extLst>
          </p:cNvPr>
          <p:cNvSpPr>
            <a:spLocks noGrp="1"/>
          </p:cNvSpPr>
          <p:nvPr>
            <p:ph type="title"/>
          </p:nvPr>
        </p:nvSpPr>
        <p:spPr/>
        <p:txBody>
          <a:bodyPr/>
          <a:lstStyle/>
          <a:p>
            <a:r>
              <a:rPr lang="en-US" dirty="0"/>
              <a:t>Maturity Analysis</a:t>
            </a:r>
          </a:p>
        </p:txBody>
      </p:sp>
      <p:sp>
        <p:nvSpPr>
          <p:cNvPr id="3" name="Content Placeholder 2">
            <a:extLst>
              <a:ext uri="{FF2B5EF4-FFF2-40B4-BE49-F238E27FC236}">
                <a16:creationId xmlns:a16="http://schemas.microsoft.com/office/drawing/2014/main" id="{3C93FAE3-3DF5-0DC7-62C1-567FDD886A76}"/>
              </a:ext>
            </a:extLst>
          </p:cNvPr>
          <p:cNvSpPr>
            <a:spLocks noGrp="1"/>
          </p:cNvSpPr>
          <p:nvPr>
            <p:ph idx="1"/>
          </p:nvPr>
        </p:nvSpPr>
        <p:spPr/>
        <p:txBody>
          <a:bodyPr>
            <a:normAutofit fontScale="70000" lnSpcReduction="20000"/>
          </a:bodyPr>
          <a:lstStyle/>
          <a:p>
            <a:r>
              <a:rPr lang="en-CA" sz="2800" dirty="0">
                <a:solidFill>
                  <a:srgbClr val="BCBEC4"/>
                </a:solidFill>
                <a:effectLst/>
              </a:rPr>
              <a:t>A one-way ANOVA was performed to compare the effect of maturity on the concentration of Hg (mg/kg). The ANOVA revealed that there was a statistically significant difference in Hg (mg/kg) between at least two groups; </a:t>
            </a:r>
            <a:r>
              <a:rPr lang="en-CA" sz="2800" i="1" dirty="0">
                <a:solidFill>
                  <a:srgbClr val="BCBEC4"/>
                </a:solidFill>
                <a:effectLst/>
              </a:rPr>
              <a:t>F(2, 3774) = 41.401, p &lt; 0.001.</a:t>
            </a:r>
          </a:p>
          <a:p>
            <a:r>
              <a:rPr lang="en-CA" sz="2800" dirty="0">
                <a:solidFill>
                  <a:srgbClr val="BCBEC4"/>
                </a:solidFill>
                <a:effectLst/>
              </a:rPr>
              <a:t>A </a:t>
            </a:r>
            <a:r>
              <a:rPr lang="en-CA" sz="2800" dirty="0">
                <a:solidFill>
                  <a:srgbClr val="BCBEC4"/>
                </a:solidFill>
              </a:rPr>
              <a:t>post hoc </a:t>
            </a:r>
            <a:r>
              <a:rPr lang="en-CA" sz="2800" dirty="0">
                <a:solidFill>
                  <a:srgbClr val="BCBEC4"/>
                </a:solidFill>
                <a:effectLst/>
              </a:rPr>
              <a:t>Tukey’s HSD Test for multiple comparisons found that the mean value of Hg (mg/kg) was significantly different between mature and immature </a:t>
            </a:r>
            <a:r>
              <a:rPr lang="en-CA" sz="2800" i="1" dirty="0">
                <a:solidFill>
                  <a:srgbClr val="BCBEC4"/>
                </a:solidFill>
                <a:effectLst/>
              </a:rPr>
              <a:t>(p &lt; 0.001), </a:t>
            </a:r>
            <a:r>
              <a:rPr lang="en-CA" sz="2800" dirty="0">
                <a:solidFill>
                  <a:srgbClr val="BCBEC4"/>
                </a:solidFill>
                <a:effectLst/>
              </a:rPr>
              <a:t>immature and triploid </a:t>
            </a:r>
            <a:r>
              <a:rPr lang="en-CA" sz="2800" i="1" dirty="0">
                <a:solidFill>
                  <a:srgbClr val="BCBEC4"/>
                </a:solidFill>
                <a:effectLst/>
              </a:rPr>
              <a:t>(p &lt; 0.001)</a:t>
            </a:r>
            <a:r>
              <a:rPr lang="en-CA" sz="2800" dirty="0">
                <a:solidFill>
                  <a:srgbClr val="BCBEC4"/>
                </a:solidFill>
                <a:effectLst/>
              </a:rPr>
              <a:t>, and mature and triploid </a:t>
            </a:r>
            <a:r>
              <a:rPr lang="en-CA" sz="2800" i="1" dirty="0">
                <a:solidFill>
                  <a:srgbClr val="BCBEC4"/>
                </a:solidFill>
                <a:effectLst/>
              </a:rPr>
              <a:t>(p &lt; 0.001) groups</a:t>
            </a:r>
            <a:r>
              <a:rPr lang="en-CA" sz="2800" dirty="0">
                <a:solidFill>
                  <a:srgbClr val="BCBEC4"/>
                </a:solidFill>
                <a:effectLst/>
              </a:rPr>
              <a:t>. All means were significantly different from each other.</a:t>
            </a:r>
          </a:p>
          <a:p>
            <a:r>
              <a:rPr lang="en-CA" sz="2800" dirty="0">
                <a:solidFill>
                  <a:srgbClr val="BCBEC4"/>
                </a:solidFill>
                <a:effectLst/>
              </a:rPr>
              <a:t>The means of Hg (mg/kg) </a:t>
            </a:r>
            <a:r>
              <a:rPr lang="en-CA" dirty="0">
                <a:solidFill>
                  <a:srgbClr val="BCBEC4"/>
                </a:solidFill>
              </a:rPr>
              <a:t>in </a:t>
            </a:r>
            <a:r>
              <a:rPr lang="en-CA" sz="2800" dirty="0">
                <a:solidFill>
                  <a:srgbClr val="BCBEC4"/>
                </a:solidFill>
                <a:effectLst/>
              </a:rPr>
              <a:t>each group in maturity from largest to smallest are: Mature </a:t>
            </a:r>
            <a:r>
              <a:rPr lang="en-CA" sz="2800" i="1" dirty="0">
                <a:solidFill>
                  <a:srgbClr val="BCBEC4"/>
                </a:solidFill>
                <a:effectLst/>
              </a:rPr>
              <a:t>(M = 0.369 mg/kg)</a:t>
            </a:r>
            <a:r>
              <a:rPr lang="en-CA" sz="2800" dirty="0">
                <a:solidFill>
                  <a:srgbClr val="BCBEC4"/>
                </a:solidFill>
                <a:effectLst/>
              </a:rPr>
              <a:t>, Immature </a:t>
            </a:r>
            <a:r>
              <a:rPr lang="en-CA" sz="2800" i="1" dirty="0">
                <a:solidFill>
                  <a:srgbClr val="BCBEC4"/>
                </a:solidFill>
                <a:effectLst/>
              </a:rPr>
              <a:t>(M = 0.228 mg/kg)</a:t>
            </a:r>
            <a:r>
              <a:rPr lang="en-CA" sz="2800" dirty="0">
                <a:solidFill>
                  <a:srgbClr val="BCBEC4"/>
                </a:solidFill>
                <a:effectLst/>
              </a:rPr>
              <a:t>, and Triploid </a:t>
            </a:r>
            <a:r>
              <a:rPr lang="en-CA" sz="2800" i="1" dirty="0">
                <a:solidFill>
                  <a:srgbClr val="BCBEC4"/>
                </a:solidFill>
                <a:effectLst/>
              </a:rPr>
              <a:t>(M = 0.062 mg/kg)</a:t>
            </a:r>
            <a:endParaRPr lang="en-CA" sz="2800" dirty="0">
              <a:solidFill>
                <a:srgbClr val="BCBEC4"/>
              </a:solidFill>
              <a:effectLst/>
            </a:endParaRPr>
          </a:p>
          <a:p>
            <a:endParaRPr lang="en-US" dirty="0"/>
          </a:p>
        </p:txBody>
      </p:sp>
    </p:spTree>
    <p:extLst>
      <p:ext uri="{BB962C8B-B14F-4D97-AF65-F5344CB8AC3E}">
        <p14:creationId xmlns:p14="http://schemas.microsoft.com/office/powerpoint/2010/main" val="240122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D1D7-EA1B-0201-EB20-75E52DCFEBF6}"/>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CA401331-377E-6542-7DFB-0E0C6FFF8DAF}"/>
              </a:ext>
            </a:extLst>
          </p:cNvPr>
          <p:cNvSpPr>
            <a:spLocks noGrp="1"/>
          </p:cNvSpPr>
          <p:nvPr>
            <p:ph idx="1"/>
          </p:nvPr>
        </p:nvSpPr>
        <p:spPr/>
        <p:txBody>
          <a:bodyPr/>
          <a:lstStyle/>
          <a:p>
            <a:r>
              <a:rPr lang="en-CA" sz="2800" b="1" dirty="0">
                <a:solidFill>
                  <a:srgbClr val="BCBEC4"/>
                </a:solidFill>
                <a:effectLst/>
              </a:rPr>
              <a:t>The null hypothesis can be rejected in this case.</a:t>
            </a:r>
            <a:endParaRPr lang="en-CA" sz="2800" dirty="0">
              <a:solidFill>
                <a:srgbClr val="BCBEC4"/>
              </a:solidFill>
              <a:effectLst/>
            </a:endParaRPr>
          </a:p>
          <a:p>
            <a:r>
              <a:rPr lang="en-CA" sz="2800" dirty="0">
                <a:solidFill>
                  <a:srgbClr val="BCBEC4"/>
                </a:solidFill>
                <a:effectLst/>
              </a:rPr>
              <a:t>Mature fish had the highest concentration of Hg (mg/kg), followed by immature fish, and lastly triploid fish.</a:t>
            </a:r>
          </a:p>
          <a:p>
            <a:endParaRPr lang="en-US" dirty="0"/>
          </a:p>
        </p:txBody>
      </p:sp>
    </p:spTree>
    <p:extLst>
      <p:ext uri="{BB962C8B-B14F-4D97-AF65-F5344CB8AC3E}">
        <p14:creationId xmlns:p14="http://schemas.microsoft.com/office/powerpoint/2010/main" val="270913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D90FD-D1E5-65BC-E1FC-C606E611F877}"/>
              </a:ext>
            </a:extLst>
          </p:cNvPr>
          <p:cNvSpPr>
            <a:spLocks noGrp="1"/>
          </p:cNvSpPr>
          <p:nvPr>
            <p:ph type="ctrTitle"/>
          </p:nvPr>
        </p:nvSpPr>
        <p:spPr/>
        <p:txBody>
          <a:bodyPr>
            <a:normAutofit/>
          </a:bodyPr>
          <a:lstStyle/>
          <a:p>
            <a:r>
              <a:rPr lang="en-US" sz="4800" dirty="0"/>
              <a:t>Weight (g) and Hg (mg/kg) Analysis </a:t>
            </a:r>
          </a:p>
        </p:txBody>
      </p:sp>
      <p:sp>
        <p:nvSpPr>
          <p:cNvPr id="5" name="Subtitle 4">
            <a:extLst>
              <a:ext uri="{FF2B5EF4-FFF2-40B4-BE49-F238E27FC236}">
                <a16:creationId xmlns:a16="http://schemas.microsoft.com/office/drawing/2014/main" id="{DC0F11CE-4BBD-A4E1-1C77-316801BD4D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9665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03D9-E953-A41B-CD4C-E733B974D7E5}"/>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5B04A72B-A383-AE1A-0DA3-F4412F16624C}"/>
              </a:ext>
            </a:extLst>
          </p:cNvPr>
          <p:cNvSpPr>
            <a:spLocks noGrp="1"/>
          </p:cNvSpPr>
          <p:nvPr>
            <p:ph idx="1"/>
          </p:nvPr>
        </p:nvSpPr>
        <p:spPr/>
        <p:txBody>
          <a:bodyPr/>
          <a:lstStyle/>
          <a:p>
            <a:r>
              <a:rPr lang="en-US" b="1" dirty="0"/>
              <a:t>Null hypothesis: </a:t>
            </a:r>
            <a:r>
              <a:rPr lang="en-US" dirty="0"/>
              <a:t>there is no significant relationship between Weight (g) and Hg (mg/kg). Weight (g) will not significantly predict Hg (mg/kg).</a:t>
            </a:r>
          </a:p>
          <a:p>
            <a:r>
              <a:rPr lang="en-US" b="1" dirty="0"/>
              <a:t>Hypothesis: </a:t>
            </a:r>
            <a:r>
              <a:rPr lang="en-CA" dirty="0">
                <a:solidFill>
                  <a:srgbClr val="BCBEC4"/>
                </a:solidFill>
              </a:rPr>
              <a:t>w</a:t>
            </a:r>
            <a:r>
              <a:rPr lang="en-CA" dirty="0">
                <a:solidFill>
                  <a:srgbClr val="BCBEC4"/>
                </a:solidFill>
                <a:effectLst/>
              </a:rPr>
              <a:t>eight (g) will significantly predict Hg (mg/kg). </a:t>
            </a:r>
            <a:r>
              <a:rPr lang="en-CA" dirty="0">
                <a:solidFill>
                  <a:srgbClr val="BCBEC4"/>
                </a:solidFill>
              </a:rPr>
              <a:t>A</a:t>
            </a:r>
            <a:r>
              <a:rPr lang="en-CA" dirty="0">
                <a:solidFill>
                  <a:srgbClr val="BCBEC4"/>
                </a:solidFill>
                <a:effectLst/>
              </a:rPr>
              <a:t>s Weight (g) increases, the concentration of Hg (mg/kg) will significantly increase.</a:t>
            </a:r>
            <a:endParaRPr lang="en-US" dirty="0"/>
          </a:p>
        </p:txBody>
      </p:sp>
    </p:spTree>
    <p:extLst>
      <p:ext uri="{BB962C8B-B14F-4D97-AF65-F5344CB8AC3E}">
        <p14:creationId xmlns:p14="http://schemas.microsoft.com/office/powerpoint/2010/main" val="2952881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weight versus weight&#10;&#10;Description automatically generated">
            <a:extLst>
              <a:ext uri="{FF2B5EF4-FFF2-40B4-BE49-F238E27FC236}">
                <a16:creationId xmlns:a16="http://schemas.microsoft.com/office/drawing/2014/main" id="{C7B05AC6-3293-7BD0-79B6-106A03B2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747575"/>
            <a:ext cx="7772399" cy="6090870"/>
          </a:xfrm>
          <a:prstGeom prst="rect">
            <a:avLst/>
          </a:prstGeom>
          <a:ln w="28575">
            <a:solidFill>
              <a:schemeClr val="accent1"/>
            </a:solidFill>
          </a:ln>
        </p:spPr>
      </p:pic>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weight versus weight&#10;&#10;Description automatically generated">
            <a:extLst>
              <a:ext uri="{FF2B5EF4-FFF2-40B4-BE49-F238E27FC236}">
                <a16:creationId xmlns:a16="http://schemas.microsoft.com/office/drawing/2014/main" id="{60B0666E-3CBF-4A14-7C31-88704755A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766" y="514801"/>
            <a:ext cx="6866468" cy="5380934"/>
          </a:xfrm>
          <a:prstGeom prst="rect">
            <a:avLst/>
          </a:prstGeom>
          <a:ln w="28575">
            <a:solidFill>
              <a:schemeClr val="accent1"/>
            </a:solidFill>
          </a:ln>
        </p:spPr>
      </p:pic>
      <p:sp>
        <p:nvSpPr>
          <p:cNvPr id="4" name="TextBox 3">
            <a:extLst>
              <a:ext uri="{FF2B5EF4-FFF2-40B4-BE49-F238E27FC236}">
                <a16:creationId xmlns:a16="http://schemas.microsoft.com/office/drawing/2014/main" id="{5DE87B93-C70D-09AA-D73A-A3B23F2878AB}"/>
              </a:ext>
            </a:extLst>
          </p:cNvPr>
          <p:cNvSpPr txBox="1">
            <a:spLocks/>
          </p:cNvSpPr>
          <p:nvPr/>
        </p:nvSpPr>
        <p:spPr>
          <a:xfrm>
            <a:off x="2662766" y="5973868"/>
            <a:ext cx="6866468" cy="369332"/>
          </a:xfrm>
          <a:prstGeom prst="rect">
            <a:avLst/>
          </a:prstGeom>
          <a:noFill/>
        </p:spPr>
        <p:txBody>
          <a:bodyPr wrap="square" rtlCol="0">
            <a:spAutoFit/>
          </a:bodyPr>
          <a:lstStyle/>
          <a:p>
            <a:r>
              <a:rPr lang="en-US" sz="900" i="1" dirty="0"/>
              <a:t>Figure 7: A scatter plot with trend line of the values of Weight (g) and Hg (mg/kg) after a log10 transformation. The trend line suggests a linear relationship between these variables potentially exists.</a:t>
            </a:r>
          </a:p>
        </p:txBody>
      </p:sp>
    </p:spTree>
    <p:extLst>
      <p:ext uri="{BB962C8B-B14F-4D97-AF65-F5344CB8AC3E}">
        <p14:creationId xmlns:p14="http://schemas.microsoft.com/office/powerpoint/2010/main" val="28047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D040-D663-E1D1-5985-7A9D0EBC52B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0DA57A-BA73-965A-9A30-CE3E609D15D4}"/>
              </a:ext>
            </a:extLst>
          </p:cNvPr>
          <p:cNvSpPr>
            <a:spLocks noGrp="1"/>
          </p:cNvSpPr>
          <p:nvPr>
            <p:ph idx="1"/>
          </p:nvPr>
        </p:nvSpPr>
        <p:spPr/>
        <p:txBody>
          <a:bodyPr>
            <a:normAutofit fontScale="77500" lnSpcReduction="20000"/>
          </a:bodyPr>
          <a:lstStyle/>
          <a:p>
            <a:r>
              <a:rPr lang="en-US" dirty="0"/>
              <a:t>The goal of this project is to analyze data provided by the Government of Alberta about the concentration of mercury (Hg) in the fish of Alberta. The dataset contains measurements of various species of fish in waterbodies and the concentration of mercury (Hg) in their tissue, measured by mg/kg.</a:t>
            </a:r>
          </a:p>
          <a:p>
            <a:r>
              <a:rPr lang="en-US" dirty="0"/>
              <a:t>An explanation of all the data columns can be found in the </a:t>
            </a:r>
            <a:r>
              <a:rPr lang="en-US" i="1" u="sng" dirty="0"/>
              <a:t>hg-in-fish-column-</a:t>
            </a:r>
            <a:r>
              <a:rPr lang="en-US" i="1" u="sng" dirty="0" err="1"/>
              <a:t>descriptions.xlsx</a:t>
            </a:r>
            <a:r>
              <a:rPr lang="en-US" dirty="0"/>
              <a:t> file in the data folder in the </a:t>
            </a:r>
            <a:r>
              <a:rPr lang="en-US" dirty="0">
                <a:hlinkClick r:id="rId2"/>
              </a:rPr>
              <a:t>GitHub repository</a:t>
            </a:r>
            <a:r>
              <a:rPr lang="en-US" dirty="0"/>
              <a:t>. The </a:t>
            </a:r>
            <a:r>
              <a:rPr lang="en-US" i="1" u="sng" dirty="0"/>
              <a:t>hg-in-</a:t>
            </a:r>
            <a:r>
              <a:rPr lang="en-US" i="1" u="sng" dirty="0" err="1"/>
              <a:t>fish.xlsx</a:t>
            </a:r>
            <a:r>
              <a:rPr lang="en-US" dirty="0"/>
              <a:t> file contains the data used for analysis. The source of the datasets can be found here: https://</a:t>
            </a:r>
            <a:r>
              <a:rPr lang="en-US" dirty="0" err="1"/>
              <a:t>open.alberta.ca</a:t>
            </a:r>
            <a:r>
              <a:rPr lang="en-US" dirty="0"/>
              <a:t>/</a:t>
            </a:r>
            <a:r>
              <a:rPr lang="en-US" dirty="0" err="1"/>
              <a:t>opendata</a:t>
            </a:r>
            <a:r>
              <a:rPr lang="en-US" dirty="0"/>
              <a:t>/chemical-monitoring-in-local-foods-mercury-in-fish.</a:t>
            </a:r>
          </a:p>
        </p:txBody>
      </p:sp>
    </p:spTree>
    <p:extLst>
      <p:ext uri="{BB962C8B-B14F-4D97-AF65-F5344CB8AC3E}">
        <p14:creationId xmlns:p14="http://schemas.microsoft.com/office/powerpoint/2010/main" val="418744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171D-6D7F-FEC1-F2DE-37841241F149}"/>
              </a:ext>
            </a:extLst>
          </p:cNvPr>
          <p:cNvSpPr>
            <a:spLocks noGrp="1"/>
          </p:cNvSpPr>
          <p:nvPr>
            <p:ph type="title"/>
          </p:nvPr>
        </p:nvSpPr>
        <p:spPr/>
        <p:txBody>
          <a:bodyPr/>
          <a:lstStyle/>
          <a:p>
            <a:r>
              <a:rPr lang="en-US" dirty="0"/>
              <a:t>Weight Analysis</a:t>
            </a:r>
          </a:p>
        </p:txBody>
      </p:sp>
      <p:sp>
        <p:nvSpPr>
          <p:cNvPr id="3" name="Content Placeholder 2">
            <a:extLst>
              <a:ext uri="{FF2B5EF4-FFF2-40B4-BE49-F238E27FC236}">
                <a16:creationId xmlns:a16="http://schemas.microsoft.com/office/drawing/2014/main" id="{E4936320-7FFE-11DD-6A24-66992C36DBD8}"/>
              </a:ext>
            </a:extLst>
          </p:cNvPr>
          <p:cNvSpPr>
            <a:spLocks noGrp="1"/>
          </p:cNvSpPr>
          <p:nvPr>
            <p:ph idx="1"/>
          </p:nvPr>
        </p:nvSpPr>
        <p:spPr/>
        <p:txBody>
          <a:bodyPr>
            <a:normAutofit fontScale="70000" lnSpcReduction="20000"/>
          </a:bodyPr>
          <a:lstStyle/>
          <a:p>
            <a:r>
              <a:rPr lang="en-CA" dirty="0">
                <a:solidFill>
                  <a:srgbClr val="BCBEC4"/>
                </a:solidFill>
                <a:effectLst/>
              </a:rPr>
              <a:t>A scatter plot was created to investigate a possible linear relationship between Weight (g) and Hg (mg/kg); </a:t>
            </a:r>
            <a:r>
              <a:rPr lang="en-CA" i="1" dirty="0">
                <a:solidFill>
                  <a:srgbClr val="BCBEC4"/>
                </a:solidFill>
                <a:effectLst/>
              </a:rPr>
              <a:t>Figure 7.</a:t>
            </a:r>
            <a:r>
              <a:rPr lang="en-CA" b="1" i="1" dirty="0">
                <a:solidFill>
                  <a:srgbClr val="BCBEC4"/>
                </a:solidFill>
                <a:effectLst/>
              </a:rPr>
              <a:t> </a:t>
            </a:r>
            <a:r>
              <a:rPr lang="en-CA" dirty="0">
                <a:solidFill>
                  <a:srgbClr val="BCBEC4"/>
                </a:solidFill>
              </a:rPr>
              <a:t>It appears there is a linear relationship between the variables.</a:t>
            </a:r>
            <a:endParaRPr lang="en-CA" dirty="0">
              <a:solidFill>
                <a:srgbClr val="BCBEC4"/>
              </a:solidFill>
              <a:effectLst/>
            </a:endParaRPr>
          </a:p>
          <a:p>
            <a:r>
              <a:rPr lang="en-CA" dirty="0">
                <a:solidFill>
                  <a:srgbClr val="BCBEC4"/>
                </a:solidFill>
                <a:effectLst/>
              </a:rPr>
              <a:t>A Pearson correlation was performed to assess the linear relationship between Weight (g) and Hg (mg/kg). There was a positive correlation between the two variables; </a:t>
            </a:r>
            <a:r>
              <a:rPr lang="en-CA" i="1" dirty="0">
                <a:solidFill>
                  <a:srgbClr val="BCBEC4"/>
                </a:solidFill>
                <a:effectLst/>
              </a:rPr>
              <a:t>r(6228) = 0.262, p &lt; 0.001.</a:t>
            </a:r>
          </a:p>
          <a:p>
            <a:r>
              <a:rPr lang="en-US" dirty="0"/>
              <a:t>A simple linear regression was used to test if Weight (g) significantly predicted Hg (mg/kg). The fitted regression model was: </a:t>
            </a:r>
            <a:r>
              <a:rPr lang="en-US" b="1" dirty="0"/>
              <a:t>Hg (mg/kg) = 0.0001 x Weight (g) + 0.440. </a:t>
            </a:r>
          </a:p>
          <a:p>
            <a:r>
              <a:rPr lang="en-US" dirty="0"/>
              <a:t>The overall regression was statistically significant; </a:t>
            </a:r>
            <a:r>
              <a:rPr lang="en-US" i="1" dirty="0"/>
              <a:t>R</a:t>
            </a:r>
            <a:r>
              <a:rPr lang="en-US" i="1" baseline="30000" dirty="0"/>
              <a:t>2</a:t>
            </a:r>
            <a:r>
              <a:rPr lang="en-US" i="1" dirty="0"/>
              <a:t> = 0.069, F(1, 6228) = 459.3, p &lt; 0.001.</a:t>
            </a:r>
          </a:p>
        </p:txBody>
      </p:sp>
    </p:spTree>
    <p:extLst>
      <p:ext uri="{BB962C8B-B14F-4D97-AF65-F5344CB8AC3E}">
        <p14:creationId xmlns:p14="http://schemas.microsoft.com/office/powerpoint/2010/main" val="326916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D5D3-E485-6784-83FE-A28B785A43A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FAEDD474-4FC4-8CD9-9BF6-A0E39DA3436E}"/>
              </a:ext>
            </a:extLst>
          </p:cNvPr>
          <p:cNvSpPr>
            <a:spLocks noGrp="1"/>
          </p:cNvSpPr>
          <p:nvPr>
            <p:ph idx="1"/>
          </p:nvPr>
        </p:nvSpPr>
        <p:spPr/>
        <p:txBody>
          <a:bodyPr/>
          <a:lstStyle/>
          <a:p>
            <a:r>
              <a:rPr lang="en-US" b="1" dirty="0"/>
              <a:t>The null hypothesis can be rejected in this case.</a:t>
            </a:r>
          </a:p>
          <a:p>
            <a:r>
              <a:rPr lang="en-US" dirty="0"/>
              <a:t>The equation predicts a 0.0001 mg increase of Hg per one gram of weight increase. A one-kilogram increase in weight would result in a 0.1mg increase in the concentration of Hg.</a:t>
            </a:r>
          </a:p>
        </p:txBody>
      </p:sp>
    </p:spTree>
    <p:extLst>
      <p:ext uri="{BB962C8B-B14F-4D97-AF65-F5344CB8AC3E}">
        <p14:creationId xmlns:p14="http://schemas.microsoft.com/office/powerpoint/2010/main" val="308770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C2C-E166-45AC-048E-AFDAC949AEB4}"/>
              </a:ext>
            </a:extLst>
          </p:cNvPr>
          <p:cNvSpPr>
            <a:spLocks noGrp="1"/>
          </p:cNvSpPr>
          <p:nvPr>
            <p:ph type="ctrTitle"/>
          </p:nvPr>
        </p:nvSpPr>
        <p:spPr/>
        <p:txBody>
          <a:bodyPr>
            <a:normAutofit/>
          </a:bodyPr>
          <a:lstStyle/>
          <a:p>
            <a:r>
              <a:rPr lang="en-US" sz="4800" dirty="0"/>
              <a:t>Age (years) and Hg (mg/kg) Analysis</a:t>
            </a:r>
          </a:p>
        </p:txBody>
      </p:sp>
      <p:sp>
        <p:nvSpPr>
          <p:cNvPr id="3" name="Subtitle 2">
            <a:extLst>
              <a:ext uri="{FF2B5EF4-FFF2-40B4-BE49-F238E27FC236}">
                <a16:creationId xmlns:a16="http://schemas.microsoft.com/office/drawing/2014/main" id="{3FF6319A-FB5E-32B2-EAD6-900593FD76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490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964E-2186-7268-12B2-5636D007B3C6}"/>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0B33080E-A421-D1F3-AB9D-4D7D38FDA02E}"/>
              </a:ext>
            </a:extLst>
          </p:cNvPr>
          <p:cNvSpPr>
            <a:spLocks noGrp="1"/>
          </p:cNvSpPr>
          <p:nvPr>
            <p:ph idx="1"/>
          </p:nvPr>
        </p:nvSpPr>
        <p:spPr/>
        <p:txBody>
          <a:bodyPr/>
          <a:lstStyle/>
          <a:p>
            <a:r>
              <a:rPr lang="en-US" b="1" dirty="0"/>
              <a:t>Null hypothesis: </a:t>
            </a:r>
            <a:r>
              <a:rPr lang="en-US" dirty="0"/>
              <a:t>there is no statistically significant relationship between Age (years) and Hg (mg/kg). Age will not significantly predict Hg (mg/kg).</a:t>
            </a:r>
            <a:endParaRPr lang="en-US" b="1" dirty="0"/>
          </a:p>
          <a:p>
            <a:r>
              <a:rPr lang="en-US" b="1" dirty="0"/>
              <a:t>Hypothesis: </a:t>
            </a:r>
            <a:r>
              <a:rPr lang="en-US" dirty="0"/>
              <a:t>Age (years) will significantly predict Hg (mg/kg). </a:t>
            </a:r>
            <a:r>
              <a:rPr lang="en-CA" dirty="0">
                <a:solidFill>
                  <a:srgbClr val="BCBEC4"/>
                </a:solidFill>
              </a:rPr>
              <a:t>A</a:t>
            </a:r>
            <a:r>
              <a:rPr lang="en-CA" dirty="0">
                <a:solidFill>
                  <a:srgbClr val="BCBEC4"/>
                </a:solidFill>
                <a:effectLst/>
              </a:rPr>
              <a:t>s age increases, the concentration of Hg (mg/kg) will significantly increase.</a:t>
            </a:r>
          </a:p>
          <a:p>
            <a:endParaRPr lang="en-US" dirty="0"/>
          </a:p>
        </p:txBody>
      </p:sp>
    </p:spTree>
    <p:extLst>
      <p:ext uri="{BB962C8B-B14F-4D97-AF65-F5344CB8AC3E}">
        <p14:creationId xmlns:p14="http://schemas.microsoft.com/office/powerpoint/2010/main" val="232945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B1F8543-E229-D979-B443-D947DDED8A2B}"/>
              </a:ext>
            </a:extLst>
          </p:cNvPr>
          <p:cNvGrpSpPr/>
          <p:nvPr/>
        </p:nvGrpSpPr>
        <p:grpSpPr>
          <a:xfrm>
            <a:off x="2659789" y="498500"/>
            <a:ext cx="6872422" cy="5861000"/>
            <a:chOff x="2659789" y="736200"/>
            <a:chExt cx="6872422" cy="5861000"/>
          </a:xfrm>
        </p:grpSpPr>
        <p:pic>
          <p:nvPicPr>
            <p:cNvPr id="5" name="Picture 4" descr="A graph with blue dots and a red line&#10;&#10;Description automatically generated">
              <a:extLst>
                <a:ext uri="{FF2B5EF4-FFF2-40B4-BE49-F238E27FC236}">
                  <a16:creationId xmlns:a16="http://schemas.microsoft.com/office/drawing/2014/main" id="{2EDD8092-2510-137D-D6FF-D531EFC55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789" y="736200"/>
              <a:ext cx="6872422" cy="5385600"/>
            </a:xfrm>
            <a:prstGeom prst="rect">
              <a:avLst/>
            </a:prstGeom>
            <a:ln w="28575">
              <a:solidFill>
                <a:schemeClr val="accent1"/>
              </a:solidFill>
            </a:ln>
          </p:spPr>
        </p:pic>
        <p:sp>
          <p:nvSpPr>
            <p:cNvPr id="6" name="TextBox 5">
              <a:extLst>
                <a:ext uri="{FF2B5EF4-FFF2-40B4-BE49-F238E27FC236}">
                  <a16:creationId xmlns:a16="http://schemas.microsoft.com/office/drawing/2014/main" id="{8EBF02EC-4639-A6A9-EAD5-CEEB154B0A49}"/>
                </a:ext>
              </a:extLst>
            </p:cNvPr>
            <p:cNvSpPr txBox="1">
              <a:spLocks/>
            </p:cNvSpPr>
            <p:nvPr/>
          </p:nvSpPr>
          <p:spPr>
            <a:xfrm>
              <a:off x="2662766" y="6227868"/>
              <a:ext cx="6866468" cy="369332"/>
            </a:xfrm>
            <a:prstGeom prst="rect">
              <a:avLst/>
            </a:prstGeom>
            <a:noFill/>
          </p:spPr>
          <p:txBody>
            <a:bodyPr wrap="square" rtlCol="0">
              <a:spAutoFit/>
            </a:bodyPr>
            <a:lstStyle/>
            <a:p>
              <a:r>
                <a:rPr lang="en-US" sz="900" i="1" dirty="0"/>
                <a:t>Figure 8: A scatter plot with trend line of the values of Age (years) and Hg (mg/kg) after a log10 transformation. The trend line suggests a linear relationship between these variables potentially exists.</a:t>
              </a:r>
            </a:p>
          </p:txBody>
        </p:sp>
      </p:grpSp>
    </p:spTree>
    <p:extLst>
      <p:ext uri="{BB962C8B-B14F-4D97-AF65-F5344CB8AC3E}">
        <p14:creationId xmlns:p14="http://schemas.microsoft.com/office/powerpoint/2010/main" val="1424387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DE15-53CD-868D-7B15-86C763D2F28E}"/>
              </a:ext>
            </a:extLst>
          </p:cNvPr>
          <p:cNvSpPr>
            <a:spLocks noGrp="1"/>
          </p:cNvSpPr>
          <p:nvPr>
            <p:ph type="title"/>
          </p:nvPr>
        </p:nvSpPr>
        <p:spPr/>
        <p:txBody>
          <a:bodyPr/>
          <a:lstStyle/>
          <a:p>
            <a:r>
              <a:rPr lang="en-US" dirty="0"/>
              <a:t>Age Analysis</a:t>
            </a:r>
          </a:p>
        </p:txBody>
      </p:sp>
      <p:sp>
        <p:nvSpPr>
          <p:cNvPr id="3" name="Content Placeholder 2">
            <a:extLst>
              <a:ext uri="{FF2B5EF4-FFF2-40B4-BE49-F238E27FC236}">
                <a16:creationId xmlns:a16="http://schemas.microsoft.com/office/drawing/2014/main" id="{8072CB08-D4C4-BF3B-7DAF-D3C42798CF5F}"/>
              </a:ext>
            </a:extLst>
          </p:cNvPr>
          <p:cNvSpPr>
            <a:spLocks noGrp="1"/>
          </p:cNvSpPr>
          <p:nvPr>
            <p:ph idx="1"/>
          </p:nvPr>
        </p:nvSpPr>
        <p:spPr/>
        <p:txBody>
          <a:bodyPr>
            <a:normAutofit fontScale="62500" lnSpcReduction="20000"/>
          </a:bodyPr>
          <a:lstStyle/>
          <a:p>
            <a:r>
              <a:rPr lang="en-CA" dirty="0">
                <a:solidFill>
                  <a:srgbClr val="BCBEC4"/>
                </a:solidFill>
                <a:effectLst/>
              </a:rPr>
              <a:t>A scatter plot was created to investigate a possible linear relationship between Age (years) and Hg (mg/kg); </a:t>
            </a:r>
            <a:r>
              <a:rPr lang="en-CA" i="1" dirty="0">
                <a:solidFill>
                  <a:srgbClr val="BCBEC4"/>
                </a:solidFill>
                <a:effectLst/>
              </a:rPr>
              <a:t>Figure 8.</a:t>
            </a:r>
            <a:r>
              <a:rPr lang="en-CA" b="1" i="1" dirty="0">
                <a:solidFill>
                  <a:srgbClr val="BCBEC4"/>
                </a:solidFill>
                <a:effectLst/>
              </a:rPr>
              <a:t> </a:t>
            </a:r>
            <a:r>
              <a:rPr lang="en-CA" dirty="0">
                <a:solidFill>
                  <a:srgbClr val="BCBEC4"/>
                </a:solidFill>
              </a:rPr>
              <a:t>It appears there is a linear relationship between the variables.</a:t>
            </a:r>
            <a:endParaRPr lang="en-CA" dirty="0">
              <a:solidFill>
                <a:srgbClr val="BCBEC4"/>
              </a:solidFill>
              <a:effectLst/>
            </a:endParaRPr>
          </a:p>
          <a:p>
            <a:r>
              <a:rPr lang="en-CA" dirty="0">
                <a:solidFill>
                  <a:srgbClr val="BCBEC4"/>
                </a:solidFill>
                <a:effectLst/>
              </a:rPr>
              <a:t>A Pearson correlation coefficient was computed to assess the linear relationship between Age (years) and Hg (mg/kg). There was a positive correlation between the two variables; </a:t>
            </a:r>
            <a:r>
              <a:rPr lang="en-CA" i="1" dirty="0">
                <a:solidFill>
                  <a:srgbClr val="BCBEC4"/>
                </a:solidFill>
                <a:effectLst/>
              </a:rPr>
              <a:t>r(2975) = 0.177, p &lt; 0.001.</a:t>
            </a:r>
          </a:p>
          <a:p>
            <a:r>
              <a:rPr lang="en-US" dirty="0"/>
              <a:t>A simple linear regression was used to test if Age (years) significantly predicted Hg (mg/kg). The fitted regression model was: </a:t>
            </a:r>
            <a:r>
              <a:rPr lang="en-US" b="1" dirty="0"/>
              <a:t>Hg (mg/kg) = 0.0159 x Age (years) + 0.469.</a:t>
            </a:r>
          </a:p>
          <a:p>
            <a:r>
              <a:rPr lang="en-US" dirty="0"/>
              <a:t>The overall regression was statistically significant; </a:t>
            </a:r>
            <a:r>
              <a:rPr lang="en-US" i="1" dirty="0"/>
              <a:t>R</a:t>
            </a:r>
            <a:r>
              <a:rPr lang="en-US" i="1" baseline="30000" dirty="0"/>
              <a:t>2</a:t>
            </a:r>
            <a:r>
              <a:rPr lang="en-US" i="1" dirty="0"/>
              <a:t> = 0.031, F(1, 2975) = 96.46, p &lt; 0.001.</a:t>
            </a:r>
          </a:p>
        </p:txBody>
      </p:sp>
    </p:spTree>
    <p:extLst>
      <p:ext uri="{BB962C8B-B14F-4D97-AF65-F5344CB8AC3E}">
        <p14:creationId xmlns:p14="http://schemas.microsoft.com/office/powerpoint/2010/main" val="162861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A4B0-EFD2-6729-3912-725813689852}"/>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F836EC65-B4D0-F696-CCE7-2ECE8D4F7885}"/>
              </a:ext>
            </a:extLst>
          </p:cNvPr>
          <p:cNvSpPr>
            <a:spLocks noGrp="1"/>
          </p:cNvSpPr>
          <p:nvPr>
            <p:ph idx="1"/>
          </p:nvPr>
        </p:nvSpPr>
        <p:spPr/>
        <p:txBody>
          <a:bodyPr/>
          <a:lstStyle/>
          <a:p>
            <a:r>
              <a:rPr lang="en-US" b="1" dirty="0"/>
              <a:t>The null hypothesis can be rejected in this case.</a:t>
            </a:r>
          </a:p>
          <a:p>
            <a:r>
              <a:rPr lang="en-US" dirty="0"/>
              <a:t>The fitted regression equation predicts a 0.0159 mg/kg increase in Hg concentration per increase in age by one year.</a:t>
            </a:r>
          </a:p>
        </p:txBody>
      </p:sp>
    </p:spTree>
    <p:extLst>
      <p:ext uri="{BB962C8B-B14F-4D97-AF65-F5344CB8AC3E}">
        <p14:creationId xmlns:p14="http://schemas.microsoft.com/office/powerpoint/2010/main" val="3381688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1F68-F466-1D15-DC12-2079EF2EE036}"/>
              </a:ext>
            </a:extLst>
          </p:cNvPr>
          <p:cNvSpPr>
            <a:spLocks noGrp="1"/>
          </p:cNvSpPr>
          <p:nvPr>
            <p:ph type="ctrTitle"/>
          </p:nvPr>
        </p:nvSpPr>
        <p:spPr/>
        <p:txBody>
          <a:bodyPr/>
          <a:lstStyle/>
          <a:p>
            <a:r>
              <a:rPr lang="en-US" dirty="0"/>
              <a:t>Sex and Hg (mg/kg) Analysis</a:t>
            </a:r>
          </a:p>
        </p:txBody>
      </p:sp>
      <p:sp>
        <p:nvSpPr>
          <p:cNvPr id="3" name="Subtitle 2">
            <a:extLst>
              <a:ext uri="{FF2B5EF4-FFF2-40B4-BE49-F238E27FC236}">
                <a16:creationId xmlns:a16="http://schemas.microsoft.com/office/drawing/2014/main" id="{051BDF93-9B64-EE6F-CDA6-1DBB9274BC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735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BDD8-B0B8-93F0-54B6-D09AC5F15121}"/>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CDCF18AC-F330-430B-9387-BC00BA1F72DE}"/>
              </a:ext>
            </a:extLst>
          </p:cNvPr>
          <p:cNvSpPr>
            <a:spLocks noGrp="1"/>
          </p:cNvSpPr>
          <p:nvPr>
            <p:ph idx="1"/>
          </p:nvPr>
        </p:nvSpPr>
        <p:spPr/>
        <p:txBody>
          <a:bodyPr/>
          <a:lstStyle/>
          <a:p>
            <a:r>
              <a:rPr lang="en-US" b="1" dirty="0"/>
              <a:t>Null hypothesis: </a:t>
            </a:r>
            <a:r>
              <a:rPr lang="en-US" dirty="0"/>
              <a:t>There are no significant differences in the means of Hg (mg/kg) between sexes (male and female).</a:t>
            </a:r>
          </a:p>
          <a:p>
            <a:r>
              <a:rPr lang="en-US" b="1" dirty="0"/>
              <a:t>Hypothesis: </a:t>
            </a:r>
            <a:r>
              <a:rPr lang="en-US" dirty="0"/>
              <a:t>The null hypothesis cannot be rejected, there are no significant differences in the means of Hg (mg/kg) between sexes (male and female).</a:t>
            </a:r>
            <a:endParaRPr lang="en-US" b="1" dirty="0"/>
          </a:p>
        </p:txBody>
      </p:sp>
    </p:spTree>
    <p:extLst>
      <p:ext uri="{BB962C8B-B14F-4D97-AF65-F5344CB8AC3E}">
        <p14:creationId xmlns:p14="http://schemas.microsoft.com/office/powerpoint/2010/main" val="3637691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C55B-E745-041E-0FA6-155397F8373E}"/>
              </a:ext>
            </a:extLst>
          </p:cNvPr>
          <p:cNvSpPr>
            <a:spLocks noGrp="1"/>
          </p:cNvSpPr>
          <p:nvPr>
            <p:ph type="title"/>
          </p:nvPr>
        </p:nvSpPr>
        <p:spPr/>
        <p:txBody>
          <a:bodyPr/>
          <a:lstStyle/>
          <a:p>
            <a:r>
              <a:rPr lang="en-US" dirty="0"/>
              <a:t>Sex Analysis</a:t>
            </a:r>
          </a:p>
        </p:txBody>
      </p:sp>
      <p:sp>
        <p:nvSpPr>
          <p:cNvPr id="3" name="Content Placeholder 2">
            <a:extLst>
              <a:ext uri="{FF2B5EF4-FFF2-40B4-BE49-F238E27FC236}">
                <a16:creationId xmlns:a16="http://schemas.microsoft.com/office/drawing/2014/main" id="{BFB8B285-11EA-5180-EAC7-7182733BCD85}"/>
              </a:ext>
            </a:extLst>
          </p:cNvPr>
          <p:cNvSpPr>
            <a:spLocks noGrp="1"/>
          </p:cNvSpPr>
          <p:nvPr>
            <p:ph idx="1"/>
          </p:nvPr>
        </p:nvSpPr>
        <p:spPr/>
        <p:txBody>
          <a:bodyPr/>
          <a:lstStyle/>
          <a:p>
            <a:r>
              <a:rPr lang="en-CA" dirty="0">
                <a:solidFill>
                  <a:srgbClr val="BCBEC4"/>
                </a:solidFill>
                <a:effectLst/>
              </a:rPr>
              <a:t>A two-sample t-test was performed to compare the mean concentration of Hg (mg/kg) </a:t>
            </a:r>
            <a:r>
              <a:rPr lang="en-CA" dirty="0">
                <a:solidFill>
                  <a:srgbClr val="BCBEC4"/>
                </a:solidFill>
              </a:rPr>
              <a:t>between </a:t>
            </a:r>
            <a:r>
              <a:rPr lang="en-CA" dirty="0">
                <a:solidFill>
                  <a:srgbClr val="BCBEC4"/>
                </a:solidFill>
                <a:effectLst/>
              </a:rPr>
              <a:t>female and male fish. </a:t>
            </a:r>
          </a:p>
          <a:p>
            <a:r>
              <a:rPr lang="en-CA" dirty="0">
                <a:solidFill>
                  <a:srgbClr val="BCBEC4"/>
                </a:solidFill>
                <a:effectLst/>
              </a:rPr>
              <a:t>There was a significant difference in Hg (mg/kg) between the female group </a:t>
            </a:r>
            <a:r>
              <a:rPr lang="en-CA" i="1" dirty="0">
                <a:solidFill>
                  <a:srgbClr val="BCBEC4"/>
                </a:solidFill>
                <a:effectLst/>
              </a:rPr>
              <a:t>(M = 0.345 mg/kg) </a:t>
            </a:r>
            <a:r>
              <a:rPr lang="en-CA" dirty="0">
                <a:solidFill>
                  <a:srgbClr val="BCBEC4"/>
                </a:solidFill>
                <a:effectLst/>
              </a:rPr>
              <a:t>and the male group </a:t>
            </a:r>
            <a:r>
              <a:rPr lang="en-CA" i="1" dirty="0">
                <a:solidFill>
                  <a:srgbClr val="BCBEC4"/>
                </a:solidFill>
                <a:effectLst/>
              </a:rPr>
              <a:t>(M = 0.324 mg/kg)</a:t>
            </a:r>
            <a:r>
              <a:rPr lang="en-CA" dirty="0">
                <a:solidFill>
                  <a:srgbClr val="BCBEC4"/>
                </a:solidFill>
                <a:effectLst/>
              </a:rPr>
              <a:t>;</a:t>
            </a:r>
            <a:r>
              <a:rPr lang="en-CA" i="1" dirty="0">
                <a:solidFill>
                  <a:srgbClr val="BCBEC4"/>
                </a:solidFill>
                <a:effectLst/>
              </a:rPr>
              <a:t> t(4537) = -3.726, p &lt; 0.001.</a:t>
            </a:r>
            <a:endParaRPr lang="en-US" dirty="0"/>
          </a:p>
        </p:txBody>
      </p:sp>
    </p:spTree>
    <p:extLst>
      <p:ext uri="{BB962C8B-B14F-4D97-AF65-F5344CB8AC3E}">
        <p14:creationId xmlns:p14="http://schemas.microsoft.com/office/powerpoint/2010/main" val="334571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15F4-9232-6200-1C21-A1D0EC0D018E}"/>
              </a:ext>
            </a:extLst>
          </p:cNvPr>
          <p:cNvSpPr>
            <a:spLocks noGrp="1"/>
          </p:cNvSpPr>
          <p:nvPr>
            <p:ph type="ctrTitle"/>
          </p:nvPr>
        </p:nvSpPr>
        <p:spPr/>
        <p:txBody>
          <a:bodyPr/>
          <a:lstStyle/>
          <a:p>
            <a:r>
              <a:rPr lang="en-US" dirty="0"/>
              <a:t>Data Exploration</a:t>
            </a:r>
          </a:p>
        </p:txBody>
      </p:sp>
      <p:sp>
        <p:nvSpPr>
          <p:cNvPr id="3" name="Subtitle 2">
            <a:extLst>
              <a:ext uri="{FF2B5EF4-FFF2-40B4-BE49-F238E27FC236}">
                <a16:creationId xmlns:a16="http://schemas.microsoft.com/office/drawing/2014/main" id="{E6E28F63-5F41-FB22-F05C-2E8BF67A2A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2330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12EE-0BEA-C611-1119-0958E7E3F43B}"/>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F9525600-BF5A-EA95-830D-8B878494EE18}"/>
              </a:ext>
            </a:extLst>
          </p:cNvPr>
          <p:cNvSpPr>
            <a:spLocks noGrp="1"/>
          </p:cNvSpPr>
          <p:nvPr>
            <p:ph idx="1"/>
          </p:nvPr>
        </p:nvSpPr>
        <p:spPr/>
        <p:txBody>
          <a:bodyPr/>
          <a:lstStyle/>
          <a:p>
            <a:r>
              <a:rPr lang="en-CA" b="1" dirty="0">
                <a:solidFill>
                  <a:srgbClr val="BCBEC4"/>
                </a:solidFill>
                <a:effectLst/>
              </a:rPr>
              <a:t>The null hypothesis can be rejected.</a:t>
            </a:r>
            <a:endParaRPr lang="en-US" b="1" dirty="0">
              <a:solidFill>
                <a:srgbClr val="BCBEC4"/>
              </a:solidFill>
              <a:effectLst/>
            </a:endParaRPr>
          </a:p>
          <a:p>
            <a:r>
              <a:rPr lang="en-US" dirty="0">
                <a:solidFill>
                  <a:srgbClr val="BCBEC4"/>
                </a:solidFill>
              </a:rPr>
              <a:t>Female fish have a significantly higher concentration of Hg (mg/kg) than male fish.</a:t>
            </a:r>
          </a:p>
          <a:p>
            <a:r>
              <a:rPr lang="en-US" dirty="0">
                <a:solidFill>
                  <a:srgbClr val="BCBEC4"/>
                </a:solidFill>
              </a:rPr>
              <a:t>The average concentration of Hg (mg/kg) is </a:t>
            </a:r>
            <a:r>
              <a:rPr lang="en-US" i="1" dirty="0">
                <a:solidFill>
                  <a:srgbClr val="BCBEC4"/>
                </a:solidFill>
              </a:rPr>
              <a:t>0.345 mg/kg</a:t>
            </a:r>
            <a:r>
              <a:rPr lang="en-US" dirty="0">
                <a:solidFill>
                  <a:srgbClr val="BCBEC4"/>
                </a:solidFill>
              </a:rPr>
              <a:t> for female fish and </a:t>
            </a:r>
            <a:r>
              <a:rPr lang="en-US" i="1" dirty="0">
                <a:solidFill>
                  <a:srgbClr val="BCBEC4"/>
                </a:solidFill>
              </a:rPr>
              <a:t>0.324 mg/kg</a:t>
            </a:r>
            <a:r>
              <a:rPr lang="en-US" dirty="0">
                <a:solidFill>
                  <a:srgbClr val="BCBEC4"/>
                </a:solidFill>
              </a:rPr>
              <a:t> for male fish.</a:t>
            </a:r>
            <a:endParaRPr lang="en-CA" dirty="0">
              <a:solidFill>
                <a:srgbClr val="BCBEC4"/>
              </a:solidFill>
              <a:effectLst/>
            </a:endParaRPr>
          </a:p>
        </p:txBody>
      </p:sp>
    </p:spTree>
    <p:extLst>
      <p:ext uri="{BB962C8B-B14F-4D97-AF65-F5344CB8AC3E}">
        <p14:creationId xmlns:p14="http://schemas.microsoft.com/office/powerpoint/2010/main" val="415539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EB50-B0F5-3A6B-7988-F2D2DCF26B23}"/>
              </a:ext>
            </a:extLst>
          </p:cNvPr>
          <p:cNvSpPr>
            <a:spLocks noGrp="1"/>
          </p:cNvSpPr>
          <p:nvPr>
            <p:ph type="ctrTitle"/>
          </p:nvPr>
        </p:nvSpPr>
        <p:spPr/>
        <p:txBody>
          <a:bodyPr/>
          <a:lstStyle/>
          <a:p>
            <a:r>
              <a:rPr lang="en-US" dirty="0"/>
              <a:t>Sex and Weight (g) Analysis</a:t>
            </a:r>
          </a:p>
        </p:txBody>
      </p:sp>
      <p:sp>
        <p:nvSpPr>
          <p:cNvPr id="3" name="Subtitle 2">
            <a:extLst>
              <a:ext uri="{FF2B5EF4-FFF2-40B4-BE49-F238E27FC236}">
                <a16:creationId xmlns:a16="http://schemas.microsoft.com/office/drawing/2014/main" id="{3CC93E0A-A850-60DB-60FD-7269A9B669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2672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B8E5-B39A-E710-2E7A-81F1061CCA9D}"/>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1702B2B6-E908-95AE-A005-4230A2DBCA1C}"/>
              </a:ext>
            </a:extLst>
          </p:cNvPr>
          <p:cNvSpPr>
            <a:spLocks noGrp="1"/>
          </p:cNvSpPr>
          <p:nvPr>
            <p:ph idx="1"/>
          </p:nvPr>
        </p:nvSpPr>
        <p:spPr/>
        <p:txBody>
          <a:bodyPr/>
          <a:lstStyle/>
          <a:p>
            <a:r>
              <a:rPr lang="en-US" b="1" dirty="0"/>
              <a:t>Null hypothesis: </a:t>
            </a:r>
            <a:r>
              <a:rPr lang="en-US" dirty="0"/>
              <a:t>There are no significant differences in the mean weights between male and female fish.</a:t>
            </a:r>
          </a:p>
          <a:p>
            <a:r>
              <a:rPr lang="en-US" b="1" dirty="0"/>
              <a:t>Hypothesis:</a:t>
            </a:r>
            <a:r>
              <a:rPr lang="en-US" dirty="0"/>
              <a:t> There is a significant difference between the mean weights between male and female fish. Female fish have a significantly larger mean weight than male fish.</a:t>
            </a:r>
            <a:endParaRPr lang="en-US" b="1" dirty="0"/>
          </a:p>
        </p:txBody>
      </p:sp>
    </p:spTree>
    <p:extLst>
      <p:ext uri="{BB962C8B-B14F-4D97-AF65-F5344CB8AC3E}">
        <p14:creationId xmlns:p14="http://schemas.microsoft.com/office/powerpoint/2010/main" val="366364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747A-67D1-FC0D-25AC-2998119CBDEA}"/>
              </a:ext>
            </a:extLst>
          </p:cNvPr>
          <p:cNvSpPr>
            <a:spLocks noGrp="1"/>
          </p:cNvSpPr>
          <p:nvPr>
            <p:ph type="title"/>
          </p:nvPr>
        </p:nvSpPr>
        <p:spPr/>
        <p:txBody>
          <a:bodyPr/>
          <a:lstStyle/>
          <a:p>
            <a:r>
              <a:rPr lang="en-US" dirty="0"/>
              <a:t>Sex and Weight Analysis</a:t>
            </a:r>
          </a:p>
        </p:txBody>
      </p:sp>
      <p:sp>
        <p:nvSpPr>
          <p:cNvPr id="3" name="Content Placeholder 2">
            <a:extLst>
              <a:ext uri="{FF2B5EF4-FFF2-40B4-BE49-F238E27FC236}">
                <a16:creationId xmlns:a16="http://schemas.microsoft.com/office/drawing/2014/main" id="{1D7483F7-64B0-CE1F-C218-805BD407B4E9}"/>
              </a:ext>
            </a:extLst>
          </p:cNvPr>
          <p:cNvSpPr>
            <a:spLocks noGrp="1"/>
          </p:cNvSpPr>
          <p:nvPr>
            <p:ph idx="1"/>
          </p:nvPr>
        </p:nvSpPr>
        <p:spPr/>
        <p:txBody>
          <a:bodyPr/>
          <a:lstStyle/>
          <a:p>
            <a:r>
              <a:rPr lang="en-US" dirty="0"/>
              <a:t>A two-sample t-test was performed to compare the means of Weight (g) between female fish and male fish. </a:t>
            </a:r>
          </a:p>
          <a:p>
            <a:r>
              <a:rPr lang="en-US" dirty="0"/>
              <a:t>There was a significant difference between the female group </a:t>
            </a:r>
            <a:r>
              <a:rPr lang="en-US" i="1" dirty="0"/>
              <a:t>(M = 1718.6g)</a:t>
            </a:r>
            <a:r>
              <a:rPr lang="en-US" dirty="0"/>
              <a:t> and the male group </a:t>
            </a:r>
            <a:r>
              <a:rPr lang="en-US" i="1" dirty="0"/>
              <a:t>(M = 1258.0g)</a:t>
            </a:r>
            <a:r>
              <a:rPr lang="en-US" dirty="0"/>
              <a:t>; </a:t>
            </a:r>
            <a:r>
              <a:rPr lang="en-US" i="1" dirty="0"/>
              <a:t>t(4535) = -13.948, p &lt; 0.001.</a:t>
            </a:r>
          </a:p>
        </p:txBody>
      </p:sp>
    </p:spTree>
    <p:extLst>
      <p:ext uri="{BB962C8B-B14F-4D97-AF65-F5344CB8AC3E}">
        <p14:creationId xmlns:p14="http://schemas.microsoft.com/office/powerpoint/2010/main" val="2116271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BB1C-B13E-F3F0-55B0-055709FC8FF5}"/>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C473DF62-E894-F328-DFA5-995672B7D5E1}"/>
              </a:ext>
            </a:extLst>
          </p:cNvPr>
          <p:cNvSpPr>
            <a:spLocks noGrp="1"/>
          </p:cNvSpPr>
          <p:nvPr>
            <p:ph idx="1"/>
          </p:nvPr>
        </p:nvSpPr>
        <p:spPr/>
        <p:txBody>
          <a:bodyPr/>
          <a:lstStyle/>
          <a:p>
            <a:r>
              <a:rPr lang="en-US" b="1" dirty="0"/>
              <a:t>The null hypothesis can be rejected.</a:t>
            </a:r>
          </a:p>
          <a:p>
            <a:r>
              <a:rPr lang="en-US" dirty="0"/>
              <a:t>Female fish had a significantly larger mean weight (g) than male fish. Female fish had a mean of 1718.6g and male fish had a mean of 1258g.</a:t>
            </a:r>
          </a:p>
          <a:p>
            <a:r>
              <a:rPr lang="en-US" dirty="0"/>
              <a:t>The data are an aggregation of 22 species of fish sampled.</a:t>
            </a:r>
          </a:p>
        </p:txBody>
      </p:sp>
    </p:spTree>
    <p:extLst>
      <p:ext uri="{BB962C8B-B14F-4D97-AF65-F5344CB8AC3E}">
        <p14:creationId xmlns:p14="http://schemas.microsoft.com/office/powerpoint/2010/main" val="2567073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0E262-2C77-6A3B-44E2-CEF47281D1D0}"/>
              </a:ext>
            </a:extLst>
          </p:cNvPr>
          <p:cNvSpPr>
            <a:spLocks noGrp="1"/>
          </p:cNvSpPr>
          <p:nvPr>
            <p:ph type="ctrTitle"/>
          </p:nvPr>
        </p:nvSpPr>
        <p:spPr/>
        <p:txBody>
          <a:bodyPr/>
          <a:lstStyle/>
          <a:p>
            <a:r>
              <a:rPr lang="en-US" dirty="0"/>
              <a:t>Sex and Age (years) Analysis</a:t>
            </a:r>
          </a:p>
        </p:txBody>
      </p:sp>
      <p:sp>
        <p:nvSpPr>
          <p:cNvPr id="5" name="Subtitle 4">
            <a:extLst>
              <a:ext uri="{FF2B5EF4-FFF2-40B4-BE49-F238E27FC236}">
                <a16:creationId xmlns:a16="http://schemas.microsoft.com/office/drawing/2014/main" id="{5B586AA1-9928-1ADE-D90C-D88D7B0B91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0481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4885-EA37-9694-43D1-3563C8BDEEC0}"/>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4BCDB267-79D0-AD6F-5047-AE803C5469C4}"/>
              </a:ext>
            </a:extLst>
          </p:cNvPr>
          <p:cNvSpPr>
            <a:spLocks noGrp="1"/>
          </p:cNvSpPr>
          <p:nvPr>
            <p:ph idx="1"/>
          </p:nvPr>
        </p:nvSpPr>
        <p:spPr/>
        <p:txBody>
          <a:bodyPr/>
          <a:lstStyle/>
          <a:p>
            <a:r>
              <a:rPr lang="en-US" b="1" dirty="0"/>
              <a:t>Null hypothesis: </a:t>
            </a:r>
            <a:r>
              <a:rPr lang="en-US" dirty="0"/>
              <a:t>There is no significant difference between the mean Hg (mg/kg) concentration of female and male fish.</a:t>
            </a:r>
          </a:p>
          <a:p>
            <a:r>
              <a:rPr lang="en-US" b="1" dirty="0"/>
              <a:t>Hypothesis: </a:t>
            </a:r>
            <a:r>
              <a:rPr lang="en-US" dirty="0"/>
              <a:t>There is a significant difference between the mean Hg (mg/kg) concentration of female and male fish.</a:t>
            </a:r>
            <a:endParaRPr lang="en-US" b="1" dirty="0"/>
          </a:p>
        </p:txBody>
      </p:sp>
    </p:spTree>
    <p:extLst>
      <p:ext uri="{BB962C8B-B14F-4D97-AF65-F5344CB8AC3E}">
        <p14:creationId xmlns:p14="http://schemas.microsoft.com/office/powerpoint/2010/main" val="2381942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A6C0-0605-1854-5D7C-11B2441CE437}"/>
              </a:ext>
            </a:extLst>
          </p:cNvPr>
          <p:cNvSpPr>
            <a:spLocks noGrp="1"/>
          </p:cNvSpPr>
          <p:nvPr>
            <p:ph type="title"/>
          </p:nvPr>
        </p:nvSpPr>
        <p:spPr/>
        <p:txBody>
          <a:bodyPr/>
          <a:lstStyle/>
          <a:p>
            <a:r>
              <a:rPr lang="en-US" dirty="0"/>
              <a:t>Sex and Age Analysis</a:t>
            </a:r>
          </a:p>
        </p:txBody>
      </p:sp>
      <p:sp>
        <p:nvSpPr>
          <p:cNvPr id="3" name="Content Placeholder 2">
            <a:extLst>
              <a:ext uri="{FF2B5EF4-FFF2-40B4-BE49-F238E27FC236}">
                <a16:creationId xmlns:a16="http://schemas.microsoft.com/office/drawing/2014/main" id="{69C20F24-B97D-7BDA-01EA-F23DCA4C76FF}"/>
              </a:ext>
            </a:extLst>
          </p:cNvPr>
          <p:cNvSpPr>
            <a:spLocks noGrp="1"/>
          </p:cNvSpPr>
          <p:nvPr>
            <p:ph idx="1"/>
          </p:nvPr>
        </p:nvSpPr>
        <p:spPr/>
        <p:txBody>
          <a:bodyPr>
            <a:normAutofit/>
          </a:bodyPr>
          <a:lstStyle/>
          <a:p>
            <a:r>
              <a:rPr lang="en-US" dirty="0"/>
              <a:t>A two-sample t-test was performed to compare the means of Age (years) between female fish and male fish.</a:t>
            </a:r>
          </a:p>
          <a:p>
            <a:r>
              <a:rPr lang="en-US" dirty="0"/>
              <a:t>There was a significant difference between the mean age of female </a:t>
            </a:r>
            <a:r>
              <a:rPr lang="en-US" i="1" dirty="0"/>
              <a:t>(M = 8.02 years) </a:t>
            </a:r>
            <a:r>
              <a:rPr lang="en-US" dirty="0"/>
              <a:t>and male </a:t>
            </a:r>
            <a:r>
              <a:rPr lang="en-US" i="1" dirty="0"/>
              <a:t>(M = 8.97 years) </a:t>
            </a:r>
            <a:r>
              <a:rPr lang="en-US" dirty="0"/>
              <a:t>fish; </a:t>
            </a:r>
            <a:r>
              <a:rPr lang="en-US" i="1" dirty="0"/>
              <a:t>t(2967) = 5.417, p &lt; 0.001.</a:t>
            </a:r>
          </a:p>
        </p:txBody>
      </p:sp>
    </p:spTree>
    <p:extLst>
      <p:ext uri="{BB962C8B-B14F-4D97-AF65-F5344CB8AC3E}">
        <p14:creationId xmlns:p14="http://schemas.microsoft.com/office/powerpoint/2010/main" val="351316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2C14-F5C8-A999-DFFB-227272B9824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706235BE-0CCD-62E0-728B-CA42130FA955}"/>
              </a:ext>
            </a:extLst>
          </p:cNvPr>
          <p:cNvSpPr>
            <a:spLocks noGrp="1"/>
          </p:cNvSpPr>
          <p:nvPr>
            <p:ph idx="1"/>
          </p:nvPr>
        </p:nvSpPr>
        <p:spPr/>
        <p:txBody>
          <a:bodyPr/>
          <a:lstStyle/>
          <a:p>
            <a:r>
              <a:rPr lang="en-US" b="1" dirty="0"/>
              <a:t>The null hypothesis can be rejected in this case.</a:t>
            </a:r>
          </a:p>
          <a:p>
            <a:r>
              <a:rPr lang="en-US" dirty="0"/>
              <a:t>Male fish were found to be significantly older than female fish.</a:t>
            </a:r>
          </a:p>
        </p:txBody>
      </p:sp>
    </p:spTree>
    <p:extLst>
      <p:ext uri="{BB962C8B-B14F-4D97-AF65-F5344CB8AC3E}">
        <p14:creationId xmlns:p14="http://schemas.microsoft.com/office/powerpoint/2010/main" val="3298291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AAF9-7162-A8D1-349B-4972843CB4FC}"/>
              </a:ext>
            </a:extLst>
          </p:cNvPr>
          <p:cNvSpPr>
            <a:spLocks noGrp="1"/>
          </p:cNvSpPr>
          <p:nvPr>
            <p:ph type="ctrTitle"/>
          </p:nvPr>
        </p:nvSpPr>
        <p:spPr/>
        <p:txBody>
          <a:bodyPr>
            <a:normAutofit/>
          </a:bodyPr>
          <a:lstStyle/>
          <a:p>
            <a:r>
              <a:rPr lang="en-US" sz="4000" dirty="0"/>
              <a:t>Fork Length (mm) and Hg (mg/kg) Analysis </a:t>
            </a:r>
          </a:p>
        </p:txBody>
      </p:sp>
      <p:sp>
        <p:nvSpPr>
          <p:cNvPr id="3" name="Subtitle 2">
            <a:extLst>
              <a:ext uri="{FF2B5EF4-FFF2-40B4-BE49-F238E27FC236}">
                <a16:creationId xmlns:a16="http://schemas.microsoft.com/office/drawing/2014/main" id="{80976CDD-19A5-DCE2-2112-69CCD4BB72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192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2BEC-1003-5BA0-BE26-89CDEEDCA9D8}"/>
              </a:ext>
            </a:extLst>
          </p:cNvPr>
          <p:cNvSpPr>
            <a:spLocks noGrp="1"/>
          </p:cNvSpPr>
          <p:nvPr>
            <p:ph type="title"/>
          </p:nvPr>
        </p:nvSpPr>
        <p:spPr/>
        <p:txBody>
          <a:bodyPr/>
          <a:lstStyle/>
          <a:p>
            <a:r>
              <a:rPr lang="en-US" dirty="0"/>
              <a:t>Data Characteristics	</a:t>
            </a:r>
          </a:p>
        </p:txBody>
      </p:sp>
      <p:sp>
        <p:nvSpPr>
          <p:cNvPr id="3" name="Content Placeholder 2">
            <a:extLst>
              <a:ext uri="{FF2B5EF4-FFF2-40B4-BE49-F238E27FC236}">
                <a16:creationId xmlns:a16="http://schemas.microsoft.com/office/drawing/2014/main" id="{277ABCB1-8CC3-02B4-7649-F49E686C3AA2}"/>
              </a:ext>
            </a:extLst>
          </p:cNvPr>
          <p:cNvSpPr>
            <a:spLocks noGrp="1"/>
          </p:cNvSpPr>
          <p:nvPr>
            <p:ph idx="1"/>
          </p:nvPr>
        </p:nvSpPr>
        <p:spPr/>
        <p:txBody>
          <a:bodyPr>
            <a:normAutofit fontScale="77500" lnSpcReduction="20000"/>
          </a:bodyPr>
          <a:lstStyle/>
          <a:p>
            <a:r>
              <a:rPr lang="en-US" dirty="0"/>
              <a:t>The data contain 25 columns and 6,373 rows; ~160,000 data points. </a:t>
            </a:r>
          </a:p>
          <a:p>
            <a:r>
              <a:rPr lang="en-US" dirty="0"/>
              <a:t>The Hg (mg/kg) column contains 6 null values; those rows were removed from the data. Hg (mg/kg) is the </a:t>
            </a:r>
            <a:r>
              <a:rPr lang="en-US" b="1" dirty="0"/>
              <a:t>dependent variable </a:t>
            </a:r>
            <a:r>
              <a:rPr lang="en-US" dirty="0"/>
              <a:t>being analyzed.</a:t>
            </a:r>
          </a:p>
          <a:p>
            <a:r>
              <a:rPr lang="en-US" dirty="0"/>
              <a:t>The data kept for analysis contained information on: Waterbody Name, Waterbody Type, Common Name, Sex, Fork Length (mm), Total Length (mm), Weight (g), Maturity, and Age (years).</a:t>
            </a:r>
          </a:p>
          <a:p>
            <a:r>
              <a:rPr lang="en-US" dirty="0"/>
              <a:t>The data were visualized to inspect the distribution shape and range, including outliers </a:t>
            </a:r>
            <a:r>
              <a:rPr lang="en-US" i="1" dirty="0"/>
              <a:t>(Figure 1 and Figure 2).</a:t>
            </a:r>
          </a:p>
          <a:p>
            <a:r>
              <a:rPr lang="en-US" dirty="0"/>
              <a:t>A Q-Q probability plot was used to test for normality </a:t>
            </a:r>
            <a:r>
              <a:rPr lang="en-US" i="1" dirty="0"/>
              <a:t>(Figure 3)</a:t>
            </a:r>
            <a:r>
              <a:rPr lang="en-US" dirty="0"/>
              <a:t>.</a:t>
            </a:r>
          </a:p>
        </p:txBody>
      </p:sp>
    </p:spTree>
    <p:extLst>
      <p:ext uri="{BB962C8B-B14F-4D97-AF65-F5344CB8AC3E}">
        <p14:creationId xmlns:p14="http://schemas.microsoft.com/office/powerpoint/2010/main" val="20397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D84B-3C95-14F9-72A8-47892822A5A0}"/>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C9136E3F-C789-124E-D9B1-3FA24C6A74CE}"/>
              </a:ext>
            </a:extLst>
          </p:cNvPr>
          <p:cNvSpPr>
            <a:spLocks noGrp="1"/>
          </p:cNvSpPr>
          <p:nvPr>
            <p:ph idx="1"/>
          </p:nvPr>
        </p:nvSpPr>
        <p:spPr/>
        <p:txBody>
          <a:bodyPr>
            <a:normAutofit lnSpcReduction="10000"/>
          </a:bodyPr>
          <a:lstStyle/>
          <a:p>
            <a:r>
              <a:rPr lang="en-US" b="1" dirty="0"/>
              <a:t>Null hypothesis: </a:t>
            </a:r>
            <a:r>
              <a:rPr lang="en-US" dirty="0"/>
              <a:t>There is no significant relationship between Fork Length (mm) and Hg (mg/kg) concentration.</a:t>
            </a:r>
          </a:p>
          <a:p>
            <a:r>
              <a:rPr lang="en-US" b="1" dirty="0"/>
              <a:t>Hypothesis: </a:t>
            </a:r>
            <a:r>
              <a:rPr lang="en-US" dirty="0"/>
              <a:t>There is a significant relationship between Fork Length (mm) and Hg (mg/kg) concentration. Fork Length (mm) will significantly predict Hg (mg/kg). As Fork Length (mm) increases the Hg (mg/kg) concentration will significantly increase.</a:t>
            </a:r>
            <a:endParaRPr lang="en-US" b="1" dirty="0"/>
          </a:p>
          <a:p>
            <a:endParaRPr lang="en-US" b="1" dirty="0"/>
          </a:p>
        </p:txBody>
      </p:sp>
    </p:spTree>
    <p:extLst>
      <p:ext uri="{BB962C8B-B14F-4D97-AF65-F5344CB8AC3E}">
        <p14:creationId xmlns:p14="http://schemas.microsoft.com/office/powerpoint/2010/main" val="3488724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AC280DD-1546-D3ED-8DB7-7AFEBB7BC055}"/>
              </a:ext>
            </a:extLst>
          </p:cNvPr>
          <p:cNvGrpSpPr/>
          <p:nvPr/>
        </p:nvGrpSpPr>
        <p:grpSpPr>
          <a:xfrm>
            <a:off x="2644025" y="505567"/>
            <a:ext cx="6903951" cy="5846867"/>
            <a:chOff x="2625283" y="292100"/>
            <a:chExt cx="6903951" cy="5846867"/>
          </a:xfrm>
        </p:grpSpPr>
        <p:pic>
          <p:nvPicPr>
            <p:cNvPr id="4" name="Picture 3" descr="A diagram of a blue and red line&#10;&#10;Description automatically generated with medium confidence">
              <a:extLst>
                <a:ext uri="{FF2B5EF4-FFF2-40B4-BE49-F238E27FC236}">
                  <a16:creationId xmlns:a16="http://schemas.microsoft.com/office/drawing/2014/main" id="{4BBF7F52-FDA0-BAAA-1524-AC5750BA9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283" y="292100"/>
              <a:ext cx="6872422" cy="5385600"/>
            </a:xfrm>
            <a:prstGeom prst="rect">
              <a:avLst/>
            </a:prstGeom>
            <a:ln w="28575">
              <a:solidFill>
                <a:schemeClr val="accent1"/>
              </a:solidFill>
            </a:ln>
          </p:spPr>
        </p:pic>
        <p:sp>
          <p:nvSpPr>
            <p:cNvPr id="5" name="TextBox 4">
              <a:extLst>
                <a:ext uri="{FF2B5EF4-FFF2-40B4-BE49-F238E27FC236}">
                  <a16:creationId xmlns:a16="http://schemas.microsoft.com/office/drawing/2014/main" id="{3B65C128-C5E6-8A40-0DB9-1C2110C8D53E}"/>
                </a:ext>
              </a:extLst>
            </p:cNvPr>
            <p:cNvSpPr txBox="1">
              <a:spLocks/>
            </p:cNvSpPr>
            <p:nvPr/>
          </p:nvSpPr>
          <p:spPr>
            <a:xfrm>
              <a:off x="2662766" y="5769635"/>
              <a:ext cx="6866468" cy="369332"/>
            </a:xfrm>
            <a:prstGeom prst="rect">
              <a:avLst/>
            </a:prstGeom>
            <a:noFill/>
          </p:spPr>
          <p:txBody>
            <a:bodyPr wrap="square" rtlCol="0">
              <a:spAutoFit/>
            </a:bodyPr>
            <a:lstStyle/>
            <a:p>
              <a:r>
                <a:rPr lang="en-US" sz="900" i="1" dirty="0"/>
                <a:t>Figure 9: A scatter plot with trend line of the values of Fork Length (mm) and Hg (mg/kg) after a log10 transformation. The trend line suggests a linear relationship between these variables potentially exists.</a:t>
              </a:r>
            </a:p>
          </p:txBody>
        </p:sp>
      </p:grpSp>
    </p:spTree>
    <p:extLst>
      <p:ext uri="{BB962C8B-B14F-4D97-AF65-F5344CB8AC3E}">
        <p14:creationId xmlns:p14="http://schemas.microsoft.com/office/powerpoint/2010/main" val="2637894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9BF0-93EC-EB08-281B-316164615CC9}"/>
              </a:ext>
            </a:extLst>
          </p:cNvPr>
          <p:cNvSpPr>
            <a:spLocks noGrp="1"/>
          </p:cNvSpPr>
          <p:nvPr>
            <p:ph type="title"/>
          </p:nvPr>
        </p:nvSpPr>
        <p:spPr/>
        <p:txBody>
          <a:bodyPr/>
          <a:lstStyle/>
          <a:p>
            <a:r>
              <a:rPr lang="en-US" dirty="0"/>
              <a:t>Fork Length Analysis</a:t>
            </a:r>
          </a:p>
        </p:txBody>
      </p:sp>
      <p:sp>
        <p:nvSpPr>
          <p:cNvPr id="3" name="Content Placeholder 2">
            <a:extLst>
              <a:ext uri="{FF2B5EF4-FFF2-40B4-BE49-F238E27FC236}">
                <a16:creationId xmlns:a16="http://schemas.microsoft.com/office/drawing/2014/main" id="{898BD7B8-E4F9-2922-27B9-2445DA9007FC}"/>
              </a:ext>
            </a:extLst>
          </p:cNvPr>
          <p:cNvSpPr>
            <a:spLocks noGrp="1"/>
          </p:cNvSpPr>
          <p:nvPr>
            <p:ph idx="1"/>
          </p:nvPr>
        </p:nvSpPr>
        <p:spPr/>
        <p:txBody>
          <a:bodyPr>
            <a:normAutofit fontScale="62500" lnSpcReduction="20000"/>
          </a:bodyPr>
          <a:lstStyle/>
          <a:p>
            <a:r>
              <a:rPr lang="en-US" dirty="0"/>
              <a:t>A scatter plot was created to investigate a possible relationship between Fork Length (mm) and Hg (mg/kg); </a:t>
            </a:r>
            <a:r>
              <a:rPr lang="en-US" i="1" dirty="0"/>
              <a:t>Figure 9</a:t>
            </a:r>
            <a:r>
              <a:rPr lang="en-US" dirty="0"/>
              <a:t>. It appears there is a linear relationship between the variables.</a:t>
            </a:r>
          </a:p>
          <a:p>
            <a:r>
              <a:rPr lang="en-US" dirty="0"/>
              <a:t>A Pearson correlation coefficient was computed to assess the linear relationship between Fork Length (mm) and Hg (mg/kg). There was a positive correlation between the two variables; </a:t>
            </a:r>
            <a:r>
              <a:rPr lang="en-US" i="1" dirty="0"/>
              <a:t>r(2975) = 0.375, p &lt; 0.001.</a:t>
            </a:r>
          </a:p>
          <a:p>
            <a:r>
              <a:rPr lang="en-US" dirty="0"/>
              <a:t>Simple linear regression was used to test if Fork Length (mm) significantly predicted Hg (mg/kg). The fitted regression model was: </a:t>
            </a:r>
            <a:r>
              <a:rPr lang="en-US" b="1" dirty="0"/>
              <a:t>Hg (mg/kg) = 0.0011 x Fork Length (mm) + 0.309</a:t>
            </a:r>
            <a:r>
              <a:rPr lang="en-US" dirty="0"/>
              <a:t>.</a:t>
            </a:r>
            <a:r>
              <a:rPr lang="en-US" b="1" dirty="0"/>
              <a:t> </a:t>
            </a:r>
          </a:p>
          <a:p>
            <a:r>
              <a:rPr lang="en-US" dirty="0"/>
              <a:t>The overall regression was statistically significant; </a:t>
            </a:r>
            <a:r>
              <a:rPr lang="en-US" i="1" dirty="0"/>
              <a:t>R</a:t>
            </a:r>
            <a:r>
              <a:rPr lang="en-US" i="1" baseline="30000" dirty="0"/>
              <a:t>2</a:t>
            </a:r>
            <a:r>
              <a:rPr lang="en-US" i="1" dirty="0"/>
              <a:t> = 0.141, F(1, 5282) = 863.5, p &lt; 0.001.</a:t>
            </a:r>
          </a:p>
        </p:txBody>
      </p:sp>
    </p:spTree>
    <p:extLst>
      <p:ext uri="{BB962C8B-B14F-4D97-AF65-F5344CB8AC3E}">
        <p14:creationId xmlns:p14="http://schemas.microsoft.com/office/powerpoint/2010/main" val="1666253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F68-9CC9-0448-9F22-D5B9F977AD5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9CB0031-8E9D-9309-F1CA-A3247ECF6B4B}"/>
              </a:ext>
            </a:extLst>
          </p:cNvPr>
          <p:cNvSpPr>
            <a:spLocks noGrp="1"/>
          </p:cNvSpPr>
          <p:nvPr>
            <p:ph idx="1"/>
          </p:nvPr>
        </p:nvSpPr>
        <p:spPr/>
        <p:txBody>
          <a:bodyPr/>
          <a:lstStyle/>
          <a:p>
            <a:r>
              <a:rPr lang="en-US" b="1" dirty="0"/>
              <a:t>The null hypothesis can be rejected in this case.</a:t>
            </a:r>
          </a:p>
          <a:p>
            <a:r>
              <a:rPr lang="en-US" dirty="0"/>
              <a:t>The regression predicts that every mm increase in fork length will result in a 0.0011 increase in the concentration of Hg.</a:t>
            </a:r>
          </a:p>
          <a:p>
            <a:r>
              <a:rPr lang="en-US" dirty="0"/>
              <a:t>An increase of 1cm would result in an increase of 0.11 mg/kg of Hg.</a:t>
            </a:r>
          </a:p>
          <a:p>
            <a:endParaRPr lang="en-US" dirty="0"/>
          </a:p>
        </p:txBody>
      </p:sp>
    </p:spTree>
    <p:extLst>
      <p:ext uri="{BB962C8B-B14F-4D97-AF65-F5344CB8AC3E}">
        <p14:creationId xmlns:p14="http://schemas.microsoft.com/office/powerpoint/2010/main" val="2723082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AE5C4-FDEA-24BE-5781-5BAE0E949586}"/>
              </a:ext>
            </a:extLst>
          </p:cNvPr>
          <p:cNvSpPr>
            <a:spLocks noGrp="1"/>
          </p:cNvSpPr>
          <p:nvPr>
            <p:ph type="ctrTitle"/>
          </p:nvPr>
        </p:nvSpPr>
        <p:spPr/>
        <p:txBody>
          <a:bodyPr>
            <a:normAutofit/>
          </a:bodyPr>
          <a:lstStyle/>
          <a:p>
            <a:r>
              <a:rPr lang="en-US" sz="4000" dirty="0"/>
              <a:t>Total Length (mm) and Hg (mg/kg) Analysis </a:t>
            </a:r>
          </a:p>
        </p:txBody>
      </p:sp>
      <p:sp>
        <p:nvSpPr>
          <p:cNvPr id="5" name="Subtitle 4">
            <a:extLst>
              <a:ext uri="{FF2B5EF4-FFF2-40B4-BE49-F238E27FC236}">
                <a16:creationId xmlns:a16="http://schemas.microsoft.com/office/drawing/2014/main" id="{DFC48576-0CB1-8BD0-588F-46583A9E98F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5212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F57F-E48F-5C1E-0064-B0274AF9AEF0}"/>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B31C8F57-73C9-4FE8-D31B-0E7ED8DCDF41}"/>
              </a:ext>
            </a:extLst>
          </p:cNvPr>
          <p:cNvSpPr>
            <a:spLocks noGrp="1"/>
          </p:cNvSpPr>
          <p:nvPr>
            <p:ph idx="1"/>
          </p:nvPr>
        </p:nvSpPr>
        <p:spPr/>
        <p:txBody>
          <a:bodyPr>
            <a:normAutofit lnSpcReduction="10000"/>
          </a:bodyPr>
          <a:lstStyle/>
          <a:p>
            <a:r>
              <a:rPr lang="en-US" b="1" dirty="0"/>
              <a:t>Null hypothesis: </a:t>
            </a:r>
            <a:r>
              <a:rPr lang="en-US" dirty="0"/>
              <a:t>There is no significant relationship between Total Length (mm) and Hg (mg/kg) concentration. Total Length (mm) will not significantly predict Hg (mg/kg).</a:t>
            </a:r>
          </a:p>
          <a:p>
            <a:r>
              <a:rPr lang="en-US" b="1" dirty="0"/>
              <a:t>Hypothesis: </a:t>
            </a:r>
            <a:r>
              <a:rPr lang="en-US" dirty="0"/>
              <a:t>There is a significant relationship between Total Length (mm) and Hg (mg/kg) concentration; Total Length (mm) will significantly predict Hg (mg/kg) . As total length increases the Hg (mg/kg) concentration will significantly increase.</a:t>
            </a:r>
            <a:endParaRPr lang="en-US" b="1" dirty="0"/>
          </a:p>
          <a:p>
            <a:endParaRPr lang="en-US" dirty="0"/>
          </a:p>
        </p:txBody>
      </p:sp>
    </p:spTree>
    <p:extLst>
      <p:ext uri="{BB962C8B-B14F-4D97-AF65-F5344CB8AC3E}">
        <p14:creationId xmlns:p14="http://schemas.microsoft.com/office/powerpoint/2010/main" val="2883009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055CEA8-6163-2173-713B-43770E471F9E}"/>
              </a:ext>
            </a:extLst>
          </p:cNvPr>
          <p:cNvGrpSpPr/>
          <p:nvPr/>
        </p:nvGrpSpPr>
        <p:grpSpPr>
          <a:xfrm>
            <a:off x="2610228" y="511199"/>
            <a:ext cx="6971544" cy="5835603"/>
            <a:chOff x="2610228" y="558399"/>
            <a:chExt cx="6971544" cy="5835603"/>
          </a:xfrm>
        </p:grpSpPr>
        <p:pic>
          <p:nvPicPr>
            <p:cNvPr id="4" name="Picture 3" descr="A diagram of a blue circle with a red line&#10;&#10;Description automatically generated">
              <a:extLst>
                <a:ext uri="{FF2B5EF4-FFF2-40B4-BE49-F238E27FC236}">
                  <a16:creationId xmlns:a16="http://schemas.microsoft.com/office/drawing/2014/main" id="{0666E79D-F70E-B22D-8338-099F4A6CD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228" y="558399"/>
              <a:ext cx="6971544" cy="5385600"/>
            </a:xfrm>
            <a:prstGeom prst="rect">
              <a:avLst/>
            </a:prstGeom>
            <a:ln w="28575">
              <a:solidFill>
                <a:schemeClr val="accent1"/>
              </a:solidFill>
            </a:ln>
          </p:spPr>
        </p:pic>
        <p:sp>
          <p:nvSpPr>
            <p:cNvPr id="5" name="TextBox 4">
              <a:extLst>
                <a:ext uri="{FF2B5EF4-FFF2-40B4-BE49-F238E27FC236}">
                  <a16:creationId xmlns:a16="http://schemas.microsoft.com/office/drawing/2014/main" id="{223A7DF4-5BC8-E829-4355-C0E0313D3938}"/>
                </a:ext>
              </a:extLst>
            </p:cNvPr>
            <p:cNvSpPr txBox="1">
              <a:spLocks/>
            </p:cNvSpPr>
            <p:nvPr/>
          </p:nvSpPr>
          <p:spPr>
            <a:xfrm>
              <a:off x="2662766" y="6024670"/>
              <a:ext cx="6866468" cy="369332"/>
            </a:xfrm>
            <a:prstGeom prst="rect">
              <a:avLst/>
            </a:prstGeom>
            <a:noFill/>
          </p:spPr>
          <p:txBody>
            <a:bodyPr wrap="square" rtlCol="0">
              <a:spAutoFit/>
            </a:bodyPr>
            <a:lstStyle/>
            <a:p>
              <a:r>
                <a:rPr lang="en-US" sz="900" i="1" dirty="0"/>
                <a:t>Figure 10: A scatter plot with trend line of the values of Total Length (mm) and Hg (mg/kg) after a log10 transformation. The trend line suggests a linear relationship between these variables potentially exists.</a:t>
              </a:r>
            </a:p>
          </p:txBody>
        </p:sp>
      </p:grpSp>
    </p:spTree>
    <p:extLst>
      <p:ext uri="{BB962C8B-B14F-4D97-AF65-F5344CB8AC3E}">
        <p14:creationId xmlns:p14="http://schemas.microsoft.com/office/powerpoint/2010/main" val="88185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A23D-D73C-7598-9357-350BA7A926E8}"/>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AAED367-7F82-D455-5E25-0C5FA6A574C6}"/>
              </a:ext>
            </a:extLst>
          </p:cNvPr>
          <p:cNvSpPr>
            <a:spLocks noGrp="1"/>
          </p:cNvSpPr>
          <p:nvPr>
            <p:ph idx="1"/>
          </p:nvPr>
        </p:nvSpPr>
        <p:spPr/>
        <p:txBody>
          <a:bodyPr>
            <a:normAutofit fontScale="62500" lnSpcReduction="20000"/>
          </a:bodyPr>
          <a:lstStyle/>
          <a:p>
            <a:r>
              <a:rPr lang="en-US" dirty="0"/>
              <a:t>A scatter plot was created to investigate a possible relationship between Total Length (mm) and Hg (mg/kg); </a:t>
            </a:r>
            <a:r>
              <a:rPr lang="en-US" i="1" dirty="0"/>
              <a:t>Figure 10</a:t>
            </a:r>
            <a:r>
              <a:rPr lang="en-US" dirty="0"/>
              <a:t>. It appears there is a linear relationship between the variables.</a:t>
            </a:r>
          </a:p>
          <a:p>
            <a:r>
              <a:rPr lang="en-US" dirty="0"/>
              <a:t>A Pearson correlation coefficient was computed to assess the linear relationship between Total Length (mm) and Hg (mg/kg). There was a positive correlation between the two variables; </a:t>
            </a:r>
            <a:r>
              <a:rPr lang="en-US" i="1" dirty="0"/>
              <a:t>r(5171) = 0.356, p &lt; 0.001.</a:t>
            </a:r>
            <a:endParaRPr lang="en-US" dirty="0"/>
          </a:p>
          <a:p>
            <a:r>
              <a:rPr lang="en-US" dirty="0"/>
              <a:t>A simple linear regression was used to test if Total Length (mm) significantly predicted Hg (mg/kg). The fitted regression model was: </a:t>
            </a:r>
            <a:r>
              <a:rPr lang="en-US" b="1" dirty="0"/>
              <a:t>Hg (mg/kg) = 0.0010 x Total Length (mm) + 0.297</a:t>
            </a:r>
            <a:r>
              <a:rPr lang="en-US" dirty="0"/>
              <a:t>. </a:t>
            </a:r>
          </a:p>
          <a:p>
            <a:r>
              <a:rPr lang="en-US" dirty="0"/>
              <a:t>The overall regression was statistically significant; </a:t>
            </a:r>
            <a:r>
              <a:rPr lang="en-US" i="1" dirty="0"/>
              <a:t>R</a:t>
            </a:r>
            <a:r>
              <a:rPr lang="en-US" i="1" baseline="30000" dirty="0"/>
              <a:t>2</a:t>
            </a:r>
            <a:r>
              <a:rPr lang="en-US" i="1" dirty="0"/>
              <a:t> = 0.126, F(1, 5171) = 748.1, p &lt; 0.001.</a:t>
            </a:r>
            <a:endParaRPr lang="en-US" dirty="0"/>
          </a:p>
        </p:txBody>
      </p:sp>
    </p:spTree>
    <p:extLst>
      <p:ext uri="{BB962C8B-B14F-4D97-AF65-F5344CB8AC3E}">
        <p14:creationId xmlns:p14="http://schemas.microsoft.com/office/powerpoint/2010/main" val="1853274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F68-9CC9-0448-9F22-D5B9F977AD5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9CB0031-8E9D-9309-F1CA-A3247ECF6B4B}"/>
              </a:ext>
            </a:extLst>
          </p:cNvPr>
          <p:cNvSpPr>
            <a:spLocks noGrp="1"/>
          </p:cNvSpPr>
          <p:nvPr>
            <p:ph idx="1"/>
          </p:nvPr>
        </p:nvSpPr>
        <p:spPr/>
        <p:txBody>
          <a:bodyPr/>
          <a:lstStyle/>
          <a:p>
            <a:r>
              <a:rPr lang="en-US" b="1" dirty="0"/>
              <a:t>The null hypothesis can be rejected in this case.</a:t>
            </a:r>
          </a:p>
          <a:p>
            <a:r>
              <a:rPr lang="en-US" dirty="0"/>
              <a:t>The regression predicts that every mm increase in total length will result in a 0.0010 mg/kg increase in the concentration of Hg.</a:t>
            </a:r>
          </a:p>
          <a:p>
            <a:r>
              <a:rPr lang="en-US" dirty="0"/>
              <a:t>An increase of 1cm would result in an increase of 0.10mg/kg of Hg.</a:t>
            </a:r>
          </a:p>
          <a:p>
            <a:endParaRPr lang="en-US" dirty="0"/>
          </a:p>
        </p:txBody>
      </p:sp>
    </p:spTree>
    <p:extLst>
      <p:ext uri="{BB962C8B-B14F-4D97-AF65-F5344CB8AC3E}">
        <p14:creationId xmlns:p14="http://schemas.microsoft.com/office/powerpoint/2010/main" val="2577697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1DF515-CE8A-9D61-CF9E-14C7569C4969}"/>
              </a:ext>
            </a:extLst>
          </p:cNvPr>
          <p:cNvSpPr>
            <a:spLocks noGrp="1"/>
          </p:cNvSpPr>
          <p:nvPr>
            <p:ph type="ctrTitle"/>
          </p:nvPr>
        </p:nvSpPr>
        <p:spPr/>
        <p:txBody>
          <a:bodyPr>
            <a:normAutofit/>
          </a:bodyPr>
          <a:lstStyle/>
          <a:p>
            <a:r>
              <a:rPr lang="en-US" sz="4400" dirty="0"/>
              <a:t>Waterbody Type and Hg (mg/kg) Analysis </a:t>
            </a:r>
          </a:p>
        </p:txBody>
      </p:sp>
      <p:sp>
        <p:nvSpPr>
          <p:cNvPr id="5" name="Subtitle 4">
            <a:extLst>
              <a:ext uri="{FF2B5EF4-FFF2-40B4-BE49-F238E27FC236}">
                <a16:creationId xmlns:a16="http://schemas.microsoft.com/office/drawing/2014/main" id="{93D5832E-B0B4-BD3B-AC67-8EABBB7AE4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352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A595095-E0BF-9690-F12D-BC48FC23FF28}"/>
              </a:ext>
            </a:extLst>
          </p:cNvPr>
          <p:cNvGrpSpPr>
            <a:grpSpLocks noGrp="1" noUngrp="1" noRot="1" noMove="1" noResize="1"/>
          </p:cNvGrpSpPr>
          <p:nvPr/>
        </p:nvGrpSpPr>
        <p:grpSpPr>
          <a:xfrm>
            <a:off x="980860" y="1307403"/>
            <a:ext cx="10230281" cy="4243194"/>
            <a:chOff x="980859" y="1172113"/>
            <a:chExt cx="10230281" cy="4243194"/>
          </a:xfrm>
        </p:grpSpPr>
        <p:pic>
          <p:nvPicPr>
            <p:cNvPr id="3" name="Picture 2" descr="A graph with a number of value&#10;&#10;Description automatically generated with medium confidence">
              <a:extLst>
                <a:ext uri="{FF2B5EF4-FFF2-40B4-BE49-F238E27FC236}">
                  <a16:creationId xmlns:a16="http://schemas.microsoft.com/office/drawing/2014/main" id="{A2D1477A-2073-8350-803A-985653428EF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980859" y="1172113"/>
              <a:ext cx="10230281" cy="3934723"/>
            </a:xfrm>
            <a:prstGeom prst="rect">
              <a:avLst/>
            </a:prstGeom>
            <a:ln w="28575">
              <a:solidFill>
                <a:schemeClr val="accent1"/>
              </a:solidFill>
            </a:ln>
          </p:spPr>
        </p:pic>
        <p:sp>
          <p:nvSpPr>
            <p:cNvPr id="4" name="TextBox 3">
              <a:extLst>
                <a:ext uri="{FF2B5EF4-FFF2-40B4-BE49-F238E27FC236}">
                  <a16:creationId xmlns:a16="http://schemas.microsoft.com/office/drawing/2014/main" id="{48BCC58D-3022-F6F9-8068-7A1EE1BBFE92}"/>
                </a:ext>
              </a:extLst>
            </p:cNvPr>
            <p:cNvSpPr txBox="1">
              <a:spLocks noGrp="1" noRot="1" noMove="1" noResize="1" noEditPoints="1" noAdjustHandles="1" noChangeArrowheads="1" noChangeShapeType="1"/>
            </p:cNvSpPr>
            <p:nvPr/>
          </p:nvSpPr>
          <p:spPr>
            <a:xfrm>
              <a:off x="980860" y="5184475"/>
              <a:ext cx="10230280" cy="230832"/>
            </a:xfrm>
            <a:prstGeom prst="rect">
              <a:avLst/>
            </a:prstGeom>
            <a:noFill/>
          </p:spPr>
          <p:txBody>
            <a:bodyPr wrap="square" rtlCol="0">
              <a:spAutoFit/>
            </a:bodyPr>
            <a:lstStyle/>
            <a:p>
              <a:r>
                <a:rPr lang="en-US" sz="900" i="1" dirty="0"/>
                <a:t>Figure 1: A histogram showing the values of Hg (mg/kg) and their distribution. The data are skewed right.</a:t>
              </a:r>
            </a:p>
          </p:txBody>
        </p:sp>
      </p:grpSp>
    </p:spTree>
    <p:extLst>
      <p:ext uri="{BB962C8B-B14F-4D97-AF65-F5344CB8AC3E}">
        <p14:creationId xmlns:p14="http://schemas.microsoft.com/office/powerpoint/2010/main" val="1702561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F9C5-AD1F-3054-E055-9E6FEB978F53}"/>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21D4B28-8609-F7AB-9B24-922FA85920A2}"/>
              </a:ext>
            </a:extLst>
          </p:cNvPr>
          <p:cNvSpPr>
            <a:spLocks noGrp="1"/>
          </p:cNvSpPr>
          <p:nvPr>
            <p:ph idx="1"/>
          </p:nvPr>
        </p:nvSpPr>
        <p:spPr/>
        <p:txBody>
          <a:bodyPr/>
          <a:lstStyle/>
          <a:p>
            <a:r>
              <a:rPr lang="en-US" b="1" dirty="0"/>
              <a:t>Null hypothesis:</a:t>
            </a:r>
            <a:r>
              <a:rPr lang="en-US" dirty="0"/>
              <a:t> There are no significant differences in the mean Hg (mg/kg) concentration of fish between any pair of waterbody types.</a:t>
            </a:r>
          </a:p>
          <a:p>
            <a:r>
              <a:rPr lang="en-US" b="1" dirty="0"/>
              <a:t>Hypothesis:</a:t>
            </a:r>
            <a:r>
              <a:rPr lang="en-US" dirty="0"/>
              <a:t> There are significant differences in the mean Hg (mg/kg) concentration of fish in at least one pair of waterbody types.</a:t>
            </a:r>
            <a:endParaRPr lang="en-US" b="1" dirty="0"/>
          </a:p>
        </p:txBody>
      </p:sp>
    </p:spTree>
    <p:extLst>
      <p:ext uri="{BB962C8B-B14F-4D97-AF65-F5344CB8AC3E}">
        <p14:creationId xmlns:p14="http://schemas.microsoft.com/office/powerpoint/2010/main" val="3775997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7CA2-03F8-E2EC-7516-787D1A90B45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F344AAC-9F9E-6D8D-4410-E9A2C6E7A04A}"/>
              </a:ext>
            </a:extLst>
          </p:cNvPr>
          <p:cNvSpPr>
            <a:spLocks noGrp="1"/>
          </p:cNvSpPr>
          <p:nvPr>
            <p:ph idx="1"/>
          </p:nvPr>
        </p:nvSpPr>
        <p:spPr/>
        <p:txBody>
          <a:bodyPr>
            <a:normAutofit fontScale="92500" lnSpcReduction="20000"/>
          </a:bodyPr>
          <a:lstStyle/>
          <a:p>
            <a:r>
              <a:rPr lang="en-US" dirty="0"/>
              <a:t>A one-way ANOVA was performed to compare the effect of waterbody type on Hg (mg/kg). A one-way ANOVA revealed that there was a statistically significant difference in Hg (mg/kg) between at least two groups; </a:t>
            </a:r>
            <a:r>
              <a:rPr lang="en-US" i="1" dirty="0"/>
              <a:t>F(4, 6362) = 70.768, p &lt; 0.001).</a:t>
            </a:r>
          </a:p>
          <a:p>
            <a:r>
              <a:rPr lang="en-US" dirty="0"/>
              <a:t>A post hoc Tukey’s HSD Test for multiple comparisons found that the mean value of Hg (mg/kg) was significantly different between all waterbody types </a:t>
            </a:r>
            <a:r>
              <a:rPr lang="en-US" i="1" dirty="0"/>
              <a:t>(p &lt; 0.001) </a:t>
            </a:r>
            <a:r>
              <a:rPr lang="en-US" dirty="0"/>
              <a:t>except between Canal &amp; River and Canal &amp; Stormwater Pond.</a:t>
            </a:r>
          </a:p>
        </p:txBody>
      </p:sp>
    </p:spTree>
    <p:extLst>
      <p:ext uri="{BB962C8B-B14F-4D97-AF65-F5344CB8AC3E}">
        <p14:creationId xmlns:p14="http://schemas.microsoft.com/office/powerpoint/2010/main" val="1349602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F0DF-3E0D-519C-1827-5AA9C0F0973E}"/>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C0750CA-4969-0231-D635-B00E32ACDE11}"/>
              </a:ext>
            </a:extLst>
          </p:cNvPr>
          <p:cNvSpPr>
            <a:spLocks noGrp="1"/>
          </p:cNvSpPr>
          <p:nvPr>
            <p:ph idx="1"/>
          </p:nvPr>
        </p:nvSpPr>
        <p:spPr/>
        <p:txBody>
          <a:bodyPr>
            <a:normAutofit/>
          </a:bodyPr>
          <a:lstStyle/>
          <a:p>
            <a:r>
              <a:rPr lang="en-US" b="1" dirty="0"/>
              <a:t>The null hypothesis can be rejected in most instances in this case.</a:t>
            </a:r>
          </a:p>
          <a:p>
            <a:r>
              <a:rPr lang="en-US" b="1" dirty="0"/>
              <a:t>Waterbody Type: </a:t>
            </a:r>
            <a:r>
              <a:rPr lang="en-US" dirty="0"/>
              <a:t>Reservoir (0.480 mg/kg), Lake (0.311mg/kg), River (0.268 mg/kg), Canal (0.120 mg/kg), Stormwater Pond (0.062 mg/kg).</a:t>
            </a:r>
          </a:p>
          <a:p>
            <a:r>
              <a:rPr lang="en-US" dirty="0"/>
              <a:t>See </a:t>
            </a:r>
            <a:r>
              <a:rPr lang="en-US" i="1" dirty="0"/>
              <a:t>Figure 11.</a:t>
            </a:r>
          </a:p>
        </p:txBody>
      </p:sp>
    </p:spTree>
    <p:extLst>
      <p:ext uri="{BB962C8B-B14F-4D97-AF65-F5344CB8AC3E}">
        <p14:creationId xmlns:p14="http://schemas.microsoft.com/office/powerpoint/2010/main" val="2490569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3165A70-EB9E-145E-154B-9A51C0DF96CB}"/>
              </a:ext>
            </a:extLst>
          </p:cNvPr>
          <p:cNvGrpSpPr/>
          <p:nvPr/>
        </p:nvGrpSpPr>
        <p:grpSpPr>
          <a:xfrm>
            <a:off x="452543" y="1463400"/>
            <a:ext cx="11286914" cy="4435899"/>
            <a:chOff x="452543" y="1463400"/>
            <a:chExt cx="11286914" cy="4435899"/>
          </a:xfrm>
        </p:grpSpPr>
        <p:pic>
          <p:nvPicPr>
            <p:cNvPr id="4" name="Picture 3" descr="A diagram of a diagram&#10;&#10;Description automatically generated with medium confidence">
              <a:extLst>
                <a:ext uri="{FF2B5EF4-FFF2-40B4-BE49-F238E27FC236}">
                  <a16:creationId xmlns:a16="http://schemas.microsoft.com/office/drawing/2014/main" id="{ABF39356-EFFA-F9D9-5F52-9018620E6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44" y="1463400"/>
              <a:ext cx="11286913" cy="3931200"/>
            </a:xfrm>
            <a:prstGeom prst="rect">
              <a:avLst/>
            </a:prstGeom>
            <a:ln w="28575">
              <a:solidFill>
                <a:schemeClr val="accent1"/>
              </a:solidFill>
            </a:ln>
          </p:spPr>
        </p:pic>
        <p:sp>
          <p:nvSpPr>
            <p:cNvPr id="5" name="TextBox 4">
              <a:extLst>
                <a:ext uri="{FF2B5EF4-FFF2-40B4-BE49-F238E27FC236}">
                  <a16:creationId xmlns:a16="http://schemas.microsoft.com/office/drawing/2014/main" id="{DF961AE4-B873-A835-70B1-A5A7A419E097}"/>
                </a:ext>
              </a:extLst>
            </p:cNvPr>
            <p:cNvSpPr txBox="1"/>
            <p:nvPr/>
          </p:nvSpPr>
          <p:spPr>
            <a:xfrm>
              <a:off x="452543" y="5529967"/>
              <a:ext cx="11286913" cy="369332"/>
            </a:xfrm>
            <a:prstGeom prst="rect">
              <a:avLst/>
            </a:prstGeom>
            <a:noFill/>
          </p:spPr>
          <p:txBody>
            <a:bodyPr wrap="square" rtlCol="0">
              <a:spAutoFit/>
            </a:bodyPr>
            <a:lstStyle/>
            <a:p>
              <a:r>
                <a:rPr lang="en-US" sz="900" i="1" dirty="0"/>
                <a:t>Figure 11: A boxplot of the groups identified in the ‘Waterbody Type’ data. The boxplot shows the distribution of values of Hg (mg/kg)  after a log10 transformation. The reservoir and lake groups still contain noticeable outliers; however, they represent a small percentage of the dataset.</a:t>
              </a:r>
            </a:p>
          </p:txBody>
        </p:sp>
      </p:grpSp>
    </p:spTree>
    <p:extLst>
      <p:ext uri="{BB962C8B-B14F-4D97-AF65-F5344CB8AC3E}">
        <p14:creationId xmlns:p14="http://schemas.microsoft.com/office/powerpoint/2010/main" val="899338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10CA-C4C3-226D-3412-3C21BFE8A409}"/>
              </a:ext>
            </a:extLst>
          </p:cNvPr>
          <p:cNvSpPr>
            <a:spLocks noGrp="1"/>
          </p:cNvSpPr>
          <p:nvPr>
            <p:ph type="ctrTitle"/>
          </p:nvPr>
        </p:nvSpPr>
        <p:spPr>
          <a:xfrm>
            <a:off x="762000" y="1701802"/>
            <a:ext cx="10668000" cy="965198"/>
          </a:xfrm>
        </p:spPr>
        <p:txBody>
          <a:bodyPr/>
          <a:lstStyle/>
          <a:p>
            <a:r>
              <a:rPr lang="en-US" dirty="0"/>
              <a:t>Exploratory Analysis</a:t>
            </a:r>
          </a:p>
        </p:txBody>
      </p:sp>
      <p:sp>
        <p:nvSpPr>
          <p:cNvPr id="3" name="Subtitle 2">
            <a:extLst>
              <a:ext uri="{FF2B5EF4-FFF2-40B4-BE49-F238E27FC236}">
                <a16:creationId xmlns:a16="http://schemas.microsoft.com/office/drawing/2014/main" id="{0F9F001C-F645-7942-1FF1-597FF4FC84AF}"/>
              </a:ext>
            </a:extLst>
          </p:cNvPr>
          <p:cNvSpPr>
            <a:spLocks noGrp="1"/>
          </p:cNvSpPr>
          <p:nvPr>
            <p:ph type="subTitle" idx="1"/>
          </p:nvPr>
        </p:nvSpPr>
        <p:spPr>
          <a:xfrm>
            <a:off x="762000" y="2667000"/>
            <a:ext cx="10668000" cy="1524000"/>
          </a:xfrm>
        </p:spPr>
        <p:txBody>
          <a:bodyPr/>
          <a:lstStyle/>
          <a:p>
            <a:r>
              <a:rPr lang="en-US" dirty="0"/>
              <a:t>These analyses are informal, and no statistical tests were performed due to factors such as the large number of groups within a variable, the lack of a hypothesis that would be meaningful, etc.</a:t>
            </a:r>
          </a:p>
        </p:txBody>
      </p:sp>
    </p:spTree>
    <p:extLst>
      <p:ext uri="{BB962C8B-B14F-4D97-AF65-F5344CB8AC3E}">
        <p14:creationId xmlns:p14="http://schemas.microsoft.com/office/powerpoint/2010/main" val="2005139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EED2-121B-EF61-F45B-B1F007E317B5}"/>
              </a:ext>
            </a:extLst>
          </p:cNvPr>
          <p:cNvSpPr>
            <a:spLocks noGrp="1"/>
          </p:cNvSpPr>
          <p:nvPr>
            <p:ph type="title"/>
          </p:nvPr>
        </p:nvSpPr>
        <p:spPr/>
        <p:txBody>
          <a:bodyPr/>
          <a:lstStyle/>
          <a:p>
            <a:r>
              <a:rPr lang="en-US" dirty="0"/>
              <a:t>Waterbody Names</a:t>
            </a:r>
          </a:p>
        </p:txBody>
      </p:sp>
      <p:sp>
        <p:nvSpPr>
          <p:cNvPr id="3" name="Content Placeholder 2">
            <a:extLst>
              <a:ext uri="{FF2B5EF4-FFF2-40B4-BE49-F238E27FC236}">
                <a16:creationId xmlns:a16="http://schemas.microsoft.com/office/drawing/2014/main" id="{C2ED6478-E1DB-A26D-9AF1-0BC8F9713C17}"/>
              </a:ext>
            </a:extLst>
          </p:cNvPr>
          <p:cNvSpPr>
            <a:spLocks noGrp="1"/>
          </p:cNvSpPr>
          <p:nvPr>
            <p:ph idx="1"/>
          </p:nvPr>
        </p:nvSpPr>
        <p:spPr/>
        <p:txBody>
          <a:bodyPr>
            <a:normAutofit fontScale="92500" lnSpcReduction="10000"/>
          </a:bodyPr>
          <a:lstStyle/>
          <a:p>
            <a:r>
              <a:rPr lang="en-US" dirty="0"/>
              <a:t>There are a total of 142 waterbodies that were sampled in the dataset, thus a statistical analysis would be complex and not very meaningful.</a:t>
            </a:r>
          </a:p>
          <a:p>
            <a:r>
              <a:rPr lang="en-US" dirty="0"/>
              <a:t>The analysis was limited to which waterbody had the largest concentration of Hg (mg/kg) in its fish vs the smallest.</a:t>
            </a:r>
          </a:p>
          <a:p>
            <a:pPr lvl="1"/>
            <a:r>
              <a:rPr lang="en-US" dirty="0"/>
              <a:t>The highest </a:t>
            </a:r>
            <a:r>
              <a:rPr lang="en-US"/>
              <a:t>concentration of Hg </a:t>
            </a:r>
            <a:r>
              <a:rPr lang="en-US" dirty="0"/>
              <a:t>(mg/kg) was in Rolling Hills Lake (Rolling Hills Reservoir) at 1.09 mg/kg and the lowest Hg (mg/kg) was in McLeod Lake (Carson Lake) at 0.049 mg/kg.</a:t>
            </a:r>
          </a:p>
        </p:txBody>
      </p:sp>
    </p:spTree>
    <p:extLst>
      <p:ext uri="{BB962C8B-B14F-4D97-AF65-F5344CB8AC3E}">
        <p14:creationId xmlns:p14="http://schemas.microsoft.com/office/powerpoint/2010/main" val="15769754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20F3-6111-E005-EC3C-567391035677}"/>
              </a:ext>
            </a:extLst>
          </p:cNvPr>
          <p:cNvSpPr>
            <a:spLocks noGrp="1"/>
          </p:cNvSpPr>
          <p:nvPr>
            <p:ph type="title"/>
          </p:nvPr>
        </p:nvSpPr>
        <p:spPr/>
        <p:txBody>
          <a:bodyPr/>
          <a:lstStyle/>
          <a:p>
            <a:r>
              <a:rPr lang="en-US" dirty="0"/>
              <a:t>Common Name of Fish</a:t>
            </a:r>
          </a:p>
        </p:txBody>
      </p:sp>
      <p:sp>
        <p:nvSpPr>
          <p:cNvPr id="3" name="Content Placeholder 2">
            <a:extLst>
              <a:ext uri="{FF2B5EF4-FFF2-40B4-BE49-F238E27FC236}">
                <a16:creationId xmlns:a16="http://schemas.microsoft.com/office/drawing/2014/main" id="{9269B732-9053-FB9C-E209-D0B3EBD8B2E2}"/>
              </a:ext>
            </a:extLst>
          </p:cNvPr>
          <p:cNvSpPr>
            <a:spLocks noGrp="1"/>
          </p:cNvSpPr>
          <p:nvPr>
            <p:ph idx="1"/>
          </p:nvPr>
        </p:nvSpPr>
        <p:spPr/>
        <p:txBody>
          <a:bodyPr>
            <a:normAutofit fontScale="85000" lnSpcReduction="20000"/>
          </a:bodyPr>
          <a:lstStyle/>
          <a:p>
            <a:r>
              <a:rPr lang="en-US" dirty="0"/>
              <a:t>There are a total of </a:t>
            </a:r>
            <a:r>
              <a:rPr lang="en-US" b="1" dirty="0"/>
              <a:t>22</a:t>
            </a:r>
            <a:r>
              <a:rPr lang="en-US" dirty="0"/>
              <a:t> species of fish that were sampled in the dataset.</a:t>
            </a:r>
          </a:p>
          <a:p>
            <a:r>
              <a:rPr lang="en-US" dirty="0"/>
              <a:t>The analysis performed ordered the common names of those species of fish by largest mean concentration of Hg (mg/kg) to smallest and what consumption advice would be given based on the definitions in the 2019 Government of Alberta report. This is shown in </a:t>
            </a:r>
            <a:r>
              <a:rPr lang="en-US" i="1" dirty="0"/>
              <a:t>Table 1</a:t>
            </a:r>
            <a:r>
              <a:rPr lang="en-US" dirty="0"/>
              <a:t>.</a:t>
            </a:r>
          </a:p>
          <a:p>
            <a:r>
              <a:rPr lang="en-US" dirty="0"/>
              <a:t>If the concentration of Hg (mg/kg) was lower than 0.2 mg/kg, no consumption advice is given. Concentrations between 0.2 and 0.5 mg/kg are given “consumption limit” advice. Concentrations larger than 0.5 mg/kg are given “avoid consumption” advice.</a:t>
            </a:r>
          </a:p>
        </p:txBody>
      </p:sp>
    </p:spTree>
    <p:extLst>
      <p:ext uri="{BB962C8B-B14F-4D97-AF65-F5344CB8AC3E}">
        <p14:creationId xmlns:p14="http://schemas.microsoft.com/office/powerpoint/2010/main" val="3249688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3BB60C6-2131-D3A2-8362-D3585BDBEF32}"/>
              </a:ext>
            </a:extLst>
          </p:cNvPr>
          <p:cNvGrpSpPr/>
          <p:nvPr/>
        </p:nvGrpSpPr>
        <p:grpSpPr>
          <a:xfrm>
            <a:off x="3796620" y="522941"/>
            <a:ext cx="4598760" cy="5812118"/>
            <a:chOff x="3326040" y="0"/>
            <a:chExt cx="5539921" cy="6675718"/>
          </a:xfrm>
        </p:grpSpPr>
        <p:sp>
          <p:nvSpPr>
            <p:cNvPr id="3" name="TextBox 2">
              <a:extLst>
                <a:ext uri="{FF2B5EF4-FFF2-40B4-BE49-F238E27FC236}">
                  <a16:creationId xmlns:a16="http://schemas.microsoft.com/office/drawing/2014/main" id="{73466351-42A1-213E-EA91-E45B3917D940}"/>
                </a:ext>
              </a:extLst>
            </p:cNvPr>
            <p:cNvSpPr txBox="1"/>
            <p:nvPr/>
          </p:nvSpPr>
          <p:spPr>
            <a:xfrm>
              <a:off x="3326040" y="6167887"/>
              <a:ext cx="5539921" cy="507831"/>
            </a:xfrm>
            <a:prstGeom prst="rect">
              <a:avLst/>
            </a:prstGeom>
            <a:noFill/>
          </p:spPr>
          <p:txBody>
            <a:bodyPr wrap="square" rtlCol="0">
              <a:spAutoFit/>
            </a:bodyPr>
            <a:lstStyle/>
            <a:p>
              <a:r>
                <a:rPr lang="en-US" sz="900" i="1" dirty="0"/>
                <a:t>Table 1: Common names of species ordered by the average concentration of Hg (mg/kg) from highest to lowest. Consumption advice is taken from the guidelines provided in the Government of Alberta 2019 report referenced.</a:t>
              </a:r>
            </a:p>
          </p:txBody>
        </p:sp>
        <p:pic>
          <p:nvPicPr>
            <p:cNvPr id="4" name="Picture 3" descr="A screenshot of a computer&#10;&#10;Description automatically generated">
              <a:extLst>
                <a:ext uri="{FF2B5EF4-FFF2-40B4-BE49-F238E27FC236}">
                  <a16:creationId xmlns:a16="http://schemas.microsoft.com/office/drawing/2014/main" id="{AF089C38-E106-7748-FCDE-E384C2D5D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40" y="0"/>
              <a:ext cx="5539921" cy="6068092"/>
            </a:xfrm>
            <a:prstGeom prst="rect">
              <a:avLst/>
            </a:prstGeom>
            <a:ln w="28575">
              <a:solidFill>
                <a:schemeClr val="accent1"/>
              </a:solidFill>
            </a:ln>
          </p:spPr>
        </p:pic>
      </p:grpSp>
    </p:spTree>
    <p:extLst>
      <p:ext uri="{BB962C8B-B14F-4D97-AF65-F5344CB8AC3E}">
        <p14:creationId xmlns:p14="http://schemas.microsoft.com/office/powerpoint/2010/main" val="3648291802"/>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49AB-679D-8AF8-81B3-38C7D0C8BD69}"/>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2A07147E-8E69-A7DA-A241-6EFA2346556B}"/>
              </a:ext>
            </a:extLst>
          </p:cNvPr>
          <p:cNvSpPr>
            <a:spLocks noGrp="1"/>
          </p:cNvSpPr>
          <p:nvPr>
            <p:ph idx="1"/>
          </p:nvPr>
        </p:nvSpPr>
        <p:spPr/>
        <p:txBody>
          <a:bodyPr>
            <a:normAutofit fontScale="85000" lnSpcReduction="10000"/>
          </a:bodyPr>
          <a:lstStyle/>
          <a:p>
            <a:r>
              <a:rPr lang="en-US" sz="1400" dirty="0"/>
              <a:t>In general, the variables that influence the size and amount of tissue that a fish has were shown to significantly affect the concentration of Hg found in those fish; the larger the size, the higher concentration of Hg. These variables include </a:t>
            </a:r>
            <a:r>
              <a:rPr lang="en-US" sz="1400" b="1" dirty="0"/>
              <a:t>Weight (g)</a:t>
            </a:r>
            <a:r>
              <a:rPr lang="en-US" sz="1400" dirty="0"/>
              <a:t>, </a:t>
            </a:r>
            <a:r>
              <a:rPr lang="en-US" sz="1400" b="1" dirty="0"/>
              <a:t>Fork Length (mm)</a:t>
            </a:r>
            <a:r>
              <a:rPr lang="en-US" sz="1400" dirty="0"/>
              <a:t>, </a:t>
            </a:r>
            <a:r>
              <a:rPr lang="en-US" sz="1400" b="1" dirty="0"/>
              <a:t>Total Length (mm)</a:t>
            </a:r>
            <a:r>
              <a:rPr lang="en-US" sz="1400" dirty="0"/>
              <a:t>.</a:t>
            </a:r>
          </a:p>
          <a:p>
            <a:r>
              <a:rPr lang="en-US" sz="1400" dirty="0"/>
              <a:t>Similarly, the variables that are associated with time were also shown to significantly affect the concentration of Hg in those fish. Those variables are </a:t>
            </a:r>
            <a:r>
              <a:rPr lang="en-US" sz="1400" b="1" dirty="0"/>
              <a:t>Age (years) </a:t>
            </a:r>
            <a:r>
              <a:rPr lang="en-US" sz="1400" dirty="0"/>
              <a:t>and </a:t>
            </a:r>
            <a:r>
              <a:rPr lang="en-US" sz="1400" b="1" dirty="0"/>
              <a:t>Maturity</a:t>
            </a:r>
            <a:r>
              <a:rPr lang="en-US" sz="1400" dirty="0"/>
              <a:t>. As age increases, the more accumulation of Hg will occur. Likewise, fish that are further along in their development will have a larger concentration of Hg than those that are not.</a:t>
            </a:r>
          </a:p>
          <a:p>
            <a:r>
              <a:rPr lang="en-US" sz="1400" dirty="0"/>
              <a:t>The </a:t>
            </a:r>
            <a:r>
              <a:rPr lang="en-US" sz="1400" b="1" dirty="0"/>
              <a:t>Sex</a:t>
            </a:r>
            <a:r>
              <a:rPr lang="en-US" sz="1400" dirty="0"/>
              <a:t> variable was significant in determining the concentration of Hg, which was not the expected result. This could be explained by </a:t>
            </a:r>
            <a:r>
              <a:rPr lang="en-US" sz="1400" b="1" dirty="0"/>
              <a:t>sexual dimorphism</a:t>
            </a:r>
            <a:r>
              <a:rPr lang="en-US" sz="1400" dirty="0"/>
              <a:t>, so further analysis was performed to determine if the means of </a:t>
            </a:r>
            <a:r>
              <a:rPr lang="en-US" sz="1400" b="1" dirty="0"/>
              <a:t>Weight (g)</a:t>
            </a:r>
            <a:r>
              <a:rPr lang="en-US" sz="1400" dirty="0"/>
              <a:t> were significantly different between female and male sexes. They were found to be significantly different, with female fish weighing significantly more than male fish.</a:t>
            </a:r>
          </a:p>
          <a:p>
            <a:r>
              <a:rPr lang="en-US" sz="1400" dirty="0"/>
              <a:t>The relationship between </a:t>
            </a:r>
            <a:r>
              <a:rPr lang="en-US" sz="1400" b="1" dirty="0"/>
              <a:t>Sex</a:t>
            </a:r>
            <a:r>
              <a:rPr lang="en-US" sz="1400" dirty="0"/>
              <a:t> and </a:t>
            </a:r>
            <a:r>
              <a:rPr lang="en-US" sz="1400" b="1" dirty="0"/>
              <a:t>Age (years)</a:t>
            </a:r>
            <a:r>
              <a:rPr lang="en-US" sz="1400" dirty="0"/>
              <a:t> was also analyzed to help describe this observation. Males were found to be significantly older than females on average. So sexual dimorphism could explain the higher concentration of Hg in females over males, but the extent of its influence could be hampered by the age of the fish. The interaction between </a:t>
            </a:r>
            <a:r>
              <a:rPr lang="en-US" sz="1400" b="1" dirty="0"/>
              <a:t>Weight (g)</a:t>
            </a:r>
            <a:r>
              <a:rPr lang="en-US" sz="1400" dirty="0"/>
              <a:t> and </a:t>
            </a:r>
            <a:r>
              <a:rPr lang="en-US" sz="1400" b="1" dirty="0"/>
              <a:t>Age (g)</a:t>
            </a:r>
            <a:r>
              <a:rPr lang="en-US" sz="1400" dirty="0"/>
              <a:t> and its effect on </a:t>
            </a:r>
            <a:r>
              <a:rPr lang="en-US" sz="1400" b="1" dirty="0"/>
              <a:t>Hg (mg/kg)</a:t>
            </a:r>
            <a:r>
              <a:rPr lang="en-US" sz="1400" dirty="0"/>
              <a:t> is not known. More research would need to be done, but the data seem to support this overall analysis.</a:t>
            </a:r>
          </a:p>
          <a:p>
            <a:r>
              <a:rPr lang="en-US" sz="1400" dirty="0"/>
              <a:t>Analyzing the </a:t>
            </a:r>
            <a:r>
              <a:rPr lang="en-US" sz="1400" b="1" dirty="0"/>
              <a:t>Watertype </a:t>
            </a:r>
            <a:r>
              <a:rPr lang="en-US" sz="1400" dirty="0"/>
              <a:t>variable gave results that generally aligned with the hypothesis tested. Waterbody types that have stagnated water (Reservoir and Lake) had significantly higher mean concentrations of </a:t>
            </a:r>
            <a:r>
              <a:rPr lang="en-US" sz="1400" b="1" dirty="0"/>
              <a:t>Hg (mg/kg)</a:t>
            </a:r>
            <a:r>
              <a:rPr lang="en-US" sz="1400" dirty="0"/>
              <a:t> in their fish than those that have moving water (River, Canal, and Stormwater Pond).</a:t>
            </a:r>
          </a:p>
        </p:txBody>
      </p:sp>
    </p:spTree>
    <p:extLst>
      <p:ext uri="{BB962C8B-B14F-4D97-AF65-F5344CB8AC3E}">
        <p14:creationId xmlns:p14="http://schemas.microsoft.com/office/powerpoint/2010/main" val="3651288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8219-CA81-E52D-1553-B305541D21AF}"/>
              </a:ext>
            </a:extLst>
          </p:cNvPr>
          <p:cNvSpPr>
            <a:spLocks noGrp="1"/>
          </p:cNvSpPr>
          <p:nvPr>
            <p:ph type="title"/>
          </p:nvPr>
        </p:nvSpPr>
        <p:spPr/>
        <p:txBody>
          <a:bodyPr/>
          <a:lstStyle/>
          <a:p>
            <a:r>
              <a:rPr lang="en-US" dirty="0"/>
              <a:t>Results and Discussion (cont.)</a:t>
            </a:r>
          </a:p>
        </p:txBody>
      </p:sp>
      <p:sp>
        <p:nvSpPr>
          <p:cNvPr id="3" name="Content Placeholder 2">
            <a:extLst>
              <a:ext uri="{FF2B5EF4-FFF2-40B4-BE49-F238E27FC236}">
                <a16:creationId xmlns:a16="http://schemas.microsoft.com/office/drawing/2014/main" id="{2760684E-035F-DD7B-2AC5-2E78013B1B1C}"/>
              </a:ext>
            </a:extLst>
          </p:cNvPr>
          <p:cNvSpPr>
            <a:spLocks noGrp="1"/>
          </p:cNvSpPr>
          <p:nvPr>
            <p:ph idx="1"/>
          </p:nvPr>
        </p:nvSpPr>
        <p:spPr/>
        <p:txBody>
          <a:bodyPr>
            <a:normAutofit fontScale="85000" lnSpcReduction="20000"/>
          </a:bodyPr>
          <a:lstStyle/>
          <a:p>
            <a:r>
              <a:rPr lang="en-US" dirty="0"/>
              <a:t>There are </a:t>
            </a:r>
            <a:r>
              <a:rPr lang="en-US" b="1" dirty="0"/>
              <a:t>28</a:t>
            </a:r>
            <a:r>
              <a:rPr lang="en-US" dirty="0"/>
              <a:t> waterbodies you should avoid fishing in. These waterbodies have fish with an average of at least 0.5 mg/kg of Hg, which are given consumption advice of “avoid consumption” by the Government of Alberta; They are shown in </a:t>
            </a:r>
            <a:r>
              <a:rPr lang="en-US" i="1" dirty="0"/>
              <a:t>Table 2</a:t>
            </a:r>
            <a:r>
              <a:rPr lang="en-US" dirty="0"/>
              <a:t>.</a:t>
            </a:r>
          </a:p>
          <a:p>
            <a:r>
              <a:rPr lang="en-US" dirty="0"/>
              <a:t>There are a total of </a:t>
            </a:r>
            <a:r>
              <a:rPr lang="en-US" b="1" dirty="0"/>
              <a:t>22 </a:t>
            </a:r>
            <a:r>
              <a:rPr lang="en-US" dirty="0"/>
              <a:t>species of fish sampled in the dataset. There is one species of fish that is given the consumption advice of “avoid consumption”. There are 7 species that are given the advice of “consumption limit”. Finally, there are 14 species that are given no consumption advice. This information is described in </a:t>
            </a:r>
            <a:r>
              <a:rPr lang="en-US" i="1" dirty="0"/>
              <a:t>Table 3</a:t>
            </a:r>
            <a:r>
              <a:rPr lang="en-US" dirty="0"/>
              <a:t>.</a:t>
            </a:r>
          </a:p>
        </p:txBody>
      </p:sp>
    </p:spTree>
    <p:extLst>
      <p:ext uri="{BB962C8B-B14F-4D97-AF65-F5344CB8AC3E}">
        <p14:creationId xmlns:p14="http://schemas.microsoft.com/office/powerpoint/2010/main" val="276924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A142647-D84B-71F3-544E-8DECEE29DCA6}"/>
              </a:ext>
            </a:extLst>
          </p:cNvPr>
          <p:cNvGrpSpPr>
            <a:grpSpLocks noGrp="1" noUngrp="1" noRot="1" noMove="1" noResize="1"/>
          </p:cNvGrpSpPr>
          <p:nvPr/>
        </p:nvGrpSpPr>
        <p:grpSpPr>
          <a:xfrm>
            <a:off x="980860" y="1307403"/>
            <a:ext cx="10230280" cy="4243194"/>
            <a:chOff x="980860" y="1172113"/>
            <a:chExt cx="10230280" cy="4243194"/>
          </a:xfrm>
        </p:grpSpPr>
        <p:pic>
          <p:nvPicPr>
            <p:cNvPr id="3" name="Picture 2" descr="A graph on a black background&#10;&#10;Description automatically generated">
              <a:extLst>
                <a:ext uri="{FF2B5EF4-FFF2-40B4-BE49-F238E27FC236}">
                  <a16:creationId xmlns:a16="http://schemas.microsoft.com/office/drawing/2014/main" id="{07FAE212-525E-EAC5-173D-F5CBA859AE7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980860" y="1172113"/>
              <a:ext cx="10230280" cy="3934723"/>
            </a:xfrm>
            <a:prstGeom prst="rect">
              <a:avLst/>
            </a:prstGeom>
            <a:ln w="28575">
              <a:solidFill>
                <a:schemeClr val="accent1"/>
              </a:solidFill>
            </a:ln>
          </p:spPr>
        </p:pic>
        <p:sp>
          <p:nvSpPr>
            <p:cNvPr id="4" name="TextBox 3">
              <a:extLst>
                <a:ext uri="{FF2B5EF4-FFF2-40B4-BE49-F238E27FC236}">
                  <a16:creationId xmlns:a16="http://schemas.microsoft.com/office/drawing/2014/main" id="{A6FEC930-F8F0-3A8D-6139-C6F3E0FA836D}"/>
                </a:ext>
              </a:extLst>
            </p:cNvPr>
            <p:cNvSpPr txBox="1">
              <a:spLocks noGrp="1" noRot="1" noMove="1" noResize="1" noEditPoints="1" noAdjustHandles="1" noChangeArrowheads="1" noChangeShapeType="1"/>
            </p:cNvSpPr>
            <p:nvPr/>
          </p:nvSpPr>
          <p:spPr>
            <a:xfrm>
              <a:off x="980860" y="5184475"/>
              <a:ext cx="10230280" cy="230832"/>
            </a:xfrm>
            <a:prstGeom prst="rect">
              <a:avLst/>
            </a:prstGeom>
            <a:noFill/>
          </p:spPr>
          <p:txBody>
            <a:bodyPr wrap="square" rtlCol="0">
              <a:spAutoFit/>
            </a:bodyPr>
            <a:lstStyle/>
            <a:p>
              <a:r>
                <a:rPr lang="en-US" sz="900" i="1" dirty="0"/>
                <a:t>Figure 2: A boxplot showing the values of Hg (mg/kg) and their distribution. The data contain many outliers. </a:t>
              </a:r>
            </a:p>
          </p:txBody>
        </p:sp>
      </p:grpSp>
    </p:spTree>
    <p:extLst>
      <p:ext uri="{BB962C8B-B14F-4D97-AF65-F5344CB8AC3E}">
        <p14:creationId xmlns:p14="http://schemas.microsoft.com/office/powerpoint/2010/main" val="325540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6D288D8-C41D-C8EC-C0B4-87B7CE4CA3B7}"/>
              </a:ext>
            </a:extLst>
          </p:cNvPr>
          <p:cNvGrpSpPr/>
          <p:nvPr/>
        </p:nvGrpSpPr>
        <p:grpSpPr>
          <a:xfrm>
            <a:off x="3700237" y="401698"/>
            <a:ext cx="4791526" cy="6054605"/>
            <a:chOff x="3700237" y="615998"/>
            <a:chExt cx="4791526" cy="6054605"/>
          </a:xfrm>
        </p:grpSpPr>
        <p:pic>
          <p:nvPicPr>
            <p:cNvPr id="7" name="Picture 6" descr="A screenshot of a computer&#10;&#10;Description automatically generated">
              <a:extLst>
                <a:ext uri="{FF2B5EF4-FFF2-40B4-BE49-F238E27FC236}">
                  <a16:creationId xmlns:a16="http://schemas.microsoft.com/office/drawing/2014/main" id="{6968A20D-9A06-4221-B31A-9000A2897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237" y="615998"/>
              <a:ext cx="4791526" cy="5626005"/>
            </a:xfrm>
            <a:prstGeom prst="rect">
              <a:avLst/>
            </a:prstGeom>
            <a:ln w="28575">
              <a:solidFill>
                <a:schemeClr val="accent1"/>
              </a:solidFill>
            </a:ln>
          </p:spPr>
        </p:pic>
        <p:sp>
          <p:nvSpPr>
            <p:cNvPr id="8" name="TextBox 7">
              <a:extLst>
                <a:ext uri="{FF2B5EF4-FFF2-40B4-BE49-F238E27FC236}">
                  <a16:creationId xmlns:a16="http://schemas.microsoft.com/office/drawing/2014/main" id="{F902862A-49EF-326E-3A66-45EDA3BA538F}"/>
                </a:ext>
              </a:extLst>
            </p:cNvPr>
            <p:cNvSpPr txBox="1"/>
            <p:nvPr/>
          </p:nvSpPr>
          <p:spPr>
            <a:xfrm>
              <a:off x="3700237" y="6301271"/>
              <a:ext cx="4791526" cy="369332"/>
            </a:xfrm>
            <a:prstGeom prst="rect">
              <a:avLst/>
            </a:prstGeom>
            <a:noFill/>
          </p:spPr>
          <p:txBody>
            <a:bodyPr wrap="square" rtlCol="0">
              <a:spAutoFit/>
            </a:bodyPr>
            <a:lstStyle/>
            <a:p>
              <a:r>
                <a:rPr lang="en-US" sz="900" i="1" dirty="0"/>
                <a:t>Table 2: Names of waterbodies and the average Hg (mg/kg) in fish found in those waterbodies which are 0.5 mg/kg or more.</a:t>
              </a:r>
            </a:p>
          </p:txBody>
        </p:sp>
      </p:grpSp>
    </p:spTree>
    <p:extLst>
      <p:ext uri="{BB962C8B-B14F-4D97-AF65-F5344CB8AC3E}">
        <p14:creationId xmlns:p14="http://schemas.microsoft.com/office/powerpoint/2010/main" val="3006150155"/>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CCFA625-31D7-FA97-FD4D-BFB66D043ACB}"/>
              </a:ext>
            </a:extLst>
          </p:cNvPr>
          <p:cNvGrpSpPr/>
          <p:nvPr/>
        </p:nvGrpSpPr>
        <p:grpSpPr>
          <a:xfrm>
            <a:off x="3550643" y="392512"/>
            <a:ext cx="5090715" cy="6072976"/>
            <a:chOff x="3516136" y="577178"/>
            <a:chExt cx="5090715" cy="6072976"/>
          </a:xfrm>
        </p:grpSpPr>
        <p:pic>
          <p:nvPicPr>
            <p:cNvPr id="4" name="Picture 3" descr="A screenshot of a computer&#10;&#10;Description automatically generated">
              <a:extLst>
                <a:ext uri="{FF2B5EF4-FFF2-40B4-BE49-F238E27FC236}">
                  <a16:creationId xmlns:a16="http://schemas.microsoft.com/office/drawing/2014/main" id="{A9A6D826-7E4A-3041-1D69-1772651CF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136" y="577178"/>
              <a:ext cx="5090715" cy="5626005"/>
            </a:xfrm>
            <a:prstGeom prst="rect">
              <a:avLst/>
            </a:prstGeom>
            <a:ln w="28575">
              <a:solidFill>
                <a:schemeClr val="accent1"/>
              </a:solidFill>
            </a:ln>
          </p:spPr>
        </p:pic>
        <p:sp>
          <p:nvSpPr>
            <p:cNvPr id="5" name="TextBox 4">
              <a:extLst>
                <a:ext uri="{FF2B5EF4-FFF2-40B4-BE49-F238E27FC236}">
                  <a16:creationId xmlns:a16="http://schemas.microsoft.com/office/drawing/2014/main" id="{4B564937-77B1-4EA3-5D6E-C58000A81F35}"/>
                </a:ext>
              </a:extLst>
            </p:cNvPr>
            <p:cNvSpPr txBox="1"/>
            <p:nvPr/>
          </p:nvSpPr>
          <p:spPr>
            <a:xfrm>
              <a:off x="3516136" y="6280822"/>
              <a:ext cx="5090715" cy="369332"/>
            </a:xfrm>
            <a:prstGeom prst="rect">
              <a:avLst/>
            </a:prstGeom>
            <a:noFill/>
          </p:spPr>
          <p:txBody>
            <a:bodyPr wrap="square" rtlCol="0">
              <a:spAutoFit/>
            </a:bodyPr>
            <a:lstStyle/>
            <a:p>
              <a:r>
                <a:rPr lang="en-US" sz="900" i="1" dirty="0"/>
                <a:t>Table 3: A list of common names of fish sampled, their average Hg (mg/kg) concentration, and the consumption advice that is described by the Government of Alberta report referenced.</a:t>
              </a:r>
            </a:p>
          </p:txBody>
        </p:sp>
      </p:grpSp>
    </p:spTree>
    <p:extLst>
      <p:ext uri="{BB962C8B-B14F-4D97-AF65-F5344CB8AC3E}">
        <p14:creationId xmlns:p14="http://schemas.microsoft.com/office/powerpoint/2010/main" val="3214756765"/>
      </p:ext>
    </p:extLst>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B7A7-B358-AC28-4E3B-2918ED4B87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1EF8224-DC9F-713C-0248-AAC6864C87A3}"/>
              </a:ext>
            </a:extLst>
          </p:cNvPr>
          <p:cNvSpPr>
            <a:spLocks noGrp="1"/>
          </p:cNvSpPr>
          <p:nvPr>
            <p:ph idx="1"/>
          </p:nvPr>
        </p:nvSpPr>
        <p:spPr/>
        <p:txBody>
          <a:bodyPr>
            <a:normAutofit fontScale="85000" lnSpcReduction="10000"/>
          </a:bodyPr>
          <a:lstStyle/>
          <a:p>
            <a:pPr marL="0" indent="0">
              <a:buNone/>
            </a:pPr>
            <a:r>
              <a:rPr lang="en-US" dirty="0"/>
              <a:t>Alberta Health Environmental Public Health Science Team. (n.d.). </a:t>
            </a:r>
            <a:r>
              <a:rPr lang="en-US" i="1" dirty="0"/>
              <a:t>Chemical Monitoring in Local Foods: Mercury in Fish—Open Government</a:t>
            </a:r>
            <a:r>
              <a:rPr lang="en-US" dirty="0"/>
              <a:t>. Retrieved August 14, 2024, from https://</a:t>
            </a:r>
            <a:r>
              <a:rPr lang="en-US" dirty="0" err="1"/>
              <a:t>open.alberta.ca</a:t>
            </a:r>
            <a:r>
              <a:rPr lang="en-US" dirty="0"/>
              <a:t>/</a:t>
            </a:r>
            <a:r>
              <a:rPr lang="en-US" dirty="0" err="1"/>
              <a:t>opendata</a:t>
            </a:r>
            <a:r>
              <a:rPr lang="en-US" dirty="0"/>
              <a:t>/chemical-monitoring-in-local-foods-mercury-in-fish</a:t>
            </a:r>
          </a:p>
          <a:p>
            <a:pPr marL="0" indent="0">
              <a:buNone/>
            </a:pPr>
            <a:r>
              <a:rPr lang="en-US" dirty="0"/>
              <a:t>Government of Alberta. (2019). </a:t>
            </a:r>
            <a:r>
              <a:rPr lang="en-US" i="1" dirty="0"/>
              <a:t>Fish Consumption Guidance: Mercury in Fish</a:t>
            </a:r>
            <a:r>
              <a:rPr lang="en-US" dirty="0"/>
              <a:t>. Environmental Public Health Science Unit, Health Protection Branch, Public Health and Compliance Division, Alberta Health. Edmonton, Alberta.</a:t>
            </a:r>
          </a:p>
        </p:txBody>
      </p:sp>
    </p:spTree>
    <p:extLst>
      <p:ext uri="{BB962C8B-B14F-4D97-AF65-F5344CB8AC3E}">
        <p14:creationId xmlns:p14="http://schemas.microsoft.com/office/powerpoint/2010/main" val="286327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8FA16BA-FF4D-9108-C54A-8139AC0F74A5}"/>
              </a:ext>
            </a:extLst>
          </p:cNvPr>
          <p:cNvGrpSpPr>
            <a:grpSpLocks noGrp="1" noUngrp="1" noRot="1" noMove="1" noResize="1"/>
          </p:cNvGrpSpPr>
          <p:nvPr/>
        </p:nvGrpSpPr>
        <p:grpSpPr>
          <a:xfrm>
            <a:off x="2171700" y="575872"/>
            <a:ext cx="7848600" cy="5706256"/>
            <a:chOff x="2192867" y="747576"/>
            <a:chExt cx="7848600" cy="5706256"/>
          </a:xfrm>
        </p:grpSpPr>
        <p:pic>
          <p:nvPicPr>
            <p:cNvPr id="5" name="Picture 4" descr="A graph with a line drawn on it&#10;&#10;Description automatically generated">
              <a:extLst>
                <a:ext uri="{FF2B5EF4-FFF2-40B4-BE49-F238E27FC236}">
                  <a16:creationId xmlns:a16="http://schemas.microsoft.com/office/drawing/2014/main" id="{3F6E3B28-E459-C45E-F18D-2BC8A143FD1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209800" y="747576"/>
              <a:ext cx="7772400" cy="5362849"/>
            </a:xfrm>
            <a:prstGeom prst="rect">
              <a:avLst/>
            </a:prstGeom>
            <a:ln w="28575">
              <a:solidFill>
                <a:schemeClr val="accent1"/>
              </a:solidFill>
            </a:ln>
          </p:spPr>
        </p:pic>
        <p:sp>
          <p:nvSpPr>
            <p:cNvPr id="3" name="TextBox 2">
              <a:extLst>
                <a:ext uri="{FF2B5EF4-FFF2-40B4-BE49-F238E27FC236}">
                  <a16:creationId xmlns:a16="http://schemas.microsoft.com/office/drawing/2014/main" id="{83E86EBD-0F05-1F98-0FCE-910BA48E121D}"/>
                </a:ext>
              </a:extLst>
            </p:cNvPr>
            <p:cNvSpPr txBox="1">
              <a:spLocks noGrp="1" noRot="1" noMove="1" noResize="1" noEditPoints="1" noAdjustHandles="1" noChangeArrowheads="1" noChangeShapeType="1"/>
            </p:cNvSpPr>
            <p:nvPr/>
          </p:nvSpPr>
          <p:spPr>
            <a:xfrm>
              <a:off x="2192867" y="6223000"/>
              <a:ext cx="7848600" cy="230832"/>
            </a:xfrm>
            <a:prstGeom prst="rect">
              <a:avLst/>
            </a:prstGeom>
            <a:noFill/>
          </p:spPr>
          <p:txBody>
            <a:bodyPr wrap="square" rtlCol="0">
              <a:spAutoFit/>
            </a:bodyPr>
            <a:lstStyle/>
            <a:p>
              <a:r>
                <a:rPr lang="en-US" sz="900" i="1" dirty="0"/>
                <a:t>Figure 3: A Q-Q probability plot of the Hg (mg/kg) data. The data are not normally distributed.</a:t>
              </a:r>
            </a:p>
          </p:txBody>
        </p:sp>
      </p:grpSp>
    </p:spTree>
    <p:extLst>
      <p:ext uri="{BB962C8B-B14F-4D97-AF65-F5344CB8AC3E}">
        <p14:creationId xmlns:p14="http://schemas.microsoft.com/office/powerpoint/2010/main" val="24128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08DB-1460-361C-195A-957B2D1085FB}"/>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DBDDBB66-BB68-A2D3-D642-693FE1145AA2}"/>
              </a:ext>
            </a:extLst>
          </p:cNvPr>
          <p:cNvSpPr>
            <a:spLocks noGrp="1"/>
          </p:cNvSpPr>
          <p:nvPr>
            <p:ph idx="1"/>
          </p:nvPr>
        </p:nvSpPr>
        <p:spPr/>
        <p:txBody>
          <a:bodyPr>
            <a:normAutofit lnSpcReduction="10000"/>
          </a:bodyPr>
          <a:lstStyle/>
          <a:p>
            <a:r>
              <a:rPr lang="en-US" dirty="0"/>
              <a:t>The Hg (mg/kg) data are right skewed and have many outliers, as shown by </a:t>
            </a:r>
            <a:r>
              <a:rPr lang="en-US" i="1" dirty="0"/>
              <a:t>Figure 1 and Figure 2.</a:t>
            </a:r>
          </a:p>
          <a:p>
            <a:r>
              <a:rPr lang="en-US" dirty="0"/>
              <a:t>The Q-Q probability plot shows the data are not normally distributed </a:t>
            </a:r>
            <a:r>
              <a:rPr lang="en-US" i="1" dirty="0"/>
              <a:t>(Figure 3)</a:t>
            </a:r>
            <a:r>
              <a:rPr lang="en-US" dirty="0"/>
              <a:t>.</a:t>
            </a:r>
          </a:p>
          <a:p>
            <a:r>
              <a:rPr lang="en-US" dirty="0"/>
              <a:t>The data might become approximately normal after a log10 transformation. The transformation may also eliminate most or all the outliers.</a:t>
            </a:r>
          </a:p>
        </p:txBody>
      </p:sp>
    </p:spTree>
    <p:extLst>
      <p:ext uri="{BB962C8B-B14F-4D97-AF65-F5344CB8AC3E}">
        <p14:creationId xmlns:p14="http://schemas.microsoft.com/office/powerpoint/2010/main" val="287981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CC02D-0BC2-3606-BC6A-380755085762}"/>
              </a:ext>
            </a:extLst>
          </p:cNvPr>
          <p:cNvSpPr>
            <a:spLocks noGrp="1" noRot="1" noMove="1" noResize="1" noEditPoints="1" noAdjustHandles="1" noChangeArrowheads="1" noChangeShapeType="1"/>
          </p:cNvSpPr>
          <p:nvPr/>
        </p:nvSpPr>
        <p:spPr>
          <a:xfrm>
            <a:off x="-69011" y="-77638"/>
            <a:ext cx="12261011" cy="6935638"/>
          </a:xfrm>
          <a:prstGeom prst="rect">
            <a:avLst/>
          </a:prstGeom>
          <a:solidFill>
            <a:srgbClr val="2D1B30"/>
          </a:solidFill>
          <a:ln>
            <a:solidFill>
              <a:srgbClr val="2D1B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290F361-2B4C-CF5B-3A6F-D013233133B1}"/>
              </a:ext>
            </a:extLst>
          </p:cNvPr>
          <p:cNvGrpSpPr>
            <a:grpSpLocks noGrp="1" noUngrp="1" noRot="1" noMove="1" noResize="1"/>
          </p:cNvGrpSpPr>
          <p:nvPr/>
        </p:nvGrpSpPr>
        <p:grpSpPr>
          <a:xfrm>
            <a:off x="2171700" y="588756"/>
            <a:ext cx="7848600" cy="5680489"/>
            <a:chOff x="2171700" y="747576"/>
            <a:chExt cx="7848600" cy="5680489"/>
          </a:xfrm>
        </p:grpSpPr>
        <p:pic>
          <p:nvPicPr>
            <p:cNvPr id="5" name="Picture 4" descr="A graph with a line drawn on it&#10;&#10;Description automatically generated">
              <a:extLst>
                <a:ext uri="{FF2B5EF4-FFF2-40B4-BE49-F238E27FC236}">
                  <a16:creationId xmlns:a16="http://schemas.microsoft.com/office/drawing/2014/main" id="{3D2F8044-FBFD-9038-5E58-48346C4F133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209800" y="747576"/>
              <a:ext cx="7772400" cy="5362849"/>
            </a:xfrm>
            <a:prstGeom prst="rect">
              <a:avLst/>
            </a:prstGeom>
            <a:ln w="28575">
              <a:solidFill>
                <a:schemeClr val="accent1"/>
              </a:solidFill>
            </a:ln>
          </p:spPr>
        </p:pic>
        <p:sp>
          <p:nvSpPr>
            <p:cNvPr id="4" name="TextBox 3">
              <a:extLst>
                <a:ext uri="{FF2B5EF4-FFF2-40B4-BE49-F238E27FC236}">
                  <a16:creationId xmlns:a16="http://schemas.microsoft.com/office/drawing/2014/main" id="{82FFCA2D-4389-F7E3-70A8-39B346069A08}"/>
                </a:ext>
              </a:extLst>
            </p:cNvPr>
            <p:cNvSpPr txBox="1">
              <a:spLocks noGrp="1" noRot="1" noMove="1" noResize="1" noEditPoints="1" noAdjustHandles="1" noChangeArrowheads="1" noChangeShapeType="1"/>
            </p:cNvSpPr>
            <p:nvPr/>
          </p:nvSpPr>
          <p:spPr>
            <a:xfrm>
              <a:off x="2171700" y="6197233"/>
              <a:ext cx="7848600" cy="230832"/>
            </a:xfrm>
            <a:prstGeom prst="rect">
              <a:avLst/>
            </a:prstGeom>
            <a:noFill/>
          </p:spPr>
          <p:txBody>
            <a:bodyPr wrap="square" rtlCol="0">
              <a:spAutoFit/>
            </a:bodyPr>
            <a:lstStyle/>
            <a:p>
              <a:r>
                <a:rPr lang="en-US" sz="900" i="1" dirty="0"/>
                <a:t>Figure 4: A Q-Q probability plot of the Hg (mg/kg) data after a log10 transformation. The data are approximately normally distributed.</a:t>
              </a:r>
            </a:p>
          </p:txBody>
        </p:sp>
      </p:grpSp>
    </p:spTree>
    <p:extLst>
      <p:ext uri="{BB962C8B-B14F-4D97-AF65-F5344CB8AC3E}">
        <p14:creationId xmlns:p14="http://schemas.microsoft.com/office/powerpoint/2010/main" val="390347302"/>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Override1.xml><?xml version="1.0" encoding="utf-8"?>
<a:themeOverride xmlns:a="http://schemas.openxmlformats.org/drawingml/2006/main">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themeOverride>
</file>

<file path=ppt/theme/themeOverride2.xml><?xml version="1.0" encoding="utf-8"?>
<a:themeOverride xmlns:a="http://schemas.openxmlformats.org/drawingml/2006/main">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themeOverride>
</file>

<file path=ppt/theme/themeOverride3.xml><?xml version="1.0" encoding="utf-8"?>
<a:themeOverride xmlns:a="http://schemas.openxmlformats.org/drawingml/2006/main">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620</TotalTime>
  <Words>3858</Words>
  <Application>Microsoft Macintosh PowerPoint</Application>
  <PresentationFormat>Widescreen</PresentationFormat>
  <Paragraphs>160</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Avenir Next LT Pro</vt:lpstr>
      <vt:lpstr>Avenir Next LT Pro Light</vt:lpstr>
      <vt:lpstr>Sitka Subheading</vt:lpstr>
      <vt:lpstr>PebbleVTI</vt:lpstr>
      <vt:lpstr>An Analysis of Mercury Levels in Alberta’s Fish</vt:lpstr>
      <vt:lpstr>Introduction</vt:lpstr>
      <vt:lpstr>Data Exploration</vt:lpstr>
      <vt:lpstr>Data Characteristics </vt:lpstr>
      <vt:lpstr>PowerPoint Presentation</vt:lpstr>
      <vt:lpstr>PowerPoint Presentation</vt:lpstr>
      <vt:lpstr>PowerPoint Presentation</vt:lpstr>
      <vt:lpstr>Preparing the data</vt:lpstr>
      <vt:lpstr>PowerPoint Presentation</vt:lpstr>
      <vt:lpstr>PowerPoint Presentation</vt:lpstr>
      <vt:lpstr>Preparing the Data (cont.)</vt:lpstr>
      <vt:lpstr>Maturity and Hg (mg/kg) Analysis </vt:lpstr>
      <vt:lpstr>Hypotheses</vt:lpstr>
      <vt:lpstr>PowerPoint Presentation</vt:lpstr>
      <vt:lpstr>Maturity Analysis</vt:lpstr>
      <vt:lpstr>Interpretation</vt:lpstr>
      <vt:lpstr>Weight (g) and Hg (mg/kg) Analysis </vt:lpstr>
      <vt:lpstr>Hypotheses</vt:lpstr>
      <vt:lpstr>PowerPoint Presentation</vt:lpstr>
      <vt:lpstr>Weight Analysis</vt:lpstr>
      <vt:lpstr>Interpretation</vt:lpstr>
      <vt:lpstr>Age (years) and Hg (mg/kg) Analysis</vt:lpstr>
      <vt:lpstr>Hypotheses</vt:lpstr>
      <vt:lpstr>PowerPoint Presentation</vt:lpstr>
      <vt:lpstr>Age Analysis</vt:lpstr>
      <vt:lpstr>Interpretation</vt:lpstr>
      <vt:lpstr>Sex and Hg (mg/kg) Analysis</vt:lpstr>
      <vt:lpstr>Hypotheses</vt:lpstr>
      <vt:lpstr>Sex Analysis</vt:lpstr>
      <vt:lpstr>Interpretation</vt:lpstr>
      <vt:lpstr>Sex and Weight (g) Analysis</vt:lpstr>
      <vt:lpstr>Hypotheses</vt:lpstr>
      <vt:lpstr>Sex and Weight Analysis</vt:lpstr>
      <vt:lpstr>Interpretation</vt:lpstr>
      <vt:lpstr>Sex and Age (years) Analysis</vt:lpstr>
      <vt:lpstr>Hypotheses</vt:lpstr>
      <vt:lpstr>Sex and Age Analysis</vt:lpstr>
      <vt:lpstr>Interpretation</vt:lpstr>
      <vt:lpstr>Fork Length (mm) and Hg (mg/kg) Analysis </vt:lpstr>
      <vt:lpstr>Hypotheses</vt:lpstr>
      <vt:lpstr>PowerPoint Presentation</vt:lpstr>
      <vt:lpstr>Fork Length Analysis</vt:lpstr>
      <vt:lpstr>Interpretation</vt:lpstr>
      <vt:lpstr>Total Length (mm) and Hg (mg/kg) Analysis </vt:lpstr>
      <vt:lpstr>Hypotheses</vt:lpstr>
      <vt:lpstr>PowerPoint Presentation</vt:lpstr>
      <vt:lpstr>Analysis</vt:lpstr>
      <vt:lpstr>Interpretation</vt:lpstr>
      <vt:lpstr>Waterbody Type and Hg (mg/kg) Analysis </vt:lpstr>
      <vt:lpstr>Hypotheses</vt:lpstr>
      <vt:lpstr>Analysis</vt:lpstr>
      <vt:lpstr>Interpretation</vt:lpstr>
      <vt:lpstr>PowerPoint Presentation</vt:lpstr>
      <vt:lpstr>Exploratory Analysis</vt:lpstr>
      <vt:lpstr>Waterbody Names</vt:lpstr>
      <vt:lpstr>Common Name of Fish</vt:lpstr>
      <vt:lpstr>PowerPoint Presentation</vt:lpstr>
      <vt:lpstr>Results and Discussion</vt:lpstr>
      <vt:lpstr>Results and Discussion (cont.)</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Justin Reinke</dc:creator>
  <cp:lastModifiedBy>Justin Reinke</cp:lastModifiedBy>
  <cp:revision>2</cp:revision>
  <cp:lastPrinted>2024-08-21T20:33:24Z</cp:lastPrinted>
  <dcterms:created xsi:type="dcterms:W3CDTF">2024-08-08T18:27:08Z</dcterms:created>
  <dcterms:modified xsi:type="dcterms:W3CDTF">2024-08-26T02:12:37Z</dcterms:modified>
</cp:coreProperties>
</file>