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notesMasterIdLst>
    <p:notesMasterId r:id="rId15"/>
  </p:notesMasterIdLst>
  <p:sldIdLst>
    <p:sldId id="256" r:id="rId2"/>
    <p:sldId id="262" r:id="rId3"/>
    <p:sldId id="270" r:id="rId4"/>
    <p:sldId id="257" r:id="rId5"/>
    <p:sldId id="265" r:id="rId6"/>
    <p:sldId id="267" r:id="rId7"/>
    <p:sldId id="269" r:id="rId8"/>
    <p:sldId id="268" r:id="rId9"/>
    <p:sldId id="266" r:id="rId10"/>
    <p:sldId id="260" r:id="rId11"/>
    <p:sldId id="264" r:id="rId12"/>
    <p:sldId id="25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4F5175-D93E-4B55-96B4-763D3827DF72}">
          <p14:sldIdLst>
            <p14:sldId id="256"/>
          </p14:sldIdLst>
        </p14:section>
        <p14:section name="Requirements/Intro" id="{ECFDB2E0-FED3-4299-98B1-9124FB899E23}">
          <p14:sldIdLst>
            <p14:sldId id="262"/>
            <p14:sldId id="270"/>
          </p14:sldIdLst>
        </p14:section>
        <p14:section name="PID Controller Basics" id="{792F2554-A493-44F0-B6A5-F5309E47AA22}">
          <p14:sldIdLst>
            <p14:sldId id="257"/>
          </p14:sldIdLst>
        </p14:section>
        <p14:section name="Tuning Methods and Analysis" id="{EA5189ED-F919-41E6-AB29-D2D0930FB021}">
          <p14:sldIdLst>
            <p14:sldId id="265"/>
            <p14:sldId id="267"/>
            <p14:sldId id="269"/>
            <p14:sldId id="268"/>
            <p14:sldId id="266"/>
          </p14:sldIdLst>
        </p14:section>
        <p14:section name="Results" id="{E14F06A3-517D-492B-9BCB-73801150B100}">
          <p14:sldIdLst>
            <p14:sldId id="260"/>
            <p14:sldId id="264"/>
            <p14:sldId id="25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5116" autoAdjust="0"/>
  </p:normalViewPr>
  <p:slideViewPr>
    <p:cSldViewPr snapToGrid="0">
      <p:cViewPr varScale="1">
        <p:scale>
          <a:sx n="109" d="100"/>
          <a:sy n="109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8FDFB-C053-43D3-8B92-23FAE7A1EB0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85088-1631-405B-90B4-F3316B98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89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Proportional, integral,</a:t>
            </a:r>
            <a:r>
              <a:rPr lang="en-US" baseline="0" dirty="0" smtClean="0"/>
              <a:t> derivative</a:t>
            </a:r>
          </a:p>
          <a:p>
            <a:r>
              <a:rPr lang="en-US" baseline="0" dirty="0" smtClean="0"/>
              <a:t>The graph on the right shows how the controller can be changed with different values. This graph shows different values for only one of the variables.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adjustable – multiple variables allows different ways to sense error, a lot of control over the 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5088-1631-405B-90B4-F3316B98C1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88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proportional gain is what causes the controller to respond to different levels of error.</a:t>
            </a:r>
          </a:p>
          <a:p>
            <a:r>
              <a:rPr lang="en-US" dirty="0" smtClean="0"/>
              <a:t>The integral gain lets the controller react to past error values. This eliminates any persistent error that the proportional gain does not correct.</a:t>
            </a:r>
          </a:p>
          <a:p>
            <a:r>
              <a:rPr lang="en-US" dirty="0" smtClean="0"/>
              <a:t>The derivative gain estimates the future error. This constant helps eliminate any error at a faster pace.</a:t>
            </a:r>
          </a:p>
          <a:p>
            <a:endParaRPr lang="en-US" dirty="0" smtClean="0"/>
          </a:p>
          <a:p>
            <a:r>
              <a:rPr lang="en-US" dirty="0" err="1" smtClean="0"/>
              <a:t>Kp</a:t>
            </a:r>
            <a:r>
              <a:rPr lang="en-US" baseline="0" dirty="0" smtClean="0"/>
              <a:t> and Ki decrease rise time, but increase overshoot</a:t>
            </a:r>
          </a:p>
          <a:p>
            <a:r>
              <a:rPr lang="en-US" baseline="0" dirty="0" smtClean="0"/>
              <a:t>Ki significantly decreases steady state error,</a:t>
            </a:r>
          </a:p>
          <a:p>
            <a:r>
              <a:rPr lang="en-US" baseline="0" dirty="0" err="1" smtClean="0"/>
              <a:t>Kd</a:t>
            </a:r>
            <a:r>
              <a:rPr lang="en-US" baseline="0" dirty="0" smtClean="0"/>
              <a:t> improves stability and has minor effect on other variables</a:t>
            </a:r>
          </a:p>
          <a:p>
            <a:endParaRPr lang="en-US" baseline="0" dirty="0" smtClean="0"/>
          </a:p>
          <a:p>
            <a:r>
              <a:rPr lang="en-US" sz="1200" dirty="0" smtClean="0"/>
              <a:t>Proportional gain – sensitivity to error</a:t>
            </a:r>
          </a:p>
          <a:p>
            <a:r>
              <a:rPr lang="en-US" sz="1200" dirty="0" smtClean="0"/>
              <a:t>Integral gain – reduces steady state error</a:t>
            </a:r>
          </a:p>
          <a:p>
            <a:r>
              <a:rPr lang="en-US" sz="1200" dirty="0" smtClean="0"/>
              <a:t>Derivative gain – improves settling time and stability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S-domain = frequency domain</a:t>
            </a:r>
          </a:p>
          <a:p>
            <a:r>
              <a:rPr lang="en-US" dirty="0" smtClean="0"/>
              <a:t>e(t)</a:t>
            </a:r>
            <a:r>
              <a:rPr lang="en-US" baseline="0" dirty="0" smtClean="0"/>
              <a:t> is error function.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We’ll actually use a discrete time domain, because computers are only capable of 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5088-1631-405B-90B4-F3316B98C1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69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Uses an array</a:t>
            </a:r>
          </a:p>
          <a:p>
            <a:endParaRPr lang="en-US" dirty="0" smtClean="0"/>
          </a:p>
          <a:p>
            <a:r>
              <a:rPr lang="en-US" dirty="0" smtClean="0"/>
              <a:t>Tuning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5088-1631-405B-90B4-F3316B98C1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86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5088-1631-405B-90B4-F3316B98C1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9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88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2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365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2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683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7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6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0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2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7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1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2CB13-B959-48C7-ADCB-69443B6FAC8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0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icisdigital.wordpress.com/2011/06/27/proportional-integral-derivative-pid-controller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1999" cy="2387600"/>
          </a:xfrm>
        </p:spPr>
        <p:txBody>
          <a:bodyPr/>
          <a:lstStyle/>
          <a:p>
            <a:r>
              <a:rPr lang="en-US" dirty="0" smtClean="0"/>
              <a:t>PID Controller Design and Tuning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Presented by Joe Driscoll and Isaac Hill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7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954" y="82492"/>
            <a:ext cx="10564091" cy="4993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Open Loop Captured Data</a:t>
            </a:r>
            <a:endParaRPr lang="en-US" dirty="0"/>
          </a:p>
        </p:txBody>
      </p:sp>
      <p:pic>
        <p:nvPicPr>
          <p:cNvPr id="1028" name="Picture 4" descr="https://raw.githubusercontent.com/jwd0023/3050/master/presentation/open_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1891"/>
            <a:ext cx="12192000" cy="627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634538" y="1864820"/>
            <a:ext cx="1352204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3954" y="1324492"/>
            <a:ext cx="1321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622 </a:t>
            </a:r>
            <a:r>
              <a:rPr lang="en-US" sz="2000" b="1" dirty="0" err="1" smtClean="0">
                <a:solidFill>
                  <a:srgbClr val="FF0000"/>
                </a:solidFill>
              </a:rPr>
              <a:t>ms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986743" y="910803"/>
            <a:ext cx="61865" cy="5525166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0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753"/>
            <a:ext cx="10515600" cy="5569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Closed Loop Captured Data</a:t>
            </a:r>
            <a:endParaRPr lang="en-US" dirty="0"/>
          </a:p>
        </p:txBody>
      </p:sp>
      <p:pic>
        <p:nvPicPr>
          <p:cNvPr id="4" name="Picture 2" descr="https://raw.githubusercontent.com/jwd0023/3050/master/presentation/closed_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3" y="864525"/>
            <a:ext cx="12058198" cy="591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898669" y="3923606"/>
            <a:ext cx="3200400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2778" y="4046512"/>
            <a:ext cx="1321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280.2 </a:t>
            </a:r>
            <a:r>
              <a:rPr lang="en-US" sz="2000" b="1" dirty="0" err="1" smtClean="0">
                <a:solidFill>
                  <a:srgbClr val="FF0000"/>
                </a:solidFill>
              </a:rPr>
              <a:t>ms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03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Closed Loop Response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Same transition from 480 mV to 900 mV</a:t>
            </a:r>
          </a:p>
          <a:p>
            <a:r>
              <a:rPr lang="en-US" dirty="0" smtClean="0"/>
              <a:t>~</a:t>
            </a:r>
            <a:r>
              <a:rPr lang="en-US" dirty="0" smtClean="0"/>
              <a:t>50% </a:t>
            </a:r>
            <a:r>
              <a:rPr lang="en-US" dirty="0" smtClean="0"/>
              <a:t>faster settling time</a:t>
            </a:r>
          </a:p>
          <a:p>
            <a:pPr lvl="1"/>
            <a:r>
              <a:rPr lang="en-US" dirty="0" smtClean="0"/>
              <a:t>Open loop: 620-640 </a:t>
            </a:r>
            <a:r>
              <a:rPr lang="en-US" dirty="0" err="1" smtClean="0"/>
              <a:t>ms</a:t>
            </a:r>
            <a:endParaRPr lang="en-US" dirty="0" smtClean="0"/>
          </a:p>
          <a:p>
            <a:pPr lvl="1"/>
            <a:r>
              <a:rPr lang="en-US" dirty="0" smtClean="0"/>
              <a:t>Closed loop: </a:t>
            </a:r>
            <a:r>
              <a:rPr lang="en-US" dirty="0"/>
              <a:t>280-300 </a:t>
            </a:r>
            <a:r>
              <a:rPr lang="en-US" dirty="0" err="1"/>
              <a:t>ms</a:t>
            </a:r>
            <a:endParaRPr lang="en-US" dirty="0" smtClean="0"/>
          </a:p>
          <a:p>
            <a:r>
              <a:rPr lang="en-US" dirty="0" smtClean="0"/>
              <a:t>Minimal </a:t>
            </a:r>
            <a:r>
              <a:rPr lang="en-US" dirty="0" smtClean="0"/>
              <a:t>ripple (under </a:t>
            </a:r>
            <a:r>
              <a:rPr lang="en-US" dirty="0" smtClean="0"/>
              <a:t>10 </a:t>
            </a:r>
            <a:r>
              <a:rPr lang="en-US" dirty="0" smtClean="0"/>
              <a:t>mV)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Possible improvements:</a:t>
            </a:r>
          </a:p>
          <a:p>
            <a:pPr lvl="1"/>
            <a:r>
              <a:rPr lang="en-US" dirty="0" smtClean="0"/>
              <a:t>Scale up errors</a:t>
            </a:r>
          </a:p>
          <a:p>
            <a:pPr lvl="1"/>
            <a:r>
              <a:rPr lang="en-US" dirty="0" smtClean="0"/>
              <a:t>Use MCU with FPU</a:t>
            </a:r>
          </a:p>
          <a:p>
            <a:pPr lvl="1"/>
            <a:r>
              <a:rPr lang="en-US" dirty="0" smtClean="0"/>
              <a:t>Optimize error calculations/tuning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50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48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and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Design a motor controller</a:t>
            </a:r>
          </a:p>
          <a:p>
            <a:pPr lvl="1"/>
            <a:r>
              <a:rPr lang="en-US" sz="2800" dirty="0" smtClean="0"/>
              <a:t>Basic requirements</a:t>
            </a:r>
          </a:p>
          <a:p>
            <a:pPr lvl="2"/>
            <a:r>
              <a:rPr lang="en-US" sz="2800" dirty="0" smtClean="0"/>
              <a:t>5% steady state error</a:t>
            </a:r>
          </a:p>
          <a:p>
            <a:pPr lvl="2"/>
            <a:r>
              <a:rPr lang="en-US" sz="2800" dirty="0" smtClean="0"/>
              <a:t>&lt; 10% overshoot</a:t>
            </a:r>
          </a:p>
          <a:p>
            <a:pPr lvl="2"/>
            <a:r>
              <a:rPr lang="en-US" sz="2800" dirty="0" smtClean="0"/>
              <a:t>Closed loop response 50% faster than open loop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7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37213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Use PID controller:</a:t>
            </a:r>
            <a:endParaRPr lang="en-US" sz="3200" dirty="0"/>
          </a:p>
          <a:p>
            <a:pPr lvl="1"/>
            <a:r>
              <a:rPr lang="en-US" sz="2800" dirty="0" smtClean="0"/>
              <a:t>Adjustable/adaptable</a:t>
            </a:r>
          </a:p>
          <a:p>
            <a:pPr lvl="1"/>
            <a:r>
              <a:rPr lang="en-US" sz="2800" dirty="0" smtClean="0"/>
              <a:t>Quick response time</a:t>
            </a:r>
          </a:p>
          <a:p>
            <a:r>
              <a:rPr lang="en-US" sz="3200" dirty="0" smtClean="0"/>
              <a:t>Design focused heavily on response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413" y="1690688"/>
            <a:ext cx="5235131" cy="41318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5438" y="5942568"/>
            <a:ext cx="635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https://commons.wikimedia.org/wiki/File:Change_with_Ki.png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1894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PID Controller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28723" y="1479121"/>
                <a:ext cx="3825077" cy="233441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PID controller transfer function</a:t>
                </a:r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sz="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28723" y="1479121"/>
                <a:ext cx="3825077" cy="2334410"/>
              </a:xfrm>
              <a:blipFill>
                <a:blip r:embed="rId3"/>
                <a:stretch>
                  <a:fillRect l="-2866" t="-4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304" y="3253213"/>
            <a:ext cx="6831393" cy="31431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21009" y="6396335"/>
            <a:ext cx="620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hlinkClick r:id="rId5"/>
              </a:rPr>
              <a:t>   https</a:t>
            </a:r>
            <a:r>
              <a:rPr lang="en-US" sz="1200" dirty="0">
                <a:hlinkClick r:id="rId5"/>
              </a:rPr>
              <a:t>://nicisdigital.wordpress.com/2011/06/27/proportional-integral-derivative-pid-controller/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479121"/>
            <a:ext cx="5923085" cy="2334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PID controller design: </a:t>
            </a:r>
          </a:p>
          <a:p>
            <a:pPr lvl="1"/>
            <a:r>
              <a:rPr lang="en-US" dirty="0" smtClean="0"/>
              <a:t>proportional gain 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p</a:t>
            </a:r>
            <a:r>
              <a:rPr lang="en-US" dirty="0" smtClean="0"/>
              <a:t>) – error sensitivity </a:t>
            </a:r>
          </a:p>
          <a:p>
            <a:pPr lvl="1"/>
            <a:r>
              <a:rPr lang="en-US" dirty="0" smtClean="0"/>
              <a:t>integral gain (K</a:t>
            </a:r>
            <a:r>
              <a:rPr lang="en-US" baseline="-25000" dirty="0" smtClean="0"/>
              <a:t>i</a:t>
            </a:r>
            <a:r>
              <a:rPr lang="en-US" dirty="0" smtClean="0"/>
              <a:t>) – steady state error</a:t>
            </a:r>
          </a:p>
          <a:p>
            <a:pPr lvl="1"/>
            <a:r>
              <a:rPr lang="en-US" dirty="0" smtClean="0"/>
              <a:t>derivative gain 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d</a:t>
            </a:r>
            <a:r>
              <a:rPr lang="en-US" dirty="0" smtClean="0"/>
              <a:t>) – stability and speed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 algn="ctr">
              <a:buFont typeface="Arial" panose="020B0604020202020204" pitchFamily="34" charset="0"/>
              <a:buNone/>
            </a:pPr>
            <a:endParaRPr lang="en-US" sz="1200" dirty="0"/>
          </a:p>
          <a:p>
            <a:pPr marL="457200" lvl="1" indent="0" algn="ctr">
              <a:buFont typeface="Arial" panose="020B0604020202020204" pitchFamily="34" charset="0"/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13291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Discrete PID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923415" cy="4351338"/>
              </a:xfrm>
            </p:spPr>
            <p:txBody>
              <a:bodyPr/>
              <a:lstStyle/>
              <a:p>
                <a:r>
                  <a:rPr lang="en-US" dirty="0" smtClean="0"/>
                  <a:t>PID equation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−2]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functions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 smtClean="0"/>
                  <a:t>, and T</a:t>
                </a:r>
              </a:p>
              <a:p>
                <a:pPr lvl="1"/>
                <a:r>
                  <a:rPr lang="en-US" dirty="0" smtClean="0"/>
                  <a:t>3 adds and 3 multiplies for one control </a:t>
                </a:r>
                <a:r>
                  <a:rPr lang="en-US" dirty="0"/>
                  <a:t>step </a:t>
                </a:r>
                <a:endParaRPr lang="en-US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Gains can be changed at run-time</a:t>
                </a:r>
              </a:p>
              <a:p>
                <a:pPr lvl="1"/>
                <a:r>
                  <a:rPr lang="en-US" dirty="0" smtClean="0"/>
                  <a:t>Possible to manually tune</a:t>
                </a:r>
              </a:p>
              <a:p>
                <a:pPr lvl="1"/>
                <a:r>
                  <a:rPr lang="en-US" dirty="0" smtClean="0"/>
                  <a:t>Code provides special mode for tuning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923415" cy="4351338"/>
              </a:xfrm>
              <a:blipFill>
                <a:blip r:embed="rId3"/>
                <a:stretch>
                  <a:fillRect l="-138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00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319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Tuning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11" y="1508760"/>
            <a:ext cx="5041392" cy="4668203"/>
          </a:xfrm>
        </p:spPr>
        <p:txBody>
          <a:bodyPr/>
          <a:lstStyle/>
          <a:p>
            <a:r>
              <a:rPr lang="en-US" dirty="0" smtClean="0"/>
              <a:t>Methods attempted/used</a:t>
            </a:r>
          </a:p>
          <a:p>
            <a:pPr lvl="1"/>
            <a:r>
              <a:rPr lang="en-US" dirty="0" smtClean="0"/>
              <a:t>Cohen-Coon (most difficult)</a:t>
            </a:r>
          </a:p>
          <a:p>
            <a:pPr lvl="1"/>
            <a:r>
              <a:rPr lang="en-US" dirty="0" smtClean="0"/>
              <a:t>Ziegler-Nichols</a:t>
            </a:r>
          </a:p>
          <a:p>
            <a:pPr lvl="1"/>
            <a:r>
              <a:rPr lang="en-US" dirty="0" smtClean="0"/>
              <a:t>Manual tuning (least difficult)</a:t>
            </a:r>
          </a:p>
          <a:p>
            <a:pPr lvl="1"/>
            <a:endParaRPr lang="en-US" dirty="0"/>
          </a:p>
          <a:p>
            <a:r>
              <a:rPr lang="en-US" dirty="0" smtClean="0"/>
              <a:t>Floating point unit difficulties</a:t>
            </a:r>
          </a:p>
          <a:p>
            <a:pPr lvl="1"/>
            <a:r>
              <a:rPr lang="en-US" dirty="0" smtClean="0"/>
              <a:t>PID gains tend to be low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Used manual tuning rather than adapting system for small gains</a:t>
            </a:r>
          </a:p>
          <a:p>
            <a:pPr lvl="1"/>
            <a:endParaRPr lang="en-US" dirty="0" smtClean="0"/>
          </a:p>
        </p:txBody>
      </p:sp>
      <p:pic>
        <p:nvPicPr>
          <p:cNvPr id="2050" name="Picture 2" descr="http://blog.opticontrols.com/wp-content/uploads/2013/10/qad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603" y="1508760"/>
            <a:ext cx="6732984" cy="466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86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Ziegler-Nichols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Simple gain equations/process</a:t>
                </a:r>
              </a:p>
              <a:p>
                <a:pPr lvl="1"/>
                <a:r>
                  <a:rPr lang="en-US" dirty="0" smtClean="0"/>
                  <a:t>Find ultimate gain and period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1.7</m:t>
                        </m:r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 smtClean="0"/>
                  <a:t>Values from testing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 smtClean="0"/>
                  <a:t> under 20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under </a:t>
                </a:r>
                <a:r>
                  <a:rPr lang="en-US" dirty="0" smtClean="0"/>
                  <a:t>1</a:t>
                </a:r>
              </a:p>
              <a:p>
                <a:pPr lvl="1"/>
                <a:r>
                  <a:rPr lang="en-US" dirty="0" smtClean="0"/>
                  <a:t>Still issues with floating point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81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Cohen-Coon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714912"/>
                <a:ext cx="4191000" cy="4351338"/>
              </a:xfrm>
            </p:spPr>
            <p:txBody>
              <a:bodyPr/>
              <a:lstStyle/>
              <a:p>
                <a:r>
                  <a:rPr lang="en-US" dirty="0" smtClean="0"/>
                  <a:t>Gain calculations</a:t>
                </a:r>
              </a:p>
              <a:p>
                <a:pPr lvl="1"/>
                <a:r>
                  <a:rPr lang="en-US" dirty="0" smtClean="0"/>
                  <a:t>Parameters calculated from previous lab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1.35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+0.185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=2.5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+0.185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+0.611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=0.37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+0.185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Resulting gains still too low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714912"/>
                <a:ext cx="4191000" cy="4351338"/>
              </a:xfrm>
              <a:blipFill>
                <a:blip r:embed="rId2"/>
                <a:stretch>
                  <a:fillRect l="-2616" t="-224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cohen coon tuning meth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99" y="1690688"/>
            <a:ext cx="8011761" cy="471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39128" y="6483096"/>
            <a:ext cx="4773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http://blog.opticontrols.com/archives/316</a:t>
            </a:r>
          </a:p>
        </p:txBody>
      </p:sp>
    </p:spTree>
    <p:extLst>
      <p:ext uri="{BB962C8B-B14F-4D97-AF65-F5344CB8AC3E}">
        <p14:creationId xmlns:p14="http://schemas.microsoft.com/office/powerpoint/2010/main" val="399004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Tuning Results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ambria Math" panose="02040503050406030204" pitchFamily="18" charset="0"/>
                  </a:rPr>
                  <a:t>Tuning resulted in PI controller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=20,000</m:t>
                    </m:r>
                  </m:oMath>
                </a14:m>
                <a:endParaRPr lang="en-US" b="0" i="1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0,000</m:t>
                    </m:r>
                  </m:oMath>
                </a14:m>
                <a:endParaRPr lang="en-US" i="1" dirty="0"/>
              </a:p>
              <a:p>
                <a:pPr marL="457200" lvl="1" indent="0">
                  <a:buNone/>
                </a:pPr>
                <a:r>
                  <a:rPr lang="en-US" dirty="0" smtClean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/>
              </a:p>
              <a:p>
                <a:r>
                  <a:rPr lang="en-US" dirty="0" smtClean="0"/>
                  <a:t>Unexpectedly large </a:t>
                </a:r>
                <a:r>
                  <a:rPr lang="en-US" dirty="0" smtClean="0"/>
                  <a:t>gains</a:t>
                </a:r>
              </a:p>
              <a:p>
                <a:pPr lvl="1"/>
                <a:r>
                  <a:rPr lang="en-US" dirty="0" smtClean="0"/>
                  <a:t>Proportion determined performance (not scale)</a:t>
                </a:r>
                <a:endParaRPr lang="en-US" dirty="0" smtClean="0"/>
              </a:p>
              <a:p>
                <a:r>
                  <a:rPr lang="en-US" dirty="0" smtClean="0"/>
                  <a:t>Controller only makes two control actions (0% or 100% duty cycle)</a:t>
                </a:r>
              </a:p>
              <a:p>
                <a:pPr lvl="1"/>
                <a:r>
                  <a:rPr lang="en-US" dirty="0" smtClean="0"/>
                  <a:t>Effectively schedules pulses</a:t>
                </a:r>
              </a:p>
              <a:p>
                <a:pPr lvl="1"/>
                <a:r>
                  <a:rPr lang="en-US" dirty="0" smtClean="0"/>
                  <a:t>Rise time &gt; fall time transient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59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</TotalTime>
  <Words>430</Words>
  <Application>Microsoft Office PowerPoint</Application>
  <PresentationFormat>Widescreen</PresentationFormat>
  <Paragraphs>117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PID Controller Design and Tuning</vt:lpstr>
      <vt:lpstr>Problem and Requirements</vt:lpstr>
      <vt:lpstr>Solution</vt:lpstr>
      <vt:lpstr>PID Controller</vt:lpstr>
      <vt:lpstr>Discrete PID Equations</vt:lpstr>
      <vt:lpstr>Tuning Approaches</vt:lpstr>
      <vt:lpstr>Ziegler-Nichols</vt:lpstr>
      <vt:lpstr>Cohen-Coon</vt:lpstr>
      <vt:lpstr>Tuning Results</vt:lpstr>
      <vt:lpstr>Open Loop Captured Data</vt:lpstr>
      <vt:lpstr>Closed Loop Captured Data</vt:lpstr>
      <vt:lpstr>Closed Loop Response 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</dc:creator>
  <cp:lastModifiedBy>Joe Driscoll</cp:lastModifiedBy>
  <cp:revision>86</cp:revision>
  <dcterms:created xsi:type="dcterms:W3CDTF">2018-12-03T06:44:11Z</dcterms:created>
  <dcterms:modified xsi:type="dcterms:W3CDTF">2018-12-04T17:32:40Z</dcterms:modified>
</cp:coreProperties>
</file>