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2" r:id="rId3"/>
    <p:sldId id="263" r:id="rId4"/>
    <p:sldId id="257" r:id="rId5"/>
    <p:sldId id="258" r:id="rId6"/>
    <p:sldId id="265" r:id="rId7"/>
    <p:sldId id="266" r:id="rId8"/>
    <p:sldId id="260" r:id="rId9"/>
    <p:sldId id="264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4F5175-D93E-4B55-96B4-763D3827DF72}">
          <p14:sldIdLst>
            <p14:sldId id="256"/>
          </p14:sldIdLst>
        </p14:section>
        <p14:section name="Requirements/Intro" id="{ECFDB2E0-FED3-4299-98B1-9124FB899E23}">
          <p14:sldIdLst>
            <p14:sldId id="262"/>
            <p14:sldId id="263"/>
          </p14:sldIdLst>
        </p14:section>
        <p14:section name="PID Controller Basics" id="{792F2554-A493-44F0-B6A5-F5309E47AA22}">
          <p14:sldIdLst>
            <p14:sldId id="257"/>
            <p14:sldId id="258"/>
          </p14:sldIdLst>
        </p14:section>
        <p14:section name="Tuning Methods and Analysis" id="{EA5189ED-F919-41E6-AB29-D2D0930FB021}">
          <p14:sldIdLst>
            <p14:sldId id="265"/>
            <p14:sldId id="266"/>
          </p14:sldIdLst>
        </p14:section>
        <p14:section name="Results" id="{E14F06A3-517D-492B-9BCB-73801150B100}">
          <p14:sldIdLst>
            <p14:sldId id="260"/>
            <p14:sldId id="264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CB13-B959-48C7-ADCB-69443B6FAC8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2938-210E-47A9-A5C4-C08AA26E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cisdigital.wordpress.com/2011/06/27/proportional-integral-derivative-pid-controll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PID Controller Design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Joseph Driscoll and Isaac 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Closed Loop Response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transition from 480 mV to 900 mV</a:t>
            </a:r>
          </a:p>
          <a:p>
            <a:r>
              <a:rPr lang="en-US" dirty="0" smtClean="0"/>
              <a:t>Settling time: 280-300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smtClean="0"/>
              <a:t>(~50% faster)</a:t>
            </a:r>
            <a:endParaRPr lang="en-US" dirty="0" smtClean="0"/>
          </a:p>
          <a:p>
            <a:r>
              <a:rPr lang="en-US" dirty="0" smtClean="0"/>
              <a:t>Minimal ripple: under 10 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0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a “good” motor controller</a:t>
            </a:r>
            <a:endParaRPr lang="en-US" sz="3200" dirty="0" smtClean="0"/>
          </a:p>
          <a:p>
            <a:pPr lvl="1"/>
            <a:r>
              <a:rPr lang="en-US" sz="3200" dirty="0" smtClean="0"/>
              <a:t>5% steady state error</a:t>
            </a:r>
          </a:p>
          <a:p>
            <a:pPr lvl="1"/>
            <a:r>
              <a:rPr lang="en-US" sz="3200" dirty="0" smtClean="0"/>
              <a:t>&lt; 10% overshoot</a:t>
            </a:r>
          </a:p>
          <a:p>
            <a:pPr lvl="1"/>
            <a:r>
              <a:rPr lang="en-US" sz="3200" dirty="0" smtClean="0"/>
              <a:t>Closed loop response 50% faster than open loop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PID controller</a:t>
            </a:r>
          </a:p>
          <a:p>
            <a:r>
              <a:rPr lang="en-US" dirty="0" smtClean="0"/>
              <a:t>The PID controller has three variables that can be altered to control overshoot and response time (?)</a:t>
            </a:r>
          </a:p>
          <a:p>
            <a:r>
              <a:rPr lang="en-US" dirty="0" smtClean="0"/>
              <a:t>[More reasons we chose a PID controller]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PID Controller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PID controller transfer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8723" y="1479121"/>
                <a:ext cx="3825077" cy="2334410"/>
              </a:xfrm>
              <a:blipFill>
                <a:blip r:embed="rId2"/>
                <a:stretch>
                  <a:fillRect l="-2866" t="-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4" y="3253213"/>
            <a:ext cx="6831393" cy="3143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1009" y="6396335"/>
            <a:ext cx="62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4"/>
              </a:rPr>
              <a:t>   https</a:t>
            </a:r>
            <a:r>
              <a:rPr lang="en-US" sz="1200" dirty="0">
                <a:hlinkClick r:id="rId4"/>
              </a:rPr>
              <a:t>://nicisdigital.wordpress.com/2011/06/27/proportional-integral-derivative-pid-controller/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479121"/>
            <a:ext cx="3825077" cy="233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PID controller design: </a:t>
            </a:r>
          </a:p>
          <a:p>
            <a:pPr lvl="1"/>
            <a:r>
              <a:rPr lang="en-US" dirty="0" smtClean="0"/>
              <a:t>proportional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integral gain (K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derivative gain 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329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PID Controller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Proportional gain – sensitivity to error</a:t>
            </a:r>
          </a:p>
          <a:p>
            <a:r>
              <a:rPr lang="en-US" sz="3600" dirty="0" smtClean="0"/>
              <a:t>Integral gain – reduces set-point error</a:t>
            </a:r>
          </a:p>
          <a:p>
            <a:r>
              <a:rPr lang="en-US" sz="3600" dirty="0" smtClean="0"/>
              <a:t>Derivative gain – improve settling time and stability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822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Discrete PID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</p:spPr>
            <p:txBody>
              <a:bodyPr/>
              <a:lstStyle/>
              <a:p>
                <a:r>
                  <a:rPr lang="en-US" dirty="0" smtClean="0"/>
                  <a:t>PID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, and T</a:t>
                </a:r>
              </a:p>
              <a:p>
                <a:pPr lvl="1"/>
                <a:r>
                  <a:rPr lang="en-US" dirty="0" smtClean="0"/>
                  <a:t>3 adds and 3 multiplies for one control </a:t>
                </a:r>
                <a:r>
                  <a:rPr lang="en-US" dirty="0"/>
                  <a:t>step 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Change gains at run-time to tune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23415" cy="4351338"/>
              </a:xfrm>
              <a:blipFill>
                <a:blip r:embed="rId2"/>
                <a:stretch>
                  <a:fillRect l="-13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0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Tuning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Tuning resulted in PI controller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=20,000</m:t>
                    </m:r>
                  </m:oMath>
                </a14:m>
                <a:endParaRPr lang="en-US" b="0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Unexpectedly large gains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5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954" y="82492"/>
            <a:ext cx="10564091" cy="4993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Open Loop Captured Data</a:t>
            </a:r>
            <a:endParaRPr lang="en-US" dirty="0"/>
          </a:p>
        </p:txBody>
      </p:sp>
      <p:pic>
        <p:nvPicPr>
          <p:cNvPr id="1028" name="Picture 4" descr="https://raw.githubusercontent.com/jwd0023/3050/master/presentation/open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891"/>
            <a:ext cx="12192000" cy="6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34538" y="1864820"/>
            <a:ext cx="135220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954" y="132449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622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556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Closed Loop Captured Data</a:t>
            </a:r>
            <a:endParaRPr lang="en-US" dirty="0"/>
          </a:p>
        </p:txBody>
      </p:sp>
      <p:pic>
        <p:nvPicPr>
          <p:cNvPr id="4" name="Picture 2" descr="https://raw.githubusercontent.com/jwd0023/3050/master/presentation/closed_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" y="864525"/>
            <a:ext cx="12058198" cy="59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98669" y="3923606"/>
            <a:ext cx="32004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2778" y="4046512"/>
            <a:ext cx="13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280.2 </a:t>
            </a:r>
            <a:r>
              <a:rPr lang="en-US" sz="2000" b="1" dirty="0" err="1" smtClean="0">
                <a:solidFill>
                  <a:srgbClr val="FF0000"/>
                </a:solidFill>
              </a:rPr>
              <a:t>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181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PID Controller Design and Tuning</vt:lpstr>
      <vt:lpstr>Problem and Requirements</vt:lpstr>
      <vt:lpstr>Solution</vt:lpstr>
      <vt:lpstr>PID Controller</vt:lpstr>
      <vt:lpstr>PID Controller Operation</vt:lpstr>
      <vt:lpstr>Discrete PID Equations</vt:lpstr>
      <vt:lpstr>Tuning Results</vt:lpstr>
      <vt:lpstr>Open Loop Captured Data</vt:lpstr>
      <vt:lpstr>Closed Loop Captured Data</vt:lpstr>
      <vt:lpstr>Closed Loop Response Summary</vt:lpstr>
      <vt:lpstr>PID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Joe Driscoll</cp:lastModifiedBy>
  <cp:revision>38</cp:revision>
  <dcterms:created xsi:type="dcterms:W3CDTF">2018-12-03T06:44:11Z</dcterms:created>
  <dcterms:modified xsi:type="dcterms:W3CDTF">2018-12-04T01:58:08Z</dcterms:modified>
</cp:coreProperties>
</file>