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autoAdjust="0"/>
    <p:restoredTop sz="94554" autoAdjust="0"/>
  </p:normalViewPr>
  <p:slideViewPr>
    <p:cSldViewPr snapToGrid="0" snapToObjects="1" showGuides="1">
      <p:cViewPr varScale="1">
        <p:scale>
          <a:sx n="17" d="100"/>
          <a:sy n="17" d="100"/>
        </p:scale>
        <p:origin x="1896" y="8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8300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6151926" cy="17210843"/>
          </a:xfrm>
          <a:solidFill>
            <a:schemeClr val="accent1">
              <a:lumMod val="20000"/>
              <a:lumOff val="80000"/>
            </a:schemeClr>
          </a:solidFill>
          <a:ln>
            <a:solidFill>
              <a:schemeClr val="accent6">
                <a:lumMod val="75000"/>
              </a:schemeClr>
            </a:solidFill>
          </a:ln>
        </p:spPr>
        <p:txBody>
          <a:bodyPr/>
          <a:lstStyle/>
          <a:p>
            <a:r>
              <a:rPr lang="en-US" sz="5400" b="1" dirty="0">
                <a:solidFill>
                  <a:schemeClr val="accent1">
                    <a:lumMod val="50000"/>
                  </a:schemeClr>
                </a:solidFill>
              </a:rPr>
              <a:t>Like all engineering projects, our group needed a computer to handle our needs. The Raspberry Pi 3 is a programmable micro-controller that is compatible with the MPU we've selected. The features covered by the Raspberry Pi are exactly what our team needs to begin</a:t>
            </a:r>
          </a:p>
          <a:p>
            <a:r>
              <a:rPr lang="en-US" sz="5400" b="1" dirty="0">
                <a:solidFill>
                  <a:schemeClr val="accent1">
                    <a:lumMod val="50000"/>
                  </a:schemeClr>
                </a:solidFill>
              </a:rPr>
              <a:t>a prototype. Below one will find the features that attracted us the most :</a:t>
            </a:r>
          </a:p>
          <a:p>
            <a:r>
              <a:rPr lang="en-US" sz="5400" b="1" dirty="0">
                <a:solidFill>
                  <a:schemeClr val="accent1">
                    <a:lumMod val="50000"/>
                  </a:schemeClr>
                </a:solidFill>
              </a:rPr>
              <a:t> -  Cortex-A53 (ARMv8) 64-bit SoC</a:t>
            </a:r>
          </a:p>
          <a:p>
            <a:r>
              <a:rPr lang="en-US" sz="5400" b="1" dirty="0">
                <a:solidFill>
                  <a:schemeClr val="accent1">
                    <a:lumMod val="50000"/>
                  </a:schemeClr>
                </a:solidFill>
              </a:rPr>
              <a:t>  - Clock Speed: 1.4GHz</a:t>
            </a:r>
          </a:p>
          <a:p>
            <a:r>
              <a:rPr lang="en-US" sz="5400" b="1" dirty="0">
                <a:solidFill>
                  <a:schemeClr val="accent1">
                    <a:lumMod val="50000"/>
                  </a:schemeClr>
                </a:solidFill>
              </a:rPr>
              <a:t>  - 2.4GHz and 5GHz IEEE 802.11.b/g/n/ac wireless LAN,             Bluetooth 4.2, BLE</a:t>
            </a:r>
          </a:p>
          <a:p>
            <a:r>
              <a:rPr lang="en-US" sz="5400" b="1" dirty="0">
                <a:solidFill>
                  <a:schemeClr val="accent1">
                    <a:lumMod val="50000"/>
                  </a:schemeClr>
                </a:solidFill>
              </a:rPr>
              <a:t>  - Gigabit Ethernet over USB 2.0 (maximum throughput 300 Mbps)</a:t>
            </a:r>
          </a:p>
          <a:p>
            <a:r>
              <a:rPr lang="en-US" sz="5400" b="1" dirty="0">
                <a:solidFill>
                  <a:schemeClr val="accent1">
                    <a:lumMod val="50000"/>
                  </a:schemeClr>
                </a:solidFill>
              </a:rPr>
              <a:t> -  Full-size HDMI</a:t>
            </a:r>
          </a:p>
          <a:p>
            <a:r>
              <a:rPr lang="en-US" sz="5400" b="1" dirty="0">
                <a:solidFill>
                  <a:schemeClr val="accent1">
                    <a:lumMod val="50000"/>
                  </a:schemeClr>
                </a:solidFill>
              </a:rPr>
              <a:t>  - 4 USB 2.0 ports</a:t>
            </a:r>
          </a:p>
          <a:p>
            <a:r>
              <a:rPr lang="en-US" sz="5400" b="1" dirty="0">
                <a:solidFill>
                  <a:schemeClr val="accent1">
                    <a:lumMod val="50000"/>
                  </a:schemeClr>
                </a:solidFill>
              </a:rPr>
              <a:t>  - Micro SD port for loading your operating system and storing data.</a:t>
            </a:r>
          </a:p>
          <a:p>
            <a:endParaRPr lang="en-US" b="1" dirty="0">
              <a:solidFill>
                <a:schemeClr val="accent1">
                  <a:lumMod val="50000"/>
                </a:schemeClr>
              </a:solidFill>
            </a:endParaRPr>
          </a:p>
        </p:txBody>
      </p:sp>
      <p:sp>
        <p:nvSpPr>
          <p:cNvPr id="3" name="Text Placeholder 2"/>
          <p:cNvSpPr>
            <a:spLocks noGrp="1"/>
          </p:cNvSpPr>
          <p:nvPr>
            <p:ph type="body" sz="quarter" idx="11"/>
          </p:nvPr>
        </p:nvSpPr>
        <p:spPr>
          <a:xfrm>
            <a:off x="2987325" y="5098321"/>
            <a:ext cx="10048875" cy="1975917"/>
          </a:xfrm>
        </p:spPr>
        <p:txBody>
          <a:bodyPr/>
          <a:lstStyle/>
          <a:p>
            <a:r>
              <a:rPr lang="en-US" sz="7200" dirty="0">
                <a:solidFill>
                  <a:schemeClr val="accent1">
                    <a:lumMod val="50000"/>
                  </a:schemeClr>
                </a:solidFill>
              </a:rPr>
              <a:t>Raspberry Pi  3</a:t>
            </a:r>
          </a:p>
          <a:p>
            <a:endParaRPr lang="en-US" dirty="0">
              <a:solidFill>
                <a:schemeClr val="accent1">
                  <a:lumMod val="50000"/>
                </a:schemeClr>
              </a:solidFill>
            </a:endParaRPr>
          </a:p>
        </p:txBody>
      </p:sp>
      <p:sp>
        <p:nvSpPr>
          <p:cNvPr id="7" name="Text Placeholder 6"/>
          <p:cNvSpPr>
            <a:spLocks noGrp="1"/>
          </p:cNvSpPr>
          <p:nvPr>
            <p:ph type="body" sz="quarter" idx="23"/>
          </p:nvPr>
        </p:nvSpPr>
        <p:spPr>
          <a:xfrm>
            <a:off x="17252766" y="6376504"/>
            <a:ext cx="12819058" cy="17212819"/>
          </a:xfrm>
          <a:solidFill>
            <a:schemeClr val="accent1">
              <a:lumMod val="20000"/>
              <a:lumOff val="80000"/>
            </a:schemeClr>
          </a:solidFill>
          <a:ln>
            <a:solidFill>
              <a:schemeClr val="accent6">
                <a:lumMod val="75000"/>
              </a:schemeClr>
            </a:solidFill>
          </a:ln>
        </p:spPr>
        <p:txBody>
          <a:bodyPr/>
          <a:lstStyle/>
          <a:p>
            <a:r>
              <a:rPr lang="en-US" sz="5400" b="1" dirty="0">
                <a:solidFill>
                  <a:schemeClr val="accent1">
                    <a:lumMod val="50000"/>
                  </a:schemeClr>
                </a:solidFill>
              </a:rPr>
              <a:t>- An accelerometer will be needed to detect when a distress call should be signaled. </a:t>
            </a:r>
          </a:p>
          <a:p>
            <a:r>
              <a:rPr lang="en-US" sz="5400" b="1" dirty="0">
                <a:solidFill>
                  <a:schemeClr val="accent1">
                    <a:lumMod val="50000"/>
                  </a:schemeClr>
                </a:solidFill>
              </a:rPr>
              <a:t>- Sparkfun IMU Breakout MPU-9250 used throughout this project featuring a 3-axis accelerometer. </a:t>
            </a:r>
          </a:p>
          <a:p>
            <a:r>
              <a:rPr lang="en-US" sz="5400" b="1" dirty="0">
                <a:solidFill>
                  <a:schemeClr val="accent1">
                    <a:lumMod val="50000"/>
                  </a:schemeClr>
                </a:solidFill>
              </a:rPr>
              <a:t>- A change in acceleration of the waves then causes an applied force on the MPU. </a:t>
            </a:r>
          </a:p>
          <a:p>
            <a:r>
              <a:rPr lang="en-US" sz="5400" b="1" dirty="0">
                <a:solidFill>
                  <a:schemeClr val="accent1">
                    <a:lumMod val="50000"/>
                  </a:schemeClr>
                </a:solidFill>
              </a:rPr>
              <a:t>- </a:t>
            </a:r>
            <a:r>
              <a:rPr lang="en-US" sz="5400" b="1" dirty="0" err="1">
                <a:solidFill>
                  <a:schemeClr val="accent1">
                    <a:lumMod val="50000"/>
                  </a:schemeClr>
                </a:solidFill>
              </a:rPr>
              <a:t>Sparkfun</a:t>
            </a:r>
            <a:r>
              <a:rPr lang="en-US" sz="5400" b="1" dirty="0">
                <a:solidFill>
                  <a:schemeClr val="accent1">
                    <a:lumMod val="50000"/>
                  </a:schemeClr>
                </a:solidFill>
              </a:rPr>
              <a:t> MPU also has an integrated 3-axis gyroscope.</a:t>
            </a:r>
          </a:p>
          <a:p>
            <a:r>
              <a:rPr lang="en-US" sz="5400" b="1" dirty="0">
                <a:solidFill>
                  <a:schemeClr val="accent1">
                    <a:lumMod val="50000"/>
                  </a:schemeClr>
                </a:solidFill>
              </a:rPr>
              <a:t>-  The gyroscope can be helpful by identifying a specific change in angular velocity. </a:t>
            </a:r>
          </a:p>
          <a:p>
            <a:r>
              <a:rPr lang="en-US" sz="5400" b="1" dirty="0">
                <a:solidFill>
                  <a:schemeClr val="accent1">
                    <a:lumMod val="50000"/>
                  </a:schemeClr>
                </a:solidFill>
              </a:rPr>
              <a:t>- By configuring the MPU onto the Raspberry-Pi microcontroller, an effective motion detection device can be achieved.</a:t>
            </a:r>
          </a:p>
          <a:p>
            <a:endParaRPr lang="en-US" b="1" dirty="0">
              <a:solidFill>
                <a:schemeClr val="accent1">
                  <a:lumMod val="50000"/>
                </a:schemeClr>
              </a:solidFill>
            </a:endParaRPr>
          </a:p>
        </p:txBody>
      </p:sp>
      <p:sp>
        <p:nvSpPr>
          <p:cNvPr id="8" name="Text Placeholder 7"/>
          <p:cNvSpPr>
            <a:spLocks noGrp="1"/>
          </p:cNvSpPr>
          <p:nvPr>
            <p:ph type="body" sz="quarter" idx="24"/>
          </p:nvPr>
        </p:nvSpPr>
        <p:spPr>
          <a:xfrm>
            <a:off x="18330813" y="4956308"/>
            <a:ext cx="10058400" cy="1975917"/>
          </a:xfrm>
        </p:spPr>
        <p:txBody>
          <a:bodyPr/>
          <a:lstStyle/>
          <a:p>
            <a:r>
              <a:rPr lang="en-US" sz="7200" dirty="0">
                <a:solidFill>
                  <a:schemeClr val="accent1">
                    <a:lumMod val="50000"/>
                  </a:schemeClr>
                </a:solidFill>
              </a:rPr>
              <a:t>Motion Processor Unit</a:t>
            </a:r>
          </a:p>
          <a:p>
            <a:endParaRPr lang="en-US" dirty="0">
              <a:solidFill>
                <a:schemeClr val="accent1">
                  <a:lumMod val="50000"/>
                </a:schemeClr>
              </a:solidFill>
            </a:endParaRPr>
          </a:p>
        </p:txBody>
      </p:sp>
      <p:sp>
        <p:nvSpPr>
          <p:cNvPr id="9" name="Text Placeholder 8"/>
          <p:cNvSpPr>
            <a:spLocks noGrp="1"/>
          </p:cNvSpPr>
          <p:nvPr>
            <p:ph type="body" sz="quarter" idx="25"/>
          </p:nvPr>
        </p:nvSpPr>
        <p:spPr>
          <a:xfrm>
            <a:off x="32155017" y="5091242"/>
            <a:ext cx="10047018" cy="1975917"/>
          </a:xfrm>
        </p:spPr>
        <p:txBody>
          <a:bodyPr/>
          <a:lstStyle/>
          <a:p>
            <a:r>
              <a:rPr lang="en-US" sz="7200" dirty="0">
                <a:solidFill>
                  <a:schemeClr val="accent1">
                    <a:lumMod val="50000"/>
                  </a:schemeClr>
                </a:solidFill>
              </a:rPr>
              <a:t>Powering The Device</a:t>
            </a:r>
          </a:p>
          <a:p>
            <a:endParaRPr lang="en-US" dirty="0">
              <a:solidFill>
                <a:schemeClr val="accent1">
                  <a:lumMod val="50000"/>
                </a:schemeClr>
              </a:solidFill>
            </a:endParaRPr>
          </a:p>
        </p:txBody>
      </p:sp>
      <p:sp>
        <p:nvSpPr>
          <p:cNvPr id="10" name="Text Placeholder 9"/>
          <p:cNvSpPr>
            <a:spLocks noGrp="1"/>
          </p:cNvSpPr>
          <p:nvPr>
            <p:ph type="body" sz="quarter" idx="26"/>
          </p:nvPr>
        </p:nvSpPr>
        <p:spPr>
          <a:xfrm>
            <a:off x="30919742" y="6378479"/>
            <a:ext cx="12517568" cy="17210843"/>
          </a:xfrm>
          <a:solidFill>
            <a:schemeClr val="accent1">
              <a:lumMod val="20000"/>
              <a:lumOff val="80000"/>
            </a:schemeClr>
          </a:solidFill>
          <a:ln>
            <a:solidFill>
              <a:schemeClr val="accent6">
                <a:lumMod val="75000"/>
              </a:schemeClr>
            </a:solidFill>
          </a:ln>
        </p:spPr>
        <p:txBody>
          <a:bodyPr/>
          <a:lstStyle/>
          <a:p>
            <a:r>
              <a:rPr lang="en-US" b="1" dirty="0">
                <a:solidFill>
                  <a:schemeClr val="accent1">
                    <a:lumMod val="50000"/>
                  </a:schemeClr>
                </a:solidFill>
              </a:rPr>
              <a:t> </a:t>
            </a:r>
            <a:r>
              <a:rPr lang="en-US" sz="5400" b="1" dirty="0">
                <a:solidFill>
                  <a:schemeClr val="accent1">
                    <a:lumMod val="50000"/>
                  </a:schemeClr>
                </a:solidFill>
              </a:rPr>
              <a:t>- The Li/Poly charger would connect to the 2W, 6V solar panel. </a:t>
            </a:r>
          </a:p>
          <a:p>
            <a:pPr marL="685800" indent="-685800">
              <a:buFontTx/>
              <a:buChar char="-"/>
            </a:pPr>
            <a:r>
              <a:rPr lang="en-US" sz="5400" b="1" dirty="0">
                <a:solidFill>
                  <a:schemeClr val="accent1">
                    <a:lumMod val="50000"/>
                  </a:schemeClr>
                </a:solidFill>
              </a:rPr>
              <a:t>The Charger is connected to a Li/Poly battery. This battery has a capacity of 2500mAh for a total of about 10 Wh, and the output ranges from 4.2V when completely charged to 3.7V. </a:t>
            </a:r>
          </a:p>
          <a:p>
            <a:pPr marL="685800" indent="-685800">
              <a:buFontTx/>
              <a:buChar char="-"/>
            </a:pPr>
            <a:r>
              <a:rPr lang="en-US" sz="5400" b="1" dirty="0">
                <a:solidFill>
                  <a:schemeClr val="accent1">
                    <a:lumMod val="50000"/>
                  </a:schemeClr>
                </a:solidFill>
              </a:rPr>
              <a:t>One of the outlets of the charger will be connected to</a:t>
            </a:r>
          </a:p>
          <a:p>
            <a:r>
              <a:rPr lang="en-US" sz="5400" b="1" dirty="0">
                <a:solidFill>
                  <a:schemeClr val="accent1">
                    <a:lumMod val="50000"/>
                  </a:schemeClr>
                </a:solidFill>
              </a:rPr>
              <a:t>the Powerboost 500 component. This little DC/DC boost converter module can be powered by any 3.7V</a:t>
            </a:r>
          </a:p>
          <a:p>
            <a:r>
              <a:rPr lang="en-US" sz="5400" b="1" dirty="0">
                <a:solidFill>
                  <a:schemeClr val="accent1">
                    <a:lumMod val="50000"/>
                  </a:schemeClr>
                </a:solidFill>
              </a:rPr>
              <a:t>LiIon/LiPoly battery, and convert the battery output to 5.2V DC, to run the Raspberry Pi.</a:t>
            </a:r>
          </a:p>
          <a:p>
            <a:endParaRPr lang="en-US" b="1" dirty="0">
              <a:solidFill>
                <a:schemeClr val="accent1">
                  <a:lumMod val="50000"/>
                </a:schemeClr>
              </a:solidFill>
            </a:endParaRPr>
          </a:p>
        </p:txBody>
      </p:sp>
      <p:sp>
        <p:nvSpPr>
          <p:cNvPr id="16" name="Text Placeholder 15"/>
          <p:cNvSpPr>
            <a:spLocks noGrp="1"/>
          </p:cNvSpPr>
          <p:nvPr>
            <p:ph type="body" sz="quarter" idx="150"/>
          </p:nvPr>
        </p:nvSpPr>
        <p:spPr>
          <a:xfrm>
            <a:off x="5932592" y="3383947"/>
            <a:ext cx="31998969" cy="1572362"/>
          </a:xfrm>
          <a:solidFill>
            <a:schemeClr val="accent6">
              <a:lumMod val="60000"/>
              <a:lumOff val="40000"/>
            </a:schemeClr>
          </a:solidFill>
        </p:spPr>
        <p:txBody>
          <a:bodyPr/>
          <a:lstStyle/>
          <a:p>
            <a:r>
              <a:rPr lang="en-US" b="1" dirty="0">
                <a:solidFill>
                  <a:schemeClr val="accent1">
                    <a:lumMod val="50000"/>
                  </a:schemeClr>
                </a:solidFill>
              </a:rPr>
              <a:t>Department of Electrical and Computer Engineering, Auburn University, Auburn, Alabama, USA </a:t>
            </a:r>
          </a:p>
          <a:p>
            <a:endParaRPr lang="en-US" b="1" dirty="0">
              <a:solidFill>
                <a:schemeClr val="accent1">
                  <a:lumMod val="50000"/>
                </a:schemeClr>
              </a:solidFill>
            </a:endParaRPr>
          </a:p>
        </p:txBody>
      </p:sp>
      <p:sp>
        <p:nvSpPr>
          <p:cNvPr id="17" name="Text Placeholder 16"/>
          <p:cNvSpPr>
            <a:spLocks noGrp="1"/>
          </p:cNvSpPr>
          <p:nvPr>
            <p:ph type="body" sz="quarter" idx="151"/>
          </p:nvPr>
        </p:nvSpPr>
        <p:spPr>
          <a:xfrm>
            <a:off x="5932593" y="2103786"/>
            <a:ext cx="31998968" cy="1430350"/>
          </a:xfrm>
          <a:solidFill>
            <a:schemeClr val="accent6">
              <a:lumMod val="60000"/>
              <a:lumOff val="40000"/>
            </a:schemeClr>
          </a:solidFill>
          <a:ln>
            <a:solidFill>
              <a:schemeClr val="accent6">
                <a:lumMod val="60000"/>
                <a:lumOff val="40000"/>
              </a:schemeClr>
            </a:solidFill>
          </a:ln>
        </p:spPr>
        <p:txBody>
          <a:bodyPr>
            <a:normAutofit lnSpcReduction="10000"/>
          </a:bodyPr>
          <a:lstStyle/>
          <a:p>
            <a:r>
              <a:rPr lang="en-US" b="1" dirty="0">
                <a:solidFill>
                  <a:schemeClr val="accent1">
                    <a:lumMod val="50000"/>
                  </a:schemeClr>
                </a:solidFill>
              </a:rPr>
              <a:t>Hardware</a:t>
            </a:r>
          </a:p>
        </p:txBody>
      </p:sp>
      <p:pic>
        <p:nvPicPr>
          <p:cNvPr id="19" name="Picture 18">
            <a:extLst>
              <a:ext uri="{FF2B5EF4-FFF2-40B4-BE49-F238E27FC236}">
                <a16:creationId xmlns:a16="http://schemas.microsoft.com/office/drawing/2014/main" id="{556C9B4F-5950-984E-824D-4539BF30E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2013" y="20987"/>
            <a:ext cx="12726659" cy="2082800"/>
          </a:xfrm>
          <a:prstGeom prst="rect">
            <a:avLst/>
          </a:prstGeom>
          <a:solidFill>
            <a:schemeClr val="accent6">
              <a:lumMod val="75000"/>
            </a:schemeClr>
          </a:solidFill>
          <a:ln>
            <a:noFill/>
          </a:ln>
        </p:spPr>
      </p:pic>
      <p:pic>
        <p:nvPicPr>
          <p:cNvPr id="20" name="Picture 19">
            <a:extLst>
              <a:ext uri="{FF2B5EF4-FFF2-40B4-BE49-F238E27FC236}">
                <a16:creationId xmlns:a16="http://schemas.microsoft.com/office/drawing/2014/main" id="{A838B4A2-307C-E743-B4B0-092DCDC6D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74" y="595794"/>
            <a:ext cx="5472917" cy="4296145"/>
          </a:xfrm>
          <a:prstGeom prst="rect">
            <a:avLst/>
          </a:prstGeom>
        </p:spPr>
      </p:pic>
      <p:pic>
        <p:nvPicPr>
          <p:cNvPr id="21" name="Picture 20">
            <a:extLst>
              <a:ext uri="{FF2B5EF4-FFF2-40B4-BE49-F238E27FC236}">
                <a16:creationId xmlns:a16="http://schemas.microsoft.com/office/drawing/2014/main" id="{64B64602-2AE6-6F49-9E8C-CAC8F6ECF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0110" y="384283"/>
            <a:ext cx="5611090" cy="4296145"/>
          </a:xfrm>
          <a:prstGeom prst="rect">
            <a:avLst/>
          </a:prstGeom>
        </p:spPr>
      </p:pic>
      <p:pic>
        <p:nvPicPr>
          <p:cNvPr id="22" name="Picture 21">
            <a:extLst>
              <a:ext uri="{FF2B5EF4-FFF2-40B4-BE49-F238E27FC236}">
                <a16:creationId xmlns:a16="http://schemas.microsoft.com/office/drawing/2014/main" id="{26EA0ABB-260C-7C43-AC55-EC320BBCD351}"/>
              </a:ext>
            </a:extLst>
          </p:cNvPr>
          <p:cNvPicPr>
            <a:picLocks noChangeAspect="1"/>
          </p:cNvPicPr>
          <p:nvPr/>
        </p:nvPicPr>
        <p:blipFill>
          <a:blip r:embed="rId5"/>
          <a:stretch>
            <a:fillRect/>
          </a:stretch>
        </p:blipFill>
        <p:spPr>
          <a:xfrm>
            <a:off x="1054885" y="23991973"/>
            <a:ext cx="8990340" cy="5345026"/>
          </a:xfrm>
          <a:prstGeom prst="rect">
            <a:avLst/>
          </a:prstGeom>
        </p:spPr>
      </p:pic>
      <p:sp>
        <p:nvSpPr>
          <p:cNvPr id="23" name="TextBox 22">
            <a:extLst>
              <a:ext uri="{FF2B5EF4-FFF2-40B4-BE49-F238E27FC236}">
                <a16:creationId xmlns:a16="http://schemas.microsoft.com/office/drawing/2014/main" id="{2E8214D5-EADD-6D4F-8A9E-B1E446CF2B8A}"/>
              </a:ext>
            </a:extLst>
          </p:cNvPr>
          <p:cNvSpPr txBox="1"/>
          <p:nvPr/>
        </p:nvSpPr>
        <p:spPr>
          <a:xfrm>
            <a:off x="3196132" y="29814947"/>
            <a:ext cx="7911625" cy="1308050"/>
          </a:xfrm>
          <a:prstGeom prst="rect">
            <a:avLst/>
          </a:prstGeom>
          <a:noFill/>
        </p:spPr>
        <p:txBody>
          <a:bodyPr wrap="square" rtlCol="0">
            <a:sp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Raspberry Pi 3</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44101D69-389A-4A43-9AFE-6B663D315EE6}"/>
              </a:ext>
            </a:extLst>
          </p:cNvPr>
          <p:cNvPicPr>
            <a:picLocks noChangeAspect="1"/>
          </p:cNvPicPr>
          <p:nvPr/>
        </p:nvPicPr>
        <p:blipFill>
          <a:blip r:embed="rId6"/>
          <a:stretch>
            <a:fillRect/>
          </a:stretch>
        </p:blipFill>
        <p:spPr>
          <a:xfrm>
            <a:off x="10000135" y="23767267"/>
            <a:ext cx="7230800" cy="5794437"/>
          </a:xfrm>
          <a:prstGeom prst="rect">
            <a:avLst/>
          </a:prstGeom>
        </p:spPr>
      </p:pic>
      <p:sp>
        <p:nvSpPr>
          <p:cNvPr id="25" name="TextBox 24">
            <a:extLst>
              <a:ext uri="{FF2B5EF4-FFF2-40B4-BE49-F238E27FC236}">
                <a16:creationId xmlns:a16="http://schemas.microsoft.com/office/drawing/2014/main" id="{F7DBE753-6BFF-8040-825A-60485566876B}"/>
              </a:ext>
            </a:extLst>
          </p:cNvPr>
          <p:cNvSpPr txBox="1"/>
          <p:nvPr/>
        </p:nvSpPr>
        <p:spPr>
          <a:xfrm>
            <a:off x="11107757" y="29814947"/>
            <a:ext cx="5503843" cy="2970044"/>
          </a:xfrm>
          <a:prstGeom prst="rect">
            <a:avLst/>
          </a:prstGeom>
          <a:noFill/>
        </p:spPr>
        <p:txBody>
          <a:bodyPr wrap="square" rtlCol="0">
            <a:spAutoFit/>
          </a:bodyPr>
          <a:lstStyle/>
          <a:p>
            <a:pPr algn="ctr"/>
            <a:r>
              <a:rPr lang="en-US" sz="5400" b="1" dirty="0">
                <a:solidFill>
                  <a:schemeClr val="accent1">
                    <a:lumMod val="50000"/>
                  </a:schemeClr>
                </a:solidFill>
              </a:rPr>
              <a:t> Sparkfun IMU Breakout MPU-9250 Board</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B397DD21-3849-0A47-9094-02C6925F4042}"/>
              </a:ext>
            </a:extLst>
          </p:cNvPr>
          <p:cNvPicPr>
            <a:picLocks noChangeAspect="1"/>
          </p:cNvPicPr>
          <p:nvPr/>
        </p:nvPicPr>
        <p:blipFill>
          <a:blip r:embed="rId7"/>
          <a:stretch>
            <a:fillRect/>
          </a:stretch>
        </p:blipFill>
        <p:spPr>
          <a:xfrm>
            <a:off x="18330813" y="24278582"/>
            <a:ext cx="6048208" cy="5378450"/>
          </a:xfrm>
          <a:prstGeom prst="rect">
            <a:avLst/>
          </a:prstGeom>
        </p:spPr>
      </p:pic>
      <p:sp>
        <p:nvSpPr>
          <p:cNvPr id="27" name="TextBox 26">
            <a:extLst>
              <a:ext uri="{FF2B5EF4-FFF2-40B4-BE49-F238E27FC236}">
                <a16:creationId xmlns:a16="http://schemas.microsoft.com/office/drawing/2014/main" id="{EB740C7B-4AC4-B146-B724-B79E8713C42D}"/>
              </a:ext>
            </a:extLst>
          </p:cNvPr>
          <p:cNvSpPr txBox="1"/>
          <p:nvPr/>
        </p:nvSpPr>
        <p:spPr>
          <a:xfrm>
            <a:off x="18907972" y="29814947"/>
            <a:ext cx="6048208" cy="1308050"/>
          </a:xfrm>
          <a:prstGeom prst="rect">
            <a:avLst/>
          </a:prstGeom>
          <a:noFill/>
        </p:spPr>
        <p:txBody>
          <a:bodyPr wrap="square" rtlCol="0">
            <a:sp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Powerboost 500</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E13C1D87-0997-1441-A3C4-C6025DF3C56B}"/>
              </a:ext>
            </a:extLst>
          </p:cNvPr>
          <p:cNvPicPr>
            <a:picLocks noChangeAspect="1"/>
          </p:cNvPicPr>
          <p:nvPr/>
        </p:nvPicPr>
        <p:blipFill>
          <a:blip r:embed="rId8"/>
          <a:stretch>
            <a:fillRect/>
          </a:stretch>
        </p:blipFill>
        <p:spPr>
          <a:xfrm>
            <a:off x="25527924" y="24161282"/>
            <a:ext cx="6627094" cy="5175717"/>
          </a:xfrm>
          <a:prstGeom prst="rect">
            <a:avLst/>
          </a:prstGeom>
        </p:spPr>
      </p:pic>
      <p:pic>
        <p:nvPicPr>
          <p:cNvPr id="29" name="Picture 28">
            <a:extLst>
              <a:ext uri="{FF2B5EF4-FFF2-40B4-BE49-F238E27FC236}">
                <a16:creationId xmlns:a16="http://schemas.microsoft.com/office/drawing/2014/main" id="{0F15AF60-5D32-5249-8907-57F8E13B48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76010" y="24278582"/>
            <a:ext cx="10764610" cy="5058418"/>
          </a:xfrm>
          <a:prstGeom prst="rect">
            <a:avLst/>
          </a:prstGeom>
        </p:spPr>
      </p:pic>
      <p:sp>
        <p:nvSpPr>
          <p:cNvPr id="30" name="TextBox 29">
            <a:extLst>
              <a:ext uri="{FF2B5EF4-FFF2-40B4-BE49-F238E27FC236}">
                <a16:creationId xmlns:a16="http://schemas.microsoft.com/office/drawing/2014/main" id="{DB043B17-0D25-534F-8202-A429CD2C0B51}"/>
              </a:ext>
            </a:extLst>
          </p:cNvPr>
          <p:cNvSpPr txBox="1"/>
          <p:nvPr/>
        </p:nvSpPr>
        <p:spPr>
          <a:xfrm>
            <a:off x="25691807" y="29814947"/>
            <a:ext cx="6463211" cy="1308050"/>
          </a:xfrm>
          <a:prstGeom prst="rect">
            <a:avLst/>
          </a:prstGeom>
          <a:noFill/>
        </p:spPr>
        <p:txBody>
          <a:bodyPr wrap="square" rtlCol="0">
            <a:sp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DC/Li Poly Charger</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8BD02BB-18F0-A44B-B75D-78DF1ED6F0B3}"/>
              </a:ext>
            </a:extLst>
          </p:cNvPr>
          <p:cNvSpPr txBox="1"/>
          <p:nvPr/>
        </p:nvSpPr>
        <p:spPr>
          <a:xfrm>
            <a:off x="33105315" y="30191974"/>
            <a:ext cx="9906000" cy="1308050"/>
          </a:xfrm>
          <a:prstGeom prst="rect">
            <a:avLst/>
          </a:prstGeom>
          <a:noFill/>
        </p:spPr>
        <p:txBody>
          <a:bodyPr wrap="square" rtlCol="0">
            <a:sp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Wiring For Powering The Device</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792</TotalTime>
  <Words>194</Words>
  <Application>Microsoft Office PowerPoint</Application>
  <PresentationFormat>Custom</PresentationFormat>
  <Paragraphs>31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36x48-Template-V2b</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Joe Driscoll</cp:lastModifiedBy>
  <cp:revision>68</cp:revision>
  <dcterms:created xsi:type="dcterms:W3CDTF">2012-02-03T19:11:35Z</dcterms:created>
  <dcterms:modified xsi:type="dcterms:W3CDTF">2019-04-26T05:41:47Z</dcterms:modified>
</cp:coreProperties>
</file>