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
  </p:notesMasterIdLst>
  <p:sldIdLst>
    <p:sldId id="294" r:id="rId2"/>
  </p:sldIdLst>
  <p:sldSz cx="43891200" cy="32918400"/>
  <p:notesSz cx="32462788" cy="43435588"/>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6708">
          <p15:clr>
            <a:srgbClr val="A4A3A4"/>
          </p15:clr>
        </p15:guide>
        <p15:guide id="6" pos="20904">
          <p15:clr>
            <a:srgbClr val="A4A3A4"/>
          </p15:clr>
        </p15:guide>
        <p15:guide id="7" pos="7082">
          <p15:clr>
            <a:srgbClr val="A4A3A4"/>
          </p15:clr>
        </p15:guide>
        <p15:guide id="8" pos="20582">
          <p15:clr>
            <a:srgbClr val="A4A3A4"/>
          </p15:clr>
        </p15:guide>
        <p15:guide id="9" pos="27330">
          <p15:clr>
            <a:srgbClr val="A4A3A4"/>
          </p15:clr>
        </p15:guide>
        <p15:guide id="10" pos="326">
          <p15:clr>
            <a:srgbClr val="A4A3A4"/>
          </p15:clr>
        </p15:guide>
      </p15:sldGuideLst>
    </p:ext>
    <p:ext uri="{2D200454-40CA-4A62-9FC3-DE9A4176ACB9}">
      <p15:notesGuideLst xmlns:p15="http://schemas.microsoft.com/office/powerpoint/2012/main">
        <p15:guide id="1" orient="horz" pos="13681">
          <p15:clr>
            <a:srgbClr val="A4A3A4"/>
          </p15:clr>
        </p15:guide>
        <p15:guide id="2" pos="1022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3B7193"/>
    <a:srgbClr val="2C556E"/>
    <a:srgbClr val="E7E7E5"/>
    <a:srgbClr val="E4E7E8"/>
    <a:srgbClr val="EDE8DF"/>
    <a:srgbClr val="E0E9E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17" autoAdjust="0"/>
    <p:restoredTop sz="95455" autoAdjust="0"/>
  </p:normalViewPr>
  <p:slideViewPr>
    <p:cSldViewPr snapToGrid="0" snapToObjects="1" showGuides="1">
      <p:cViewPr>
        <p:scale>
          <a:sx n="20" d="100"/>
          <a:sy n="20" d="100"/>
        </p:scale>
        <p:origin x="1520" y="224"/>
      </p:cViewPr>
      <p:guideLst>
        <p:guide orient="horz" pos="3318"/>
        <p:guide orient="horz" pos="288"/>
        <p:guide orient="horz" pos="20160"/>
        <p:guide orient="horz"/>
        <p:guide pos="6708"/>
        <p:guide pos="20904"/>
        <p:guide pos="7082"/>
        <p:guide pos="20582"/>
        <p:guide pos="27330"/>
        <p:guide pos="326"/>
      </p:guideLst>
    </p:cSldViewPr>
  </p:slideViewPr>
  <p:outlineViewPr>
    <p:cViewPr>
      <p:scale>
        <a:sx n="33" d="100"/>
        <a:sy n="33" d="100"/>
      </p:scale>
      <p:origin x="0" y="0"/>
    </p:cViewPr>
  </p:outlineViewPr>
  <p:notesTextViewPr>
    <p:cViewPr>
      <p:scale>
        <a:sx n="3" d="2"/>
        <a:sy n="3" d="2"/>
      </p:scale>
      <p:origin x="0" y="-768"/>
    </p:cViewPr>
  </p:notesTextViewPr>
  <p:sorterViewPr>
    <p:cViewPr>
      <p:scale>
        <a:sx n="66" d="100"/>
        <a:sy n="66" d="100"/>
      </p:scale>
      <p:origin x="0" y="0"/>
    </p:cViewPr>
  </p:sorterViewPr>
  <p:notesViewPr>
    <p:cSldViewPr snapToGrid="0" snapToObjects="1" showGuides="1">
      <p:cViewPr varScale="1">
        <p:scale>
          <a:sx n="77" d="100"/>
          <a:sy n="77" d="100"/>
        </p:scale>
        <p:origin x="-3138" y="-108"/>
      </p:cViewPr>
      <p:guideLst>
        <p:guide orient="horz" pos="13681"/>
        <p:guide pos="1022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067208" cy="2171779"/>
          </a:xfrm>
          <a:prstGeom prst="rect">
            <a:avLst/>
          </a:prstGeom>
        </p:spPr>
        <p:txBody>
          <a:bodyPr vert="horz" lIns="433700" tIns="216850" rIns="433700" bIns="216850" rtlCol="0"/>
          <a:lstStyle>
            <a:lvl1pPr algn="l">
              <a:defRPr sz="5700"/>
            </a:lvl1pPr>
          </a:lstStyle>
          <a:p>
            <a:endParaRPr lang="en-US" dirty="0"/>
          </a:p>
        </p:txBody>
      </p:sp>
      <p:sp>
        <p:nvSpPr>
          <p:cNvPr id="3" name="Date Placeholder 2"/>
          <p:cNvSpPr>
            <a:spLocks noGrp="1"/>
          </p:cNvSpPr>
          <p:nvPr>
            <p:ph type="dt" idx="1"/>
          </p:nvPr>
        </p:nvSpPr>
        <p:spPr>
          <a:xfrm>
            <a:off x="18388068" y="0"/>
            <a:ext cx="14067208" cy="2171779"/>
          </a:xfrm>
          <a:prstGeom prst="rect">
            <a:avLst/>
          </a:prstGeom>
        </p:spPr>
        <p:txBody>
          <a:bodyPr vert="horz" lIns="433700" tIns="216850" rIns="433700" bIns="216850" rtlCol="0"/>
          <a:lstStyle>
            <a:lvl1pPr algn="r">
              <a:defRPr sz="5700"/>
            </a:lvl1pPr>
          </a:lstStyle>
          <a:p>
            <a:fld id="{E6CC2317-6751-4CD4-9995-8782DD78E936}" type="datetimeFigureOut">
              <a:rPr lang="en-US" smtClean="0"/>
              <a:pPr/>
              <a:t>4/25/19</a:t>
            </a:fld>
            <a:endParaRPr lang="en-US" dirty="0"/>
          </a:p>
        </p:txBody>
      </p:sp>
      <p:sp>
        <p:nvSpPr>
          <p:cNvPr id="4" name="Slide Image Placeholder 3"/>
          <p:cNvSpPr>
            <a:spLocks noGrp="1" noRot="1" noChangeAspect="1"/>
          </p:cNvSpPr>
          <p:nvPr>
            <p:ph type="sldImg" idx="2"/>
          </p:nvPr>
        </p:nvSpPr>
        <p:spPr>
          <a:xfrm>
            <a:off x="5373688" y="3257550"/>
            <a:ext cx="21715412" cy="16287750"/>
          </a:xfrm>
          <a:prstGeom prst="rect">
            <a:avLst/>
          </a:prstGeom>
          <a:noFill/>
          <a:ln w="12700">
            <a:solidFill>
              <a:prstClr val="black"/>
            </a:solidFill>
          </a:ln>
        </p:spPr>
        <p:txBody>
          <a:bodyPr vert="horz" lIns="433700" tIns="216850" rIns="433700" bIns="216850" rtlCol="0" anchor="ctr"/>
          <a:lstStyle/>
          <a:p>
            <a:endParaRPr lang="en-US" dirty="0"/>
          </a:p>
        </p:txBody>
      </p:sp>
      <p:sp>
        <p:nvSpPr>
          <p:cNvPr id="5" name="Notes Placeholder 4"/>
          <p:cNvSpPr>
            <a:spLocks noGrp="1"/>
          </p:cNvSpPr>
          <p:nvPr>
            <p:ph type="body" sz="quarter" idx="3"/>
          </p:nvPr>
        </p:nvSpPr>
        <p:spPr>
          <a:xfrm>
            <a:off x="3246279" y="20631904"/>
            <a:ext cx="25970230" cy="19546015"/>
          </a:xfrm>
          <a:prstGeom prst="rect">
            <a:avLst/>
          </a:prstGeom>
        </p:spPr>
        <p:txBody>
          <a:bodyPr vert="horz" lIns="433700" tIns="216850" rIns="433700" bIns="21685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1256270"/>
            <a:ext cx="14067208" cy="2171779"/>
          </a:xfrm>
          <a:prstGeom prst="rect">
            <a:avLst/>
          </a:prstGeom>
        </p:spPr>
        <p:txBody>
          <a:bodyPr vert="horz" lIns="433700" tIns="216850" rIns="433700" bIns="216850" rtlCol="0" anchor="b"/>
          <a:lstStyle>
            <a:lvl1pPr algn="l">
              <a:defRPr sz="5700"/>
            </a:lvl1pPr>
          </a:lstStyle>
          <a:p>
            <a:endParaRPr lang="en-US" dirty="0"/>
          </a:p>
        </p:txBody>
      </p:sp>
      <p:sp>
        <p:nvSpPr>
          <p:cNvPr id="7" name="Slide Number Placeholder 6"/>
          <p:cNvSpPr>
            <a:spLocks noGrp="1"/>
          </p:cNvSpPr>
          <p:nvPr>
            <p:ph type="sldNum" sz="quarter" idx="5"/>
          </p:nvPr>
        </p:nvSpPr>
        <p:spPr>
          <a:xfrm>
            <a:off x="18388068" y="41256270"/>
            <a:ext cx="14067208" cy="2171779"/>
          </a:xfrm>
          <a:prstGeom prst="rect">
            <a:avLst/>
          </a:prstGeom>
        </p:spPr>
        <p:txBody>
          <a:bodyPr vert="horz" lIns="433700" tIns="216850" rIns="433700" bIns="216850" rtlCol="0" anchor="b"/>
          <a:lstStyle>
            <a:lvl1pPr algn="r">
              <a:defRPr sz="57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119091248"/>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571500" indent="-571500">
              <a:buFont typeface="Arial" panose="020B0604020202020204" pitchFamily="34" charset="0"/>
              <a:buChar char="•"/>
            </a:pPr>
            <a:r>
              <a:rPr lang="en-US" sz="6000" b="1" dirty="0">
                <a:latin typeface="Times New Roman" panose="02020603050405020304" pitchFamily="18" charset="0"/>
                <a:cs typeface="Times New Roman" panose="02020603050405020304" pitchFamily="18" charset="0"/>
              </a:rPr>
              <a:t>Wireless data logging with MathWorks’ ThingSpeak</a:t>
            </a:r>
          </a:p>
          <a:p>
            <a:r>
              <a:rPr lang="en-US" sz="6000" b="1" dirty="0">
                <a:latin typeface="Times New Roman" panose="02020603050405020304" pitchFamily="18" charset="0"/>
                <a:cs typeface="Times New Roman" panose="02020603050405020304" pitchFamily="18" charset="0"/>
              </a:rPr>
              <a:t>        - little interaction required and real time logging</a:t>
            </a:r>
          </a:p>
          <a:p>
            <a:r>
              <a:rPr lang="en-US" sz="6000" b="1" dirty="0">
                <a:latin typeface="Times New Roman" panose="02020603050405020304" pitchFamily="18" charset="0"/>
                <a:cs typeface="Times New Roman" panose="02020603050405020304" pitchFamily="18" charset="0"/>
              </a:rPr>
              <a:t>        - sped up testing phase</a:t>
            </a:r>
          </a:p>
          <a:p>
            <a:pPr marL="571500" indent="-571500">
              <a:buFont typeface="Arial" panose="020B0604020202020204" pitchFamily="34" charset="0"/>
              <a:buChar char="•"/>
            </a:pPr>
            <a:r>
              <a:rPr lang="en-US" sz="6000" b="1" dirty="0">
                <a:latin typeface="Times New Roman" panose="02020603050405020304" pitchFamily="18" charset="0"/>
                <a:cs typeface="Times New Roman" panose="02020603050405020304" pitchFamily="18" charset="0"/>
              </a:rPr>
              <a:t>960 samples/second from accelerometer</a:t>
            </a:r>
          </a:p>
          <a:p>
            <a:r>
              <a:rPr lang="en-US" sz="6000" b="1" dirty="0">
                <a:latin typeface="Times New Roman" panose="02020603050405020304" pitchFamily="18" charset="0"/>
                <a:cs typeface="Times New Roman" panose="02020603050405020304" pitchFamily="18" charset="0"/>
              </a:rPr>
              <a:t>          - thresholds determined from this data</a:t>
            </a:r>
          </a:p>
          <a:p>
            <a:pPr marL="685800" indent="-685800">
              <a:buFont typeface="Arial" panose="020B0604020202020204" pitchFamily="34" charset="0"/>
              <a:buChar char="•"/>
            </a:pPr>
            <a:r>
              <a:rPr lang="en-US" sz="6000" b="1" dirty="0">
                <a:latin typeface="Times New Roman" panose="02020603050405020304" pitchFamily="18" charset="0"/>
                <a:cs typeface="Times New Roman" panose="02020603050405020304" pitchFamily="18" charset="0"/>
              </a:rPr>
              <a:t>File storage on Raspberry Pi</a:t>
            </a:r>
          </a:p>
          <a:p>
            <a:r>
              <a:rPr lang="en-US" sz="6000" b="1" dirty="0">
                <a:latin typeface="Times New Roman" panose="02020603050405020304" pitchFamily="18" charset="0"/>
                <a:cs typeface="Times New Roman" panose="02020603050405020304" pitchFamily="18" charset="0"/>
              </a:rPr>
              <a:t>          - used to provide better timing information</a:t>
            </a:r>
          </a:p>
          <a:p>
            <a:r>
              <a:rPr lang="en-US" sz="6000" b="1" dirty="0">
                <a:latin typeface="Times New Roman" panose="02020603050405020304" pitchFamily="18" charset="0"/>
                <a:cs typeface="Times New Roman" panose="02020603050405020304" pitchFamily="18" charset="0"/>
              </a:rPr>
              <a:t>          - difficult to change during test</a:t>
            </a:r>
          </a:p>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497513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27049" y="6021370"/>
            <a:ext cx="101965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27049" y="5267325"/>
            <a:ext cx="10196513"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17525" y="14197507"/>
            <a:ext cx="1021079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252201" y="6021371"/>
            <a:ext cx="2142172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242675" y="5267326"/>
            <a:ext cx="214312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1252201" y="20505756"/>
            <a:ext cx="2142172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1252201" y="19751711"/>
            <a:ext cx="2142172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185100" y="5267325"/>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185099" y="6021370"/>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185098" y="14257357"/>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185097" y="15011402"/>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185095" y="25679401"/>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185096" y="26433446"/>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527049" y="14951552"/>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11224245" y="1785731"/>
            <a:ext cx="21421724" cy="1280160"/>
          </a:xfrm>
          <a:prstGeom prst="rect">
            <a:avLst/>
          </a:prstGeom>
        </p:spPr>
        <p:txBody>
          <a:bodyPr>
            <a:normAutofit/>
          </a:bodyPr>
          <a:lstStyle>
            <a:lvl1pPr marL="0" indent="0" algn="ctr">
              <a:buFontTx/>
              <a:buNone/>
              <a:defRPr sz="66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47" name="Text Placeholder 76"/>
          <p:cNvSpPr>
            <a:spLocks noGrp="1"/>
          </p:cNvSpPr>
          <p:nvPr>
            <p:ph type="body" sz="quarter" idx="184" hasCustomPrompt="1"/>
          </p:nvPr>
        </p:nvSpPr>
        <p:spPr>
          <a:xfrm>
            <a:off x="11224245" y="3117452"/>
            <a:ext cx="21421724" cy="1163782"/>
          </a:xfrm>
          <a:prstGeom prst="rect">
            <a:avLst/>
          </a:prstGeom>
        </p:spPr>
        <p:txBody>
          <a:bodyPr>
            <a:normAutofit/>
          </a:bodyPr>
          <a:lstStyle>
            <a:lvl1pPr marL="0" indent="0" algn="ctr">
              <a:buFontTx/>
              <a:buNone/>
              <a:defRPr sz="54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48" name="Text Placeholder 76"/>
          <p:cNvSpPr>
            <a:spLocks noGrp="1"/>
          </p:cNvSpPr>
          <p:nvPr>
            <p:ph type="body" sz="quarter" idx="185" hasCustomPrompt="1"/>
          </p:nvPr>
        </p:nvSpPr>
        <p:spPr>
          <a:xfrm>
            <a:off x="11224245" y="417443"/>
            <a:ext cx="21421724" cy="1280160"/>
          </a:xfrm>
          <a:prstGeom prst="rect">
            <a:avLst/>
          </a:prstGeom>
        </p:spPr>
        <p:txBody>
          <a:bodyPr>
            <a:normAutofit/>
          </a:bodyPr>
          <a:lstStyle>
            <a:lvl1pPr marL="0" indent="0" algn="ctr">
              <a:buFontTx/>
              <a:buNone/>
              <a:defRPr sz="88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819153"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nvGrpSpPr>
          <p:cNvPr id="37" name="Group 36"/>
          <p:cNvGrpSpPr/>
          <p:nvPr userDrawn="1"/>
        </p:nvGrpSpPr>
        <p:grpSpPr>
          <a:xfrm>
            <a:off x="-11225189" y="-1"/>
            <a:ext cx="11018865" cy="32918401"/>
            <a:chOff x="-11225189" y="-1"/>
            <a:chExt cx="11018865" cy="32918401"/>
          </a:xfrm>
        </p:grpSpPr>
        <p:sp>
          <p:nvSpPr>
            <p:cNvPr id="48" name="Rectangle 47"/>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trifold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49" name="Straight Connector 48"/>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0" name="Picture 49"/>
            <p:cNvPicPr>
              <a:picLocks noChangeAspect="1"/>
            </p:cNvPicPr>
            <p:nvPr userDrawn="1"/>
          </p:nvPicPr>
          <p:blipFill>
            <a:blip r:embed="rId4"/>
            <a:stretch>
              <a:fillRect/>
            </a:stretch>
          </p:blipFill>
          <p:spPr>
            <a:xfrm>
              <a:off x="-10740740" y="10261718"/>
              <a:ext cx="1597666" cy="1201935"/>
            </a:xfrm>
            <a:prstGeom prst="rect">
              <a:avLst/>
            </a:prstGeom>
          </p:spPr>
        </p:pic>
        <p:pic>
          <p:nvPicPr>
            <p:cNvPr id="51" name="Picture 50"/>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52" name="Group 51"/>
            <p:cNvGrpSpPr/>
            <p:nvPr userDrawn="1"/>
          </p:nvGrpSpPr>
          <p:grpSpPr>
            <a:xfrm>
              <a:off x="-9744993" y="23540957"/>
              <a:ext cx="7531182" cy="2120439"/>
              <a:chOff x="-4470427" y="11016658"/>
              <a:chExt cx="3470785" cy="974220"/>
            </a:xfrm>
          </p:grpSpPr>
          <p:grpSp>
            <p:nvGrpSpPr>
              <p:cNvPr id="58" name="Group 57"/>
              <p:cNvGrpSpPr/>
              <p:nvPr userDrawn="1"/>
            </p:nvGrpSpPr>
            <p:grpSpPr>
              <a:xfrm>
                <a:off x="-2783495" y="11060886"/>
                <a:ext cx="624431" cy="893535"/>
                <a:chOff x="-3958697" y="11117435"/>
                <a:chExt cx="779338" cy="1280430"/>
              </a:xfrm>
            </p:grpSpPr>
            <p:pic>
              <p:nvPicPr>
                <p:cNvPr id="64" name="Picture 63"/>
                <p:cNvPicPr>
                  <a:picLocks noChangeAspect="1"/>
                </p:cNvPicPr>
                <p:nvPr userDrawn="1"/>
              </p:nvPicPr>
              <p:blipFill>
                <a:blip r:embed="rId6"/>
                <a:stretch>
                  <a:fillRect/>
                </a:stretch>
              </p:blipFill>
              <p:spPr>
                <a:xfrm>
                  <a:off x="-3948160" y="11117435"/>
                  <a:ext cx="768801" cy="1090857"/>
                </a:xfrm>
                <a:prstGeom prst="rect">
                  <a:avLst/>
                </a:prstGeom>
              </p:spPr>
            </p:pic>
            <p:sp>
              <p:nvSpPr>
                <p:cNvPr id="65" name="TextBox 64"/>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59" name="Group 58"/>
              <p:cNvGrpSpPr/>
              <p:nvPr userDrawn="1"/>
            </p:nvGrpSpPr>
            <p:grpSpPr>
              <a:xfrm>
                <a:off x="-2033159" y="11060889"/>
                <a:ext cx="1033517" cy="893529"/>
                <a:chOff x="-2921738" y="11200127"/>
                <a:chExt cx="1420279" cy="1227904"/>
              </a:xfrm>
            </p:grpSpPr>
            <p:pic>
              <p:nvPicPr>
                <p:cNvPr id="62" name="Picture 61"/>
                <p:cNvPicPr>
                  <a:picLocks noChangeAspect="1"/>
                </p:cNvPicPr>
                <p:nvPr userDrawn="1"/>
              </p:nvPicPr>
              <p:blipFill>
                <a:blip r:embed="rId6"/>
                <a:stretch>
                  <a:fillRect/>
                </a:stretch>
              </p:blipFill>
              <p:spPr>
                <a:xfrm>
                  <a:off x="-2921738" y="11200127"/>
                  <a:ext cx="1420279" cy="1029694"/>
                </a:xfrm>
                <a:prstGeom prst="rect">
                  <a:avLst/>
                </a:prstGeom>
              </p:spPr>
            </p:pic>
            <p:sp>
              <p:nvSpPr>
                <p:cNvPr id="63" name="TextBox 62"/>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0" name="Picture 59"/>
              <p:cNvPicPr>
                <a:picLocks noChangeAspect="1"/>
              </p:cNvPicPr>
              <p:nvPr userDrawn="1"/>
            </p:nvPicPr>
            <p:blipFill>
              <a:blip r:embed="rId7"/>
              <a:stretch>
                <a:fillRect/>
              </a:stretch>
            </p:blipFill>
            <p:spPr>
              <a:xfrm>
                <a:off x="-4470427" y="11016658"/>
                <a:ext cx="1098742" cy="847761"/>
              </a:xfrm>
              <a:prstGeom prst="rect">
                <a:avLst/>
              </a:prstGeom>
            </p:spPr>
          </p:pic>
          <p:sp>
            <p:nvSpPr>
              <p:cNvPr id="61" name="TextBox 60"/>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53" name="Group 52"/>
            <p:cNvGrpSpPr/>
            <p:nvPr userDrawn="1"/>
          </p:nvGrpSpPr>
          <p:grpSpPr>
            <a:xfrm>
              <a:off x="-10398793" y="27751410"/>
              <a:ext cx="9323012" cy="2453251"/>
              <a:chOff x="-4754996" y="12734136"/>
              <a:chExt cx="4296559" cy="1127128"/>
            </a:xfrm>
          </p:grpSpPr>
          <p:graphicFrame>
            <p:nvGraphicFramePr>
              <p:cNvPr id="54" name="Object 53"/>
              <p:cNvGraphicFramePr>
                <a:graphicFrameLocks noChangeAspect="1"/>
              </p:cNvGraphicFramePr>
              <p:nvPr userDrawn="1">
                <p:extLst>
                  <p:ext uri="{D42A27DB-BD31-4B8C-83A1-F6EECF244321}">
                    <p14:modId xmlns:p14="http://schemas.microsoft.com/office/powerpoint/2010/main" val="2583320257"/>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330"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55" name="Object 54"/>
              <p:cNvGraphicFramePr>
                <a:graphicFrameLocks noChangeAspect="1"/>
              </p:cNvGraphicFramePr>
              <p:nvPr userDrawn="1">
                <p:extLst>
                  <p:ext uri="{D42A27DB-BD31-4B8C-83A1-F6EECF244321}">
                    <p14:modId xmlns:p14="http://schemas.microsoft.com/office/powerpoint/2010/main" val="3111605449"/>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331"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56" name="TextBox 55"/>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57" name="TextBox 56"/>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66" name="Group 65"/>
          <p:cNvGrpSpPr/>
          <p:nvPr userDrawn="1"/>
        </p:nvGrpSpPr>
        <p:grpSpPr>
          <a:xfrm>
            <a:off x="44157839" y="-55065"/>
            <a:ext cx="11062139" cy="32973465"/>
            <a:chOff x="44157839" y="-55065"/>
            <a:chExt cx="11062139" cy="32973465"/>
          </a:xfrm>
        </p:grpSpPr>
        <p:sp>
          <p:nvSpPr>
            <p:cNvPr id="67" name="Rectangle 66"/>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68" name="Object 67"/>
            <p:cNvGraphicFramePr>
              <a:graphicFrameLocks noChangeAspect="1"/>
            </p:cNvGraphicFramePr>
            <p:nvPr userDrawn="1">
              <p:extLst>
                <p:ext uri="{D42A27DB-BD31-4B8C-83A1-F6EECF244321}">
                  <p14:modId xmlns:p14="http://schemas.microsoft.com/office/powerpoint/2010/main" val="298943172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332"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69" name="Picture 68"/>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70" name="Object 69"/>
            <p:cNvGraphicFramePr>
              <a:graphicFrameLocks noChangeAspect="1"/>
            </p:cNvGraphicFramePr>
            <p:nvPr userDrawn="1">
              <p:extLst>
                <p:ext uri="{D42A27DB-BD31-4B8C-83A1-F6EECF244321}">
                  <p14:modId xmlns:p14="http://schemas.microsoft.com/office/powerpoint/2010/main" val="2574947463"/>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333"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71" name="Group 70"/>
            <p:cNvGrpSpPr/>
            <p:nvPr userDrawn="1"/>
          </p:nvGrpSpPr>
          <p:grpSpPr>
            <a:xfrm>
              <a:off x="44487207" y="29414560"/>
              <a:ext cx="10354213" cy="1265612"/>
              <a:chOff x="44200453" y="28362386"/>
              <a:chExt cx="9771399" cy="1090622"/>
            </a:xfrm>
          </p:grpSpPr>
          <p:sp>
            <p:nvSpPr>
              <p:cNvPr id="73" name="Rounded Rectangle 72"/>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75" name="TextBox 74"/>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0324" y="483673"/>
            <a:ext cx="5611090" cy="4296145"/>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48432" y="483673"/>
            <a:ext cx="5611090" cy="4296145"/>
          </a:xfrm>
          <a:prstGeom prst="rect">
            <a:avLst/>
          </a:prstGeom>
        </p:spPr>
      </p:pic>
      <p:sp>
        <p:nvSpPr>
          <p:cNvPr id="17" name="Text Placeholder 16"/>
          <p:cNvSpPr>
            <a:spLocks noGrp="1"/>
          </p:cNvSpPr>
          <p:nvPr>
            <p:ph type="body" sz="quarter" idx="185"/>
          </p:nvPr>
        </p:nvSpPr>
        <p:spPr>
          <a:xfrm>
            <a:off x="9269565" y="3535651"/>
            <a:ext cx="24497917" cy="1631412"/>
          </a:xfrm>
          <a:solidFill>
            <a:schemeClr val="accent6">
              <a:lumMod val="60000"/>
              <a:lumOff val="40000"/>
            </a:schemeClr>
          </a:solidFill>
        </p:spPr>
        <p:txBody>
          <a:bodyPr>
            <a:noAutofit/>
          </a:bodyPr>
          <a:lstStyle/>
          <a:p>
            <a:r>
              <a:rPr lang="en-US" sz="7200" dirty="0">
                <a:solidFill>
                  <a:schemeClr val="accent1">
                    <a:lumMod val="50000"/>
                  </a:schemeClr>
                </a:solidFill>
                <a:latin typeface="Times New Roman" panose="02020603050405020304" pitchFamily="18" charset="0"/>
                <a:cs typeface="Times New Roman" panose="02020603050405020304" pitchFamily="18" charset="0"/>
              </a:rPr>
              <a:t>Detection and Response</a:t>
            </a:r>
          </a:p>
        </p:txBody>
      </p:sp>
      <p:grpSp>
        <p:nvGrpSpPr>
          <p:cNvPr id="2062" name="Group 2061">
            <a:extLst>
              <a:ext uri="{FF2B5EF4-FFF2-40B4-BE49-F238E27FC236}">
                <a16:creationId xmlns:a16="http://schemas.microsoft.com/office/drawing/2014/main" id="{A29A0CF3-6839-47DB-9E9C-97ABE501345C}"/>
              </a:ext>
            </a:extLst>
          </p:cNvPr>
          <p:cNvGrpSpPr/>
          <p:nvPr/>
        </p:nvGrpSpPr>
        <p:grpSpPr>
          <a:xfrm>
            <a:off x="21424989" y="17511894"/>
            <a:ext cx="20679028" cy="13629744"/>
            <a:chOff x="28540827" y="17547907"/>
            <a:chExt cx="14615208" cy="14660880"/>
          </a:xfrm>
          <a:solidFill>
            <a:schemeClr val="accent1">
              <a:lumMod val="20000"/>
              <a:lumOff val="80000"/>
            </a:schemeClr>
          </a:solidFill>
        </p:grpSpPr>
        <p:pic>
          <p:nvPicPr>
            <p:cNvPr id="2050" name="Picture 2" descr="detection_plot.png">
              <a:extLst>
                <a:ext uri="{FF2B5EF4-FFF2-40B4-BE49-F238E27FC236}">
                  <a16:creationId xmlns:a16="http://schemas.microsoft.com/office/drawing/2014/main" id="{E2AE3825-7090-4238-85A4-B95AE4A40A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40827" y="24878347"/>
              <a:ext cx="14615208" cy="7330440"/>
            </a:xfrm>
            <a:prstGeom prst="rect">
              <a:avLst/>
            </a:prstGeom>
            <a:grpFill/>
            <a:ln>
              <a:solidFill>
                <a:schemeClr val="accent6">
                  <a:lumMod val="75000"/>
                </a:schemeClr>
              </a:solidFill>
            </a:ln>
            <a:extLst>
              <a:ext uri="{909E8E84-426E-40DD-AFC4-6F175D3DCCD1}">
                <a14:hiddenFill xmlns:a14="http://schemas.microsoft.com/office/drawing/2010/main">
                  <a:solidFill>
                    <a:srgbClr val="FFFFFF"/>
                  </a:solidFill>
                </a14:hiddenFill>
              </a:ext>
            </a:extLst>
          </p:spPr>
        </p:pic>
        <p:pic>
          <p:nvPicPr>
            <p:cNvPr id="2052" name="Picture 4" descr="data_plot.png">
              <a:extLst>
                <a:ext uri="{FF2B5EF4-FFF2-40B4-BE49-F238E27FC236}">
                  <a16:creationId xmlns:a16="http://schemas.microsoft.com/office/drawing/2014/main" id="{90F5D931-8206-4313-9C6B-6F5D68A5D7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40827" y="17547907"/>
              <a:ext cx="14615208" cy="7330440"/>
            </a:xfrm>
            <a:prstGeom prst="rect">
              <a:avLst/>
            </a:prstGeom>
            <a:grpFill/>
            <a:ln>
              <a:solidFill>
                <a:schemeClr val="accent6">
                  <a:lumMod val="75000"/>
                </a:schemeClr>
              </a:solidFill>
            </a:ln>
            <a:extLst>
              <a:ext uri="{909E8E84-426E-40DD-AFC4-6F175D3DCCD1}">
                <a14:hiddenFill xmlns:a14="http://schemas.microsoft.com/office/drawing/2010/main">
                  <a:solidFill>
                    <a:srgbClr val="FFFFFF"/>
                  </a:solidFill>
                </a14:hiddenFill>
              </a:ext>
            </a:extLst>
          </p:spPr>
        </p:pic>
      </p:grpSp>
      <p:grpSp>
        <p:nvGrpSpPr>
          <p:cNvPr id="2059" name="Group 2058">
            <a:extLst>
              <a:ext uri="{FF2B5EF4-FFF2-40B4-BE49-F238E27FC236}">
                <a16:creationId xmlns:a16="http://schemas.microsoft.com/office/drawing/2014/main" id="{851AEC10-CE6A-4131-9F2D-41D65688E4FD}"/>
              </a:ext>
            </a:extLst>
          </p:cNvPr>
          <p:cNvGrpSpPr/>
          <p:nvPr/>
        </p:nvGrpSpPr>
        <p:grpSpPr>
          <a:xfrm>
            <a:off x="2140320" y="7139392"/>
            <a:ext cx="18561745" cy="9559599"/>
            <a:chOff x="2395088" y="19092446"/>
            <a:chExt cx="17679299" cy="10197146"/>
          </a:xfrm>
        </p:grpSpPr>
        <p:sp>
          <p:nvSpPr>
            <p:cNvPr id="3" name="Rectangle 2">
              <a:extLst>
                <a:ext uri="{FF2B5EF4-FFF2-40B4-BE49-F238E27FC236}">
                  <a16:creationId xmlns:a16="http://schemas.microsoft.com/office/drawing/2014/main" id="{5FC27113-B886-479E-8531-0485C418B9B1}"/>
                </a:ext>
              </a:extLst>
            </p:cNvPr>
            <p:cNvSpPr/>
            <p:nvPr/>
          </p:nvSpPr>
          <p:spPr>
            <a:xfrm>
              <a:off x="9185403" y="23197760"/>
              <a:ext cx="4098667" cy="1993983"/>
            </a:xfrm>
            <a:prstGeom prst="rect">
              <a:avLst/>
            </a:prstGeom>
            <a:solidFill>
              <a:schemeClr val="accent1">
                <a:lumMod val="75000"/>
              </a:schemeClr>
            </a:solidFill>
            <a:effectLst>
              <a:glow>
                <a:schemeClr val="accent1">
                  <a:alpha val="40000"/>
                </a:schemeClr>
              </a:glow>
              <a:outerShdw blurRad="50800" dist="50800" dir="5400000" sx="1000" sy="1000" algn="ctr" rotWithShape="0">
                <a:srgbClr val="000000">
                  <a:alpha val="43137"/>
                </a:srgb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Send Alarm</a:t>
              </a:r>
            </a:p>
          </p:txBody>
        </p:sp>
        <p:sp>
          <p:nvSpPr>
            <p:cNvPr id="10" name="Rectangle 9">
              <a:extLst>
                <a:ext uri="{FF2B5EF4-FFF2-40B4-BE49-F238E27FC236}">
                  <a16:creationId xmlns:a16="http://schemas.microsoft.com/office/drawing/2014/main" id="{38A4AA13-DC18-4DAA-B5A6-2EC313C1D312}"/>
                </a:ext>
              </a:extLst>
            </p:cNvPr>
            <p:cNvSpPr/>
            <p:nvPr/>
          </p:nvSpPr>
          <p:spPr>
            <a:xfrm>
              <a:off x="9185401" y="27295609"/>
              <a:ext cx="4098669" cy="1993983"/>
            </a:xfrm>
            <a:prstGeom prst="rect">
              <a:avLst/>
            </a:prstGeom>
            <a:solidFill>
              <a:schemeClr val="accent1">
                <a:lumMod val="75000"/>
              </a:schemeClr>
            </a:solidFill>
            <a:effectLst>
              <a:glow>
                <a:schemeClr val="accent1">
                  <a:alpha val="40000"/>
                </a:schemeClr>
              </a:glow>
              <a:outerShdw blurRad="50800" dist="50800" dir="5400000" sx="1000" sy="1000" algn="ctr" rotWithShape="0">
                <a:srgbClr val="000000">
                  <a:alpha val="43137"/>
                </a:srgb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Wait for Reset</a:t>
              </a:r>
            </a:p>
          </p:txBody>
        </p:sp>
        <p:sp>
          <p:nvSpPr>
            <p:cNvPr id="11" name="Rectangle 10">
              <a:extLst>
                <a:ext uri="{FF2B5EF4-FFF2-40B4-BE49-F238E27FC236}">
                  <a16:creationId xmlns:a16="http://schemas.microsoft.com/office/drawing/2014/main" id="{8AA09624-0CBB-4D4B-8B08-8C7C784D8136}"/>
                </a:ext>
              </a:extLst>
            </p:cNvPr>
            <p:cNvSpPr/>
            <p:nvPr/>
          </p:nvSpPr>
          <p:spPr>
            <a:xfrm>
              <a:off x="2395089" y="27295610"/>
              <a:ext cx="4098668" cy="1993982"/>
            </a:xfrm>
            <a:prstGeom prst="rect">
              <a:avLst/>
            </a:prstGeom>
            <a:solidFill>
              <a:schemeClr val="accent1">
                <a:lumMod val="75000"/>
              </a:schemeClr>
            </a:solidFill>
            <a:effectLst>
              <a:glow>
                <a:schemeClr val="accent1">
                  <a:alpha val="40000"/>
                </a:schemeClr>
              </a:glow>
              <a:outerShdw blurRad="50800" dist="50800" dir="5400000" sx="1000" sy="1000" algn="ctr" rotWithShape="0">
                <a:srgbClr val="000000">
                  <a:alpha val="43137"/>
                </a:srgb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Wait 15 s</a:t>
              </a:r>
            </a:p>
          </p:txBody>
        </p:sp>
        <p:sp>
          <p:nvSpPr>
            <p:cNvPr id="14" name="Rectangle 13">
              <a:extLst>
                <a:ext uri="{FF2B5EF4-FFF2-40B4-BE49-F238E27FC236}">
                  <a16:creationId xmlns:a16="http://schemas.microsoft.com/office/drawing/2014/main" id="{ACC0CA4B-D343-4A2D-AF37-2CAF22640090}"/>
                </a:ext>
              </a:extLst>
            </p:cNvPr>
            <p:cNvSpPr/>
            <p:nvPr/>
          </p:nvSpPr>
          <p:spPr>
            <a:xfrm>
              <a:off x="9185403" y="19099911"/>
              <a:ext cx="4098669" cy="1993983"/>
            </a:xfrm>
            <a:prstGeom prst="rect">
              <a:avLst/>
            </a:prstGeom>
            <a:solidFill>
              <a:schemeClr val="accent1">
                <a:lumMod val="75000"/>
              </a:schemeClr>
            </a:solidFill>
            <a:effectLst>
              <a:glow>
                <a:schemeClr val="accent1">
                  <a:alpha val="40000"/>
                </a:schemeClr>
              </a:glow>
              <a:outerShdw blurRad="50800" dist="50800" dir="5400000" sx="1000" sy="1000" algn="ctr" rotWithShape="0">
                <a:srgbClr val="000000">
                  <a:alpha val="43137"/>
                </a:srgb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Compare Sensor Data to Threshold</a:t>
              </a:r>
            </a:p>
          </p:txBody>
        </p:sp>
        <p:sp>
          <p:nvSpPr>
            <p:cNvPr id="16" name="Rectangle 15">
              <a:extLst>
                <a:ext uri="{FF2B5EF4-FFF2-40B4-BE49-F238E27FC236}">
                  <a16:creationId xmlns:a16="http://schemas.microsoft.com/office/drawing/2014/main" id="{732E810E-D3A6-4BF8-A216-7A401DD34642}"/>
                </a:ext>
              </a:extLst>
            </p:cNvPr>
            <p:cNvSpPr/>
            <p:nvPr/>
          </p:nvSpPr>
          <p:spPr>
            <a:xfrm>
              <a:off x="2395088" y="19099910"/>
              <a:ext cx="4098669" cy="1993983"/>
            </a:xfrm>
            <a:prstGeom prst="rect">
              <a:avLst/>
            </a:prstGeom>
            <a:solidFill>
              <a:schemeClr val="accent1">
                <a:lumMod val="75000"/>
              </a:schemeClr>
            </a:solidFill>
            <a:effectLst>
              <a:glow>
                <a:schemeClr val="accent1">
                  <a:alpha val="40000"/>
                </a:schemeClr>
              </a:glow>
              <a:outerShdw blurRad="50800" dist="50800" dir="5400000" sx="1000" sy="1000" algn="ctr" rotWithShape="0">
                <a:srgbClr val="000000">
                  <a:alpha val="43137"/>
                </a:srgb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Initialize Data Comparison Value</a:t>
              </a:r>
            </a:p>
          </p:txBody>
        </p:sp>
        <p:cxnSp>
          <p:nvCxnSpPr>
            <p:cNvPr id="13" name="Straight Arrow Connector 12">
              <a:extLst>
                <a:ext uri="{FF2B5EF4-FFF2-40B4-BE49-F238E27FC236}">
                  <a16:creationId xmlns:a16="http://schemas.microsoft.com/office/drawing/2014/main" id="{4AE3848F-7480-4198-915C-C7D7C136CB70}"/>
                </a:ext>
              </a:extLst>
            </p:cNvPr>
            <p:cNvCxnSpPr>
              <a:cxnSpLocks/>
            </p:cNvCxnSpPr>
            <p:nvPr/>
          </p:nvCxnSpPr>
          <p:spPr>
            <a:xfrm>
              <a:off x="6604000" y="20096903"/>
              <a:ext cx="2492375" cy="0"/>
            </a:xfrm>
            <a:prstGeom prst="straightConnector1">
              <a:avLst/>
            </a:prstGeom>
            <a:ln w="184150">
              <a:tailEnd type="triangle"/>
            </a:ln>
            <a:effectLst>
              <a:glow>
                <a:schemeClr val="accent1">
                  <a:alpha val="40000"/>
                </a:schemeClr>
              </a:glow>
              <a:outerShdw blurRad="50800" dist="50800" dir="5400000" sx="1000" sy="1000" algn="ctr" rotWithShape="0">
                <a:srgbClr val="000000">
                  <a:alpha val="43137"/>
                </a:srgbClr>
              </a:outerShdw>
              <a:softEdge rad="0"/>
            </a:effectLst>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830235C-892A-4A90-904D-F64907F47037}"/>
                </a:ext>
              </a:extLst>
            </p:cNvPr>
            <p:cNvCxnSpPr>
              <a:cxnSpLocks/>
            </p:cNvCxnSpPr>
            <p:nvPr/>
          </p:nvCxnSpPr>
          <p:spPr>
            <a:xfrm flipH="1">
              <a:off x="11236069" y="21203054"/>
              <a:ext cx="1334" cy="1875473"/>
            </a:xfrm>
            <a:prstGeom prst="straightConnector1">
              <a:avLst/>
            </a:prstGeom>
            <a:ln w="184150">
              <a:tailEnd type="triangle"/>
            </a:ln>
            <a:effectLst>
              <a:glow>
                <a:schemeClr val="accent1">
                  <a:alpha val="40000"/>
                </a:schemeClr>
              </a:glow>
              <a:outerShdw blurRad="50800" dist="50800" dir="5400000" sx="1000" sy="1000" algn="ctr" rotWithShape="0">
                <a:srgbClr val="000000">
                  <a:alpha val="43137"/>
                </a:srgbClr>
              </a:outerShdw>
              <a:softEdge rad="0"/>
            </a:effectLst>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B85C196-74F8-425B-B2D5-9CCD3646469F}"/>
                </a:ext>
              </a:extLst>
            </p:cNvPr>
            <p:cNvCxnSpPr>
              <a:cxnSpLocks/>
            </p:cNvCxnSpPr>
            <p:nvPr/>
          </p:nvCxnSpPr>
          <p:spPr>
            <a:xfrm flipH="1">
              <a:off x="11234735" y="25300903"/>
              <a:ext cx="1334" cy="1875473"/>
            </a:xfrm>
            <a:prstGeom prst="straightConnector1">
              <a:avLst/>
            </a:prstGeom>
            <a:ln w="184150">
              <a:tailEnd type="triangle"/>
            </a:ln>
            <a:effectLst>
              <a:glow>
                <a:schemeClr val="accent1">
                  <a:alpha val="40000"/>
                </a:schemeClr>
              </a:glow>
              <a:outerShdw blurRad="50800" dist="50800" dir="5400000" sx="1000" sy="1000" algn="ctr" rotWithShape="0">
                <a:srgbClr val="000000">
                  <a:alpha val="43137"/>
                </a:srgbClr>
              </a:outerShdw>
              <a:softEdge rad="0"/>
            </a:effectLst>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CCEAA0E-023E-4813-A4FD-1A1132ACCD4B}"/>
                </a:ext>
              </a:extLst>
            </p:cNvPr>
            <p:cNvCxnSpPr>
              <a:cxnSpLocks/>
            </p:cNvCxnSpPr>
            <p:nvPr/>
          </p:nvCxnSpPr>
          <p:spPr>
            <a:xfrm flipH="1">
              <a:off x="6604000" y="28292600"/>
              <a:ext cx="2369912" cy="0"/>
            </a:xfrm>
            <a:prstGeom prst="straightConnector1">
              <a:avLst/>
            </a:prstGeom>
            <a:ln w="184150">
              <a:tailEnd type="triangle"/>
            </a:ln>
            <a:effectLst>
              <a:glow>
                <a:schemeClr val="accent1">
                  <a:alpha val="40000"/>
                </a:schemeClr>
              </a:glow>
              <a:outerShdw blurRad="50800" dist="50800" dir="5400000" sx="1000" sy="1000" algn="ctr" rotWithShape="0">
                <a:srgbClr val="000000">
                  <a:alpha val="43137"/>
                </a:srgbClr>
              </a:outerShdw>
              <a:softEdge rad="0"/>
            </a:effectLst>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89A60A5A-C6A6-4218-B743-F010B03BEE6B}"/>
                </a:ext>
              </a:extLst>
            </p:cNvPr>
            <p:cNvSpPr/>
            <p:nvPr/>
          </p:nvSpPr>
          <p:spPr>
            <a:xfrm>
              <a:off x="15975718" y="19092446"/>
              <a:ext cx="4098669" cy="1993983"/>
            </a:xfrm>
            <a:prstGeom prst="rect">
              <a:avLst/>
            </a:prstGeom>
            <a:solidFill>
              <a:schemeClr val="accent1">
                <a:lumMod val="75000"/>
              </a:schemeClr>
            </a:solidFill>
            <a:effectLst>
              <a:glow>
                <a:schemeClr val="accent1">
                  <a:alpha val="40000"/>
                </a:schemeClr>
              </a:glow>
              <a:outerShdw blurRad="50800" dist="50800" dir="5400000" sx="1000" sy="1000" algn="ctr" rotWithShape="0">
                <a:srgbClr val="000000">
                  <a:alpha val="43137"/>
                </a:srgb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Update Comparison Value</a:t>
              </a:r>
            </a:p>
          </p:txBody>
        </p:sp>
        <p:cxnSp>
          <p:nvCxnSpPr>
            <p:cNvPr id="41" name="Straight Arrow Connector 40">
              <a:extLst>
                <a:ext uri="{FF2B5EF4-FFF2-40B4-BE49-F238E27FC236}">
                  <a16:creationId xmlns:a16="http://schemas.microsoft.com/office/drawing/2014/main" id="{BCAD3E35-4B1B-4DA3-832A-F11BFDFBB6CB}"/>
                </a:ext>
              </a:extLst>
            </p:cNvPr>
            <p:cNvCxnSpPr>
              <a:cxnSpLocks/>
            </p:cNvCxnSpPr>
            <p:nvPr/>
          </p:nvCxnSpPr>
          <p:spPr>
            <a:xfrm flipV="1">
              <a:off x="4444422" y="21213127"/>
              <a:ext cx="0" cy="5963249"/>
            </a:xfrm>
            <a:prstGeom prst="straightConnector1">
              <a:avLst/>
            </a:prstGeom>
            <a:ln w="184150">
              <a:tailEnd type="triangle"/>
            </a:ln>
            <a:effectLst>
              <a:glow>
                <a:schemeClr val="accent1">
                  <a:alpha val="40000"/>
                </a:schemeClr>
              </a:glow>
              <a:outerShdw blurRad="50800" dist="50800" dir="5400000" sx="1000" sy="1000" algn="ctr" rotWithShape="0">
                <a:srgbClr val="000000">
                  <a:alpha val="43137"/>
                </a:srgbClr>
              </a:outerShdw>
              <a:softEdge rad="0"/>
            </a:effectLst>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C172DE9-83E4-4382-8544-422D83D39AB1}"/>
                </a:ext>
              </a:extLst>
            </p:cNvPr>
            <p:cNvCxnSpPr>
              <a:cxnSpLocks/>
            </p:cNvCxnSpPr>
            <p:nvPr/>
          </p:nvCxnSpPr>
          <p:spPr>
            <a:xfrm>
              <a:off x="13394443" y="19341211"/>
              <a:ext cx="2492375" cy="0"/>
            </a:xfrm>
            <a:prstGeom prst="straightConnector1">
              <a:avLst/>
            </a:prstGeom>
            <a:ln w="184150">
              <a:tailEnd type="triangle"/>
            </a:ln>
            <a:effectLst>
              <a:glow>
                <a:schemeClr val="accent1">
                  <a:alpha val="40000"/>
                </a:schemeClr>
              </a:glow>
              <a:outerShdw blurRad="50800" dist="50800" dir="5400000" sx="1000" sy="1000" algn="ctr" rotWithShape="0">
                <a:srgbClr val="000000">
                  <a:alpha val="43137"/>
                </a:srgbClr>
              </a:outerShdw>
              <a:softEdge rad="0"/>
            </a:effectLst>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32BC3BE4-6808-4D9C-9E6F-9D3EB0498E78}"/>
                </a:ext>
              </a:extLst>
            </p:cNvPr>
            <p:cNvCxnSpPr>
              <a:cxnSpLocks/>
            </p:cNvCxnSpPr>
            <p:nvPr/>
          </p:nvCxnSpPr>
          <p:spPr>
            <a:xfrm flipH="1">
              <a:off x="13394443" y="20781629"/>
              <a:ext cx="2460626" cy="0"/>
            </a:xfrm>
            <a:prstGeom prst="straightConnector1">
              <a:avLst/>
            </a:prstGeom>
            <a:ln w="184150">
              <a:tailEnd type="triangle"/>
            </a:ln>
            <a:effectLst>
              <a:glow>
                <a:schemeClr val="accent1">
                  <a:alpha val="40000"/>
                </a:schemeClr>
              </a:glow>
              <a:outerShdw blurRad="50800" dist="50800" dir="5400000" sx="1000" sy="1000" algn="ctr" rotWithShape="0">
                <a:srgbClr val="000000">
                  <a:alpha val="43137"/>
                </a:srgbClr>
              </a:outerShdw>
              <a:softEdge rad="0"/>
            </a:effectLst>
          </p:spPr>
          <p:style>
            <a:lnRef idx="1">
              <a:schemeClr val="accent1"/>
            </a:lnRef>
            <a:fillRef idx="0">
              <a:schemeClr val="accent1"/>
            </a:fillRef>
            <a:effectRef idx="0">
              <a:schemeClr val="accent1"/>
            </a:effectRef>
            <a:fontRef idx="minor">
              <a:schemeClr val="tx1"/>
            </a:fontRef>
          </p:style>
        </p:cxnSp>
      </p:grpSp>
      <p:sp>
        <p:nvSpPr>
          <p:cNvPr id="57" name="Text Placeholder 16">
            <a:extLst>
              <a:ext uri="{FF2B5EF4-FFF2-40B4-BE49-F238E27FC236}">
                <a16:creationId xmlns:a16="http://schemas.microsoft.com/office/drawing/2014/main" id="{B7098150-C4D5-4D56-A842-8C9ECB27BE05}"/>
              </a:ext>
            </a:extLst>
          </p:cNvPr>
          <p:cNvSpPr txBox="1">
            <a:spLocks/>
          </p:cNvSpPr>
          <p:nvPr/>
        </p:nvSpPr>
        <p:spPr>
          <a:xfrm>
            <a:off x="22953377" y="4981704"/>
            <a:ext cx="12265963" cy="1220881"/>
          </a:xfrm>
          <a:prstGeom prst="rect">
            <a:avLst/>
          </a:prstGeom>
        </p:spPr>
        <p:txBody>
          <a:bodyPr>
            <a:noAutofit/>
          </a:bodyPr>
          <a:lstStyle>
            <a:lvl1pPr marL="0" indent="0" algn="ctr" defTabSz="4388900" rtl="0" eaLnBrk="1" latinLnBrk="0" hangingPunct="1">
              <a:spcBef>
                <a:spcPct val="20000"/>
              </a:spcBef>
              <a:buFontTx/>
              <a:buNone/>
              <a:defRPr sz="8800" b="1" kern="120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7200" u="sng" dirty="0">
                <a:latin typeface="Times New Roman" panose="02020603050405020304" pitchFamily="18" charset="0"/>
                <a:cs typeface="Times New Roman" panose="02020603050405020304" pitchFamily="18" charset="0"/>
              </a:rPr>
              <a:t>Notifications</a:t>
            </a:r>
          </a:p>
        </p:txBody>
      </p:sp>
      <p:grpSp>
        <p:nvGrpSpPr>
          <p:cNvPr id="2075" name="Group 2074">
            <a:extLst>
              <a:ext uri="{FF2B5EF4-FFF2-40B4-BE49-F238E27FC236}">
                <a16:creationId xmlns:a16="http://schemas.microsoft.com/office/drawing/2014/main" id="{37A4CBAE-C4C9-46F9-AD84-206975574222}"/>
              </a:ext>
            </a:extLst>
          </p:cNvPr>
          <p:cNvGrpSpPr/>
          <p:nvPr/>
        </p:nvGrpSpPr>
        <p:grpSpPr>
          <a:xfrm>
            <a:off x="37063680" y="7905674"/>
            <a:ext cx="5040337" cy="5441077"/>
            <a:chOff x="35848432" y="8064542"/>
            <a:chExt cx="6164668" cy="5501921"/>
          </a:xfrm>
        </p:grpSpPr>
        <p:pic>
          <p:nvPicPr>
            <p:cNvPr id="2067" name="Picture 2066">
              <a:extLst>
                <a:ext uri="{FF2B5EF4-FFF2-40B4-BE49-F238E27FC236}">
                  <a16:creationId xmlns:a16="http://schemas.microsoft.com/office/drawing/2014/main" id="{10C2D338-4EAF-4A83-AE30-225D6BC2B4B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848432" y="8064542"/>
              <a:ext cx="6164668" cy="2845232"/>
            </a:xfrm>
            <a:prstGeom prst="rect">
              <a:avLst/>
            </a:prstGeom>
            <a:ln>
              <a:solidFill>
                <a:schemeClr val="accent6">
                  <a:lumMod val="75000"/>
                </a:schemeClr>
              </a:solidFill>
            </a:ln>
          </p:spPr>
        </p:pic>
        <p:pic>
          <p:nvPicPr>
            <p:cNvPr id="2069" name="Picture 2068">
              <a:extLst>
                <a:ext uri="{FF2B5EF4-FFF2-40B4-BE49-F238E27FC236}">
                  <a16:creationId xmlns:a16="http://schemas.microsoft.com/office/drawing/2014/main" id="{0A51A0FB-72EF-49F4-AF35-F7DF7F3EB78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711566" y="11128063"/>
              <a:ext cx="2438400" cy="2438400"/>
            </a:xfrm>
            <a:prstGeom prst="rect">
              <a:avLst/>
            </a:prstGeom>
            <a:ln>
              <a:solidFill>
                <a:schemeClr val="accent6">
                  <a:lumMod val="75000"/>
                </a:schemeClr>
              </a:solidFill>
            </a:ln>
          </p:spPr>
        </p:pic>
      </p:grpSp>
      <p:sp>
        <p:nvSpPr>
          <p:cNvPr id="2070" name="TextBox 2069">
            <a:extLst>
              <a:ext uri="{FF2B5EF4-FFF2-40B4-BE49-F238E27FC236}">
                <a16:creationId xmlns:a16="http://schemas.microsoft.com/office/drawing/2014/main" id="{47C0BF1F-C6CA-400A-A85D-031A7D832834}"/>
              </a:ext>
            </a:extLst>
          </p:cNvPr>
          <p:cNvSpPr txBox="1"/>
          <p:nvPr/>
        </p:nvSpPr>
        <p:spPr>
          <a:xfrm>
            <a:off x="22690976" y="6606444"/>
            <a:ext cx="12790764" cy="6740307"/>
          </a:xfrm>
          <a:prstGeom prst="rect">
            <a:avLst/>
          </a:prstGeom>
          <a:solidFill>
            <a:schemeClr val="accent1">
              <a:lumMod val="20000"/>
              <a:lumOff val="80000"/>
            </a:schemeClr>
          </a:solidFill>
          <a:ln>
            <a:solidFill>
              <a:schemeClr val="accent6">
                <a:lumMod val="75000"/>
              </a:schemeClr>
            </a:solidFill>
          </a:ln>
        </p:spPr>
        <p:txBody>
          <a:bodyPr wrap="square" rtlCol="0">
            <a:spAutoFit/>
          </a:bodyPr>
          <a:lstStyle/>
          <a:p>
            <a:pPr marL="571500" indent="-571500">
              <a:buFont typeface="Arial" panose="020B0604020202020204" pitchFamily="34" charset="0"/>
              <a:buChar char="•"/>
            </a:pPr>
            <a:r>
              <a:rPr lang="en-US" sz="5400" dirty="0">
                <a:solidFill>
                  <a:schemeClr val="accent1">
                    <a:lumMod val="75000"/>
                  </a:schemeClr>
                </a:solidFill>
                <a:latin typeface="Times New Roman" panose="02020603050405020304" pitchFamily="18" charset="0"/>
                <a:cs typeface="Times New Roman" panose="02020603050405020304" pitchFamily="18" charset="0"/>
              </a:rPr>
              <a:t>Can send multiple kinds of notifications</a:t>
            </a:r>
          </a:p>
          <a:p>
            <a:pPr marL="571500" indent="-571500">
              <a:buFont typeface="Arial" panose="020B0604020202020204" pitchFamily="34" charset="0"/>
              <a:buChar char="•"/>
            </a:pPr>
            <a:r>
              <a:rPr lang="en-US" sz="5400" dirty="0">
                <a:solidFill>
                  <a:schemeClr val="accent1">
                    <a:lumMod val="75000"/>
                  </a:schemeClr>
                </a:solidFill>
                <a:latin typeface="Times New Roman" panose="02020603050405020304" pitchFamily="18" charset="0"/>
                <a:cs typeface="Times New Roman" panose="02020603050405020304" pitchFamily="18" charset="0"/>
              </a:rPr>
              <a:t>Twilio</a:t>
            </a:r>
          </a:p>
          <a:p>
            <a:r>
              <a:rPr lang="en-US" sz="5400" dirty="0">
                <a:solidFill>
                  <a:schemeClr val="accent1">
                    <a:lumMod val="75000"/>
                  </a:schemeClr>
                </a:solidFill>
                <a:latin typeface="Times New Roman" panose="02020603050405020304" pitchFamily="18" charset="0"/>
                <a:cs typeface="Times New Roman" panose="02020603050405020304" pitchFamily="18" charset="0"/>
              </a:rPr>
              <a:t>        - calls and texts</a:t>
            </a:r>
          </a:p>
          <a:p>
            <a:r>
              <a:rPr lang="en-US" sz="5400" dirty="0">
                <a:solidFill>
                  <a:schemeClr val="accent1">
                    <a:lumMod val="75000"/>
                  </a:schemeClr>
                </a:solidFill>
                <a:latin typeface="Times New Roman" panose="02020603050405020304" pitchFamily="18" charset="0"/>
                <a:cs typeface="Times New Roman" panose="02020603050405020304" pitchFamily="18" charset="0"/>
              </a:rPr>
              <a:t>        - pricy but has desirable features</a:t>
            </a:r>
          </a:p>
          <a:p>
            <a:pPr marL="571500" indent="-571500">
              <a:buFont typeface="Arial" panose="020B0604020202020204" pitchFamily="34" charset="0"/>
              <a:buChar char="•"/>
            </a:pPr>
            <a:r>
              <a:rPr lang="en-US" sz="5400" dirty="0">
                <a:solidFill>
                  <a:schemeClr val="accent1">
                    <a:lumMod val="75000"/>
                  </a:schemeClr>
                </a:solidFill>
                <a:latin typeface="Times New Roman" panose="02020603050405020304" pitchFamily="18" charset="0"/>
                <a:cs typeface="Times New Roman" panose="02020603050405020304" pitchFamily="18" charset="0"/>
              </a:rPr>
              <a:t>Pushetta</a:t>
            </a:r>
          </a:p>
          <a:p>
            <a:r>
              <a:rPr lang="en-US" sz="5400" dirty="0">
                <a:solidFill>
                  <a:schemeClr val="accent1">
                    <a:lumMod val="75000"/>
                  </a:schemeClr>
                </a:solidFill>
                <a:latin typeface="Times New Roman" panose="02020603050405020304" pitchFamily="18" charset="0"/>
                <a:cs typeface="Times New Roman" panose="02020603050405020304" pitchFamily="18" charset="0"/>
              </a:rPr>
              <a:t>        - app notifications</a:t>
            </a:r>
          </a:p>
          <a:p>
            <a:r>
              <a:rPr lang="en-US" sz="5400" dirty="0">
                <a:solidFill>
                  <a:schemeClr val="accent1">
                    <a:lumMod val="75000"/>
                  </a:schemeClr>
                </a:solidFill>
                <a:latin typeface="Times New Roman" panose="02020603050405020304" pitchFamily="18" charset="0"/>
                <a:cs typeface="Times New Roman" panose="02020603050405020304" pitchFamily="18" charset="0"/>
              </a:rPr>
              <a:t>        - free but is less developed</a:t>
            </a:r>
          </a:p>
          <a:p>
            <a:endParaRPr lang="en-US" sz="5400" b="1" dirty="0">
              <a:latin typeface="Times New Roman" panose="02020603050405020304" pitchFamily="18" charset="0"/>
              <a:cs typeface="Times New Roman" panose="02020603050405020304" pitchFamily="18" charset="0"/>
            </a:endParaRPr>
          </a:p>
        </p:txBody>
      </p:sp>
      <p:grpSp>
        <p:nvGrpSpPr>
          <p:cNvPr id="38" name="Group 37">
            <a:extLst>
              <a:ext uri="{FF2B5EF4-FFF2-40B4-BE49-F238E27FC236}">
                <a16:creationId xmlns:a16="http://schemas.microsoft.com/office/drawing/2014/main" id="{ED3CB0EF-3733-40EE-AD77-727A5C7AD75A}"/>
              </a:ext>
            </a:extLst>
          </p:cNvPr>
          <p:cNvGrpSpPr/>
          <p:nvPr/>
        </p:nvGrpSpPr>
        <p:grpSpPr>
          <a:xfrm>
            <a:off x="2140318" y="27640438"/>
            <a:ext cx="18561744" cy="3971676"/>
            <a:chOff x="2140325" y="28190533"/>
            <a:chExt cx="20292661" cy="4244193"/>
          </a:xfrm>
        </p:grpSpPr>
        <p:pic>
          <p:nvPicPr>
            <p:cNvPr id="2078" name="Picture 2077">
              <a:extLst>
                <a:ext uri="{FF2B5EF4-FFF2-40B4-BE49-F238E27FC236}">
                  <a16:creationId xmlns:a16="http://schemas.microsoft.com/office/drawing/2014/main" id="{B5B99E19-42BC-44D2-A676-AA5A8D44D6A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40325" y="28190533"/>
              <a:ext cx="6245442" cy="4244193"/>
            </a:xfrm>
            <a:prstGeom prst="rect">
              <a:avLst/>
            </a:prstGeom>
          </p:spPr>
        </p:pic>
        <p:pic>
          <p:nvPicPr>
            <p:cNvPr id="34" name="Picture 33">
              <a:extLst>
                <a:ext uri="{FF2B5EF4-FFF2-40B4-BE49-F238E27FC236}">
                  <a16:creationId xmlns:a16="http://schemas.microsoft.com/office/drawing/2014/main" id="{801F4721-2D31-4C2E-A74D-60D2A325AF9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76100" y="28190533"/>
              <a:ext cx="6226741" cy="4244193"/>
            </a:xfrm>
            <a:prstGeom prst="rect">
              <a:avLst/>
            </a:prstGeom>
          </p:spPr>
        </p:pic>
        <p:pic>
          <p:nvPicPr>
            <p:cNvPr id="36" name="Picture 35">
              <a:extLst>
                <a:ext uri="{FF2B5EF4-FFF2-40B4-BE49-F238E27FC236}">
                  <a16:creationId xmlns:a16="http://schemas.microsoft.com/office/drawing/2014/main" id="{848C8D2F-4157-4B78-AD84-2181D7EC5BE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6197490" y="28190722"/>
              <a:ext cx="6235496" cy="4244004"/>
            </a:xfrm>
            <a:prstGeom prst="rect">
              <a:avLst/>
            </a:prstGeom>
          </p:spPr>
        </p:pic>
      </p:grpSp>
      <p:sp>
        <p:nvSpPr>
          <p:cNvPr id="39" name="Text Placeholder 16">
            <a:extLst>
              <a:ext uri="{FF2B5EF4-FFF2-40B4-BE49-F238E27FC236}">
                <a16:creationId xmlns:a16="http://schemas.microsoft.com/office/drawing/2014/main" id="{1CA533AD-8E58-584F-A86E-FFAC5C2016D6}"/>
              </a:ext>
            </a:extLst>
          </p:cNvPr>
          <p:cNvSpPr txBox="1">
            <a:spLocks/>
          </p:cNvSpPr>
          <p:nvPr/>
        </p:nvSpPr>
        <p:spPr>
          <a:xfrm>
            <a:off x="22953378" y="15581254"/>
            <a:ext cx="18506144" cy="1321559"/>
          </a:xfrm>
          <a:prstGeom prst="rect">
            <a:avLst/>
          </a:prstGeom>
          <a:solidFill>
            <a:schemeClr val="accent6">
              <a:lumMod val="60000"/>
              <a:lumOff val="40000"/>
            </a:schemeClr>
          </a:solidFill>
          <a:ln>
            <a:noFill/>
          </a:ln>
        </p:spPr>
        <p:txBody>
          <a:bodyPr>
            <a:noAutofit/>
          </a:bodyPr>
          <a:lstStyle>
            <a:lvl1pPr marL="0" indent="0" algn="ctr" defTabSz="4388900" rtl="0" eaLnBrk="1" latinLnBrk="0" hangingPunct="1">
              <a:spcBef>
                <a:spcPct val="20000"/>
              </a:spcBef>
              <a:buFontTx/>
              <a:buNone/>
              <a:defRPr sz="8800" b="1" kern="120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6000" u="sng" dirty="0">
                <a:latin typeface="Times New Roman" panose="02020603050405020304" pitchFamily="18" charset="0"/>
                <a:cs typeface="Times New Roman" panose="02020603050405020304" pitchFamily="18" charset="0"/>
              </a:rPr>
              <a:t>Threshold Calibration</a:t>
            </a:r>
          </a:p>
        </p:txBody>
      </p:sp>
      <p:sp>
        <p:nvSpPr>
          <p:cNvPr id="42" name="Text Placeholder 16">
            <a:extLst>
              <a:ext uri="{FF2B5EF4-FFF2-40B4-BE49-F238E27FC236}">
                <a16:creationId xmlns:a16="http://schemas.microsoft.com/office/drawing/2014/main" id="{BDA51A61-92C0-BB4C-9070-D49DC3ED1C73}"/>
              </a:ext>
            </a:extLst>
          </p:cNvPr>
          <p:cNvSpPr txBox="1">
            <a:spLocks/>
          </p:cNvSpPr>
          <p:nvPr/>
        </p:nvSpPr>
        <p:spPr>
          <a:xfrm>
            <a:off x="3438592" y="5407070"/>
            <a:ext cx="15965203" cy="1222458"/>
          </a:xfrm>
          <a:prstGeom prst="rect">
            <a:avLst/>
          </a:prstGeom>
        </p:spPr>
        <p:txBody>
          <a:bodyPr>
            <a:noAutofit/>
          </a:bodyPr>
          <a:lstStyle>
            <a:lvl1pPr marL="0" indent="0" algn="ctr" defTabSz="4388900" rtl="0" eaLnBrk="1" latinLnBrk="0" hangingPunct="1">
              <a:spcBef>
                <a:spcPct val="20000"/>
              </a:spcBef>
              <a:buFontTx/>
              <a:buNone/>
              <a:defRPr sz="8800" b="1" kern="120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7200" u="sng" dirty="0">
                <a:latin typeface="Times New Roman" panose="02020603050405020304" pitchFamily="18" charset="0"/>
                <a:cs typeface="Times New Roman" panose="02020603050405020304" pitchFamily="18" charset="0"/>
              </a:rPr>
              <a:t>Program Design</a:t>
            </a:r>
          </a:p>
        </p:txBody>
      </p:sp>
      <p:sp>
        <p:nvSpPr>
          <p:cNvPr id="43" name="Text Placeholder 16">
            <a:extLst>
              <a:ext uri="{FF2B5EF4-FFF2-40B4-BE49-F238E27FC236}">
                <a16:creationId xmlns:a16="http://schemas.microsoft.com/office/drawing/2014/main" id="{6E18BDAE-D4FF-0C48-A471-EA21A34B4657}"/>
              </a:ext>
            </a:extLst>
          </p:cNvPr>
          <p:cNvSpPr txBox="1">
            <a:spLocks/>
          </p:cNvSpPr>
          <p:nvPr/>
        </p:nvSpPr>
        <p:spPr>
          <a:xfrm>
            <a:off x="3170302" y="17784887"/>
            <a:ext cx="14658973" cy="1280160"/>
          </a:xfrm>
          <a:prstGeom prst="rect">
            <a:avLst/>
          </a:prstGeom>
          <a:solidFill>
            <a:schemeClr val="accent6">
              <a:lumMod val="60000"/>
              <a:lumOff val="40000"/>
            </a:schemeClr>
          </a:solidFill>
        </p:spPr>
        <p:txBody>
          <a:bodyPr>
            <a:noAutofit/>
          </a:bodyPr>
          <a:lstStyle>
            <a:lvl1pPr marL="0" indent="0" algn="ctr" defTabSz="4388900" rtl="0" eaLnBrk="1" latinLnBrk="0" hangingPunct="1">
              <a:spcBef>
                <a:spcPct val="20000"/>
              </a:spcBef>
              <a:buFontTx/>
              <a:buNone/>
              <a:defRPr sz="8800" b="1" kern="120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6000" u="sng" dirty="0">
                <a:latin typeface="Times New Roman" panose="02020603050405020304" pitchFamily="18" charset="0"/>
                <a:cs typeface="Times New Roman" panose="02020603050405020304" pitchFamily="18" charset="0"/>
              </a:rPr>
              <a:t>Data Acquisition</a:t>
            </a:r>
          </a:p>
        </p:txBody>
      </p:sp>
      <p:sp>
        <p:nvSpPr>
          <p:cNvPr id="18" name="TextBox 17">
            <a:extLst>
              <a:ext uri="{FF2B5EF4-FFF2-40B4-BE49-F238E27FC236}">
                <a16:creationId xmlns:a16="http://schemas.microsoft.com/office/drawing/2014/main" id="{00E2A12A-6DAE-554D-9C18-C365435DCF79}"/>
              </a:ext>
            </a:extLst>
          </p:cNvPr>
          <p:cNvSpPr txBox="1"/>
          <p:nvPr/>
        </p:nvSpPr>
        <p:spPr>
          <a:xfrm>
            <a:off x="1733906" y="19790141"/>
            <a:ext cx="17531764" cy="7125027"/>
          </a:xfrm>
          <a:prstGeom prst="rect">
            <a:avLst/>
          </a:prstGeom>
          <a:solidFill>
            <a:schemeClr val="accent1">
              <a:lumMod val="20000"/>
              <a:lumOff val="80000"/>
            </a:schemeClr>
          </a:solidFill>
          <a:ln>
            <a:solidFill>
              <a:schemeClr val="accent6">
                <a:lumMod val="75000"/>
              </a:schemeClr>
            </a:solidFill>
          </a:ln>
        </p:spPr>
        <p:txBody>
          <a:bodyPr wrap="square" rtlCol="0">
            <a:spAutoFit/>
          </a:bodyPr>
          <a:lstStyle/>
          <a:p>
            <a:pPr marL="571500" indent="-571500">
              <a:buFont typeface="Arial" panose="020B0604020202020204" pitchFamily="34" charset="0"/>
              <a:buChar char="•"/>
            </a:pPr>
            <a:r>
              <a:rPr lang="en-US" sz="5400" dirty="0">
                <a:solidFill>
                  <a:schemeClr val="accent1">
                    <a:lumMod val="75000"/>
                  </a:schemeClr>
                </a:solidFill>
                <a:latin typeface="Times New Roman" panose="02020603050405020304" pitchFamily="18" charset="0"/>
                <a:cs typeface="Times New Roman" panose="02020603050405020304" pitchFamily="18" charset="0"/>
              </a:rPr>
              <a:t>Wireless data logging with MathWorks’ ThingSpeak</a:t>
            </a:r>
          </a:p>
          <a:p>
            <a:r>
              <a:rPr lang="en-US" sz="5400" dirty="0">
                <a:solidFill>
                  <a:schemeClr val="accent1">
                    <a:lumMod val="75000"/>
                  </a:schemeClr>
                </a:solidFill>
                <a:latin typeface="Times New Roman" panose="02020603050405020304" pitchFamily="18" charset="0"/>
                <a:cs typeface="Times New Roman" panose="02020603050405020304" pitchFamily="18" charset="0"/>
              </a:rPr>
              <a:t>        - little interaction required and real time logging</a:t>
            </a:r>
          </a:p>
          <a:p>
            <a:r>
              <a:rPr lang="en-US" sz="5400" dirty="0">
                <a:solidFill>
                  <a:schemeClr val="accent1">
                    <a:lumMod val="75000"/>
                  </a:schemeClr>
                </a:solidFill>
                <a:latin typeface="Times New Roman" panose="02020603050405020304" pitchFamily="18" charset="0"/>
                <a:cs typeface="Times New Roman" panose="02020603050405020304" pitchFamily="18" charset="0"/>
              </a:rPr>
              <a:t>        - sped up testing phase</a:t>
            </a:r>
          </a:p>
          <a:p>
            <a:pPr marL="571500" indent="-571500">
              <a:buFont typeface="Arial" panose="020B0604020202020204" pitchFamily="34" charset="0"/>
              <a:buChar char="•"/>
            </a:pPr>
            <a:r>
              <a:rPr lang="en-US" sz="5400" dirty="0">
                <a:solidFill>
                  <a:schemeClr val="accent1">
                    <a:lumMod val="75000"/>
                  </a:schemeClr>
                </a:solidFill>
                <a:latin typeface="Times New Roman" panose="02020603050405020304" pitchFamily="18" charset="0"/>
                <a:cs typeface="Times New Roman" panose="02020603050405020304" pitchFamily="18" charset="0"/>
              </a:rPr>
              <a:t>960 samples/second from accelerometer</a:t>
            </a:r>
          </a:p>
          <a:p>
            <a:r>
              <a:rPr lang="en-US" sz="5400" dirty="0">
                <a:solidFill>
                  <a:schemeClr val="accent1">
                    <a:lumMod val="75000"/>
                  </a:schemeClr>
                </a:solidFill>
                <a:latin typeface="Times New Roman" panose="02020603050405020304" pitchFamily="18" charset="0"/>
                <a:cs typeface="Times New Roman" panose="02020603050405020304" pitchFamily="18" charset="0"/>
              </a:rPr>
              <a:t>          - thresholds determined from this data</a:t>
            </a:r>
          </a:p>
          <a:p>
            <a:pPr marL="685800" indent="-685800">
              <a:buFont typeface="Arial" panose="020B0604020202020204" pitchFamily="34" charset="0"/>
              <a:buChar char="•"/>
            </a:pPr>
            <a:r>
              <a:rPr lang="en-US" sz="5400" dirty="0">
                <a:solidFill>
                  <a:schemeClr val="accent1">
                    <a:lumMod val="75000"/>
                  </a:schemeClr>
                </a:solidFill>
                <a:latin typeface="Times New Roman" panose="02020603050405020304" pitchFamily="18" charset="0"/>
                <a:cs typeface="Times New Roman" panose="02020603050405020304" pitchFamily="18" charset="0"/>
              </a:rPr>
              <a:t>File storage on Raspberry Pi</a:t>
            </a:r>
          </a:p>
          <a:p>
            <a:r>
              <a:rPr lang="en-US" sz="5400" dirty="0">
                <a:solidFill>
                  <a:schemeClr val="accent1">
                    <a:lumMod val="75000"/>
                  </a:schemeClr>
                </a:solidFill>
                <a:latin typeface="Times New Roman" panose="02020603050405020304" pitchFamily="18" charset="0"/>
                <a:cs typeface="Times New Roman" panose="02020603050405020304" pitchFamily="18" charset="0"/>
              </a:rPr>
              <a:t>          - used to provide better timing information</a:t>
            </a:r>
          </a:p>
          <a:p>
            <a:r>
              <a:rPr lang="en-US" sz="5400" dirty="0">
                <a:solidFill>
                  <a:schemeClr val="accent1">
                    <a:lumMod val="75000"/>
                  </a:schemeClr>
                </a:solidFill>
                <a:latin typeface="Times New Roman" panose="02020603050405020304" pitchFamily="18" charset="0"/>
                <a:cs typeface="Times New Roman" panose="02020603050405020304" pitchFamily="18" charset="0"/>
              </a:rPr>
              <a:t>          - difficult to change during test</a:t>
            </a:r>
          </a:p>
          <a:p>
            <a:endParaRPr lang="en-US" sz="2500"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B50A3A6A-72B2-3C4E-819E-CD5C16FAB011}"/>
              </a:ext>
            </a:extLst>
          </p:cNvPr>
          <p:cNvSpPr txBox="1"/>
          <p:nvPr/>
        </p:nvSpPr>
        <p:spPr>
          <a:xfrm>
            <a:off x="9269565" y="2526994"/>
            <a:ext cx="24497917" cy="1200329"/>
          </a:xfrm>
          <a:prstGeom prst="rect">
            <a:avLst/>
          </a:prstGeom>
          <a:solidFill>
            <a:schemeClr val="accent6">
              <a:lumMod val="60000"/>
              <a:lumOff val="40000"/>
            </a:schemeClr>
          </a:solidFill>
        </p:spPr>
        <p:txBody>
          <a:bodyPr wrap="square" rtlCol="0">
            <a:spAutoFit/>
          </a:bodyPr>
          <a:lstStyle/>
          <a:p>
            <a:pPr algn="ctr"/>
            <a:r>
              <a:rPr lang="en-US" sz="7200" b="1" dirty="0">
                <a:solidFill>
                  <a:schemeClr val="accent1">
                    <a:lumMod val="50000"/>
                  </a:schemeClr>
                </a:solidFill>
                <a:latin typeface="Times New Roman" panose="02020603050405020304" pitchFamily="18" charset="0"/>
                <a:cs typeface="Times New Roman" panose="02020603050405020304" pitchFamily="18" charset="0"/>
              </a:rPr>
              <a:t>Software</a:t>
            </a:r>
          </a:p>
        </p:txBody>
      </p:sp>
      <p:pic>
        <p:nvPicPr>
          <p:cNvPr id="50" name="Picture 49">
            <a:extLst>
              <a:ext uri="{FF2B5EF4-FFF2-40B4-BE49-F238E27FC236}">
                <a16:creationId xmlns:a16="http://schemas.microsoft.com/office/drawing/2014/main" id="{B217A3FA-84F2-FB40-A732-73C7B043BC1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5173264" y="524603"/>
            <a:ext cx="13253318" cy="1835224"/>
          </a:xfrm>
          <a:prstGeom prst="rect">
            <a:avLst/>
          </a:prstGeom>
          <a:solidFill>
            <a:schemeClr val="accent6">
              <a:lumMod val="75000"/>
            </a:schemeClr>
          </a:solidFill>
          <a:ln>
            <a:noFill/>
          </a:ln>
        </p:spPr>
      </p:pic>
    </p:spTree>
    <p:extLst>
      <p:ext uri="{BB962C8B-B14F-4D97-AF65-F5344CB8AC3E}">
        <p14:creationId xmlns:p14="http://schemas.microsoft.com/office/powerpoint/2010/main" val="2852536314"/>
      </p:ext>
    </p:extLst>
  </p:cSld>
  <p:clrMapOvr>
    <a:masterClrMapping/>
  </p:clrMapOvr>
</p:sld>
</file>

<file path=ppt/theme/theme1.xml><?xml version="1.0" encoding="utf-8"?>
<a:theme xmlns:a="http://schemas.openxmlformats.org/drawingml/2006/main" name="PosterPresentations.com-36x48_Trifold_Template-V3">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PosterPresentations.com-36x48_Trifold_Template-V3</Template>
  <TotalTime>345</TotalTime>
  <Words>173</Words>
  <Application>Microsoft Macintosh PowerPoint</Application>
  <PresentationFormat>Custom</PresentationFormat>
  <Paragraphs>36</Paragraphs>
  <Slides>1</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7" baseType="lpstr">
      <vt:lpstr>Arial</vt:lpstr>
      <vt:lpstr>Calibri</vt:lpstr>
      <vt:lpstr>Times New Roman</vt:lpstr>
      <vt:lpstr>Trebuchet MS</vt:lpstr>
      <vt:lpstr>PosterPresentations.com-36x48_Trifold_Template-V3</vt:lpstr>
      <vt:lpstr>Image</vt:lpstr>
      <vt:lpstr>PowerPoint Presentation</vt:lpstr>
    </vt:vector>
  </TitlesOfParts>
  <Company>Hewlett-Packard Company</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Viraj Patel</cp:lastModifiedBy>
  <cp:revision>80</cp:revision>
  <dcterms:created xsi:type="dcterms:W3CDTF">2012-02-03T23:30:52Z</dcterms:created>
  <dcterms:modified xsi:type="dcterms:W3CDTF">2019-04-26T05:11:50Z</dcterms:modified>
</cp:coreProperties>
</file>