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70" autoAdjust="0"/>
    <p:restoredTop sz="93473" autoAdjust="0"/>
  </p:normalViewPr>
  <p:slideViewPr>
    <p:cSldViewPr snapToGrid="0" snapToObjects="1" showGuides="1">
      <p:cViewPr>
        <p:scale>
          <a:sx n="25" d="100"/>
          <a:sy n="25" d="100"/>
        </p:scale>
        <p:origin x="1776" y="84"/>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4/25/2019</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trifold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5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5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6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6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0324" y="483673"/>
            <a:ext cx="5611090" cy="4296145"/>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8432" y="483673"/>
            <a:ext cx="5611090" cy="4296145"/>
          </a:xfrm>
          <a:prstGeom prst="rect">
            <a:avLst/>
          </a:prstGeom>
        </p:spPr>
      </p:pic>
      <p:sp>
        <p:nvSpPr>
          <p:cNvPr id="17" name="Text Placeholder 16"/>
          <p:cNvSpPr>
            <a:spLocks noGrp="1"/>
          </p:cNvSpPr>
          <p:nvPr>
            <p:ph type="body" sz="quarter" idx="185"/>
          </p:nvPr>
        </p:nvSpPr>
        <p:spPr>
          <a:xfrm>
            <a:off x="11234738" y="1991665"/>
            <a:ext cx="21421724" cy="1280160"/>
          </a:xfrm>
        </p:spPr>
        <p:txBody>
          <a:bodyPr>
            <a:noAutofit/>
          </a:bodyPr>
          <a:lstStyle/>
          <a:p>
            <a:r>
              <a:rPr lang="en-US" dirty="0">
                <a:solidFill>
                  <a:schemeClr val="tx2"/>
                </a:solidFill>
                <a:latin typeface="Times New Roman" panose="02020603050405020304" pitchFamily="18" charset="0"/>
                <a:cs typeface="Times New Roman" panose="02020603050405020304" pitchFamily="18" charset="0"/>
              </a:rPr>
              <a:t>Detection and Response</a:t>
            </a:r>
          </a:p>
        </p:txBody>
      </p:sp>
      <p:grpSp>
        <p:nvGrpSpPr>
          <p:cNvPr id="2062" name="Group 2061">
            <a:extLst>
              <a:ext uri="{FF2B5EF4-FFF2-40B4-BE49-F238E27FC236}">
                <a16:creationId xmlns:a16="http://schemas.microsoft.com/office/drawing/2014/main" id="{A29A0CF3-6839-47DB-9E9C-97ABE501345C}"/>
              </a:ext>
            </a:extLst>
          </p:cNvPr>
          <p:cNvGrpSpPr/>
          <p:nvPr/>
        </p:nvGrpSpPr>
        <p:grpSpPr>
          <a:xfrm>
            <a:off x="20952096" y="15540884"/>
            <a:ext cx="21421724" cy="17377516"/>
            <a:chOff x="28540827" y="16413119"/>
            <a:chExt cx="14615208" cy="15795668"/>
          </a:xfrm>
        </p:grpSpPr>
        <p:pic>
          <p:nvPicPr>
            <p:cNvPr id="2050" name="Picture 2" descr="detection_plot.png">
              <a:extLst>
                <a:ext uri="{FF2B5EF4-FFF2-40B4-BE49-F238E27FC236}">
                  <a16:creationId xmlns:a16="http://schemas.microsoft.com/office/drawing/2014/main" id="{E2AE3825-7090-4238-85A4-B95AE4A40A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40827" y="24878347"/>
              <a:ext cx="14615208" cy="733044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16">
              <a:extLst>
                <a:ext uri="{FF2B5EF4-FFF2-40B4-BE49-F238E27FC236}">
                  <a16:creationId xmlns:a16="http://schemas.microsoft.com/office/drawing/2014/main" id="{D3F595E9-5822-42E4-B720-2B19D79E3D58}"/>
                </a:ext>
              </a:extLst>
            </p:cNvPr>
            <p:cNvSpPr txBox="1">
              <a:spLocks/>
            </p:cNvSpPr>
            <p:nvPr/>
          </p:nvSpPr>
          <p:spPr>
            <a:xfrm>
              <a:off x="29661955" y="16413119"/>
              <a:ext cx="13050777" cy="1280160"/>
            </a:xfrm>
            <a:prstGeom prst="rect">
              <a:avLst/>
            </a:prstGeom>
          </p:spPr>
          <p:txBody>
            <a:bodyPr>
              <a:noAutofit/>
            </a:bodyPr>
            <a:lstStyle>
              <a:lvl1pPr marL="0" indent="0" algn="ctr" defTabSz="4388900" rtl="0" eaLnBrk="1" latinLnBrk="0" hangingPunct="1">
                <a:spcBef>
                  <a:spcPct val="20000"/>
                </a:spcBef>
                <a:buFontTx/>
                <a:buNone/>
                <a:defRPr sz="8800" b="1" kern="120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6000" u="sng" dirty="0">
                  <a:latin typeface="Times New Roman" panose="02020603050405020304" pitchFamily="18" charset="0"/>
                  <a:cs typeface="Times New Roman" panose="02020603050405020304" pitchFamily="18" charset="0"/>
                </a:rPr>
                <a:t>Threshold Calibration</a:t>
              </a:r>
            </a:p>
          </p:txBody>
        </p:sp>
        <p:pic>
          <p:nvPicPr>
            <p:cNvPr id="2052" name="Picture 4" descr="data_plot.png">
              <a:extLst>
                <a:ext uri="{FF2B5EF4-FFF2-40B4-BE49-F238E27FC236}">
                  <a16:creationId xmlns:a16="http://schemas.microsoft.com/office/drawing/2014/main" id="{90F5D931-8206-4313-9C6B-6F5D68A5D7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40827" y="17547907"/>
              <a:ext cx="14615208" cy="73304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63" name="Group 2062">
            <a:extLst>
              <a:ext uri="{FF2B5EF4-FFF2-40B4-BE49-F238E27FC236}">
                <a16:creationId xmlns:a16="http://schemas.microsoft.com/office/drawing/2014/main" id="{B8DC9ECD-9C5F-40D1-A574-970160DFFD53}"/>
              </a:ext>
            </a:extLst>
          </p:cNvPr>
          <p:cNvGrpSpPr/>
          <p:nvPr/>
        </p:nvGrpSpPr>
        <p:grpSpPr>
          <a:xfrm>
            <a:off x="2140324" y="6894310"/>
            <a:ext cx="18561745" cy="11492334"/>
            <a:chOff x="2962276" y="17111707"/>
            <a:chExt cx="15173324" cy="12034794"/>
          </a:xfrm>
        </p:grpSpPr>
        <p:grpSp>
          <p:nvGrpSpPr>
            <p:cNvPr id="2059" name="Group 2058">
              <a:extLst>
                <a:ext uri="{FF2B5EF4-FFF2-40B4-BE49-F238E27FC236}">
                  <a16:creationId xmlns:a16="http://schemas.microsoft.com/office/drawing/2014/main" id="{851AEC10-CE6A-4131-9F2D-41D65688E4FD}"/>
                </a:ext>
              </a:extLst>
            </p:cNvPr>
            <p:cNvGrpSpPr/>
            <p:nvPr/>
          </p:nvGrpSpPr>
          <p:grpSpPr>
            <a:xfrm>
              <a:off x="2962276" y="19101341"/>
              <a:ext cx="15173324" cy="10045160"/>
              <a:chOff x="2395088" y="19092446"/>
              <a:chExt cx="17679299" cy="10197146"/>
            </a:xfrm>
          </p:grpSpPr>
          <p:sp>
            <p:nvSpPr>
              <p:cNvPr id="3" name="Rectangle 2">
                <a:extLst>
                  <a:ext uri="{FF2B5EF4-FFF2-40B4-BE49-F238E27FC236}">
                    <a16:creationId xmlns:a16="http://schemas.microsoft.com/office/drawing/2014/main" id="{5FC27113-B886-479E-8531-0485C418B9B1}"/>
                  </a:ext>
                </a:extLst>
              </p:cNvPr>
              <p:cNvSpPr/>
              <p:nvPr/>
            </p:nvSpPr>
            <p:spPr>
              <a:xfrm>
                <a:off x="9185403" y="23197760"/>
                <a:ext cx="4098667" cy="1993983"/>
              </a:xfrm>
              <a:prstGeom prst="rect">
                <a:avLst/>
              </a:prstGeom>
              <a:solidFill>
                <a:schemeClr val="accent1">
                  <a:lumMod val="75000"/>
                </a:schemeClr>
              </a:solidFill>
              <a:effectLst>
                <a:glow>
                  <a:schemeClr val="accent1">
                    <a:alpha val="40000"/>
                  </a:schemeClr>
                </a:glow>
                <a:outerShdw blurRad="50800" dist="50800" dir="5400000" sx="1000" sy="1000" algn="ctr" rotWithShape="0">
                  <a:srgbClr val="000000">
                    <a:alpha val="43137"/>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Send Alarm</a:t>
                </a:r>
              </a:p>
            </p:txBody>
          </p:sp>
          <p:sp>
            <p:nvSpPr>
              <p:cNvPr id="10" name="Rectangle 9">
                <a:extLst>
                  <a:ext uri="{FF2B5EF4-FFF2-40B4-BE49-F238E27FC236}">
                    <a16:creationId xmlns:a16="http://schemas.microsoft.com/office/drawing/2014/main" id="{38A4AA13-DC18-4DAA-B5A6-2EC313C1D312}"/>
                  </a:ext>
                </a:extLst>
              </p:cNvPr>
              <p:cNvSpPr/>
              <p:nvPr/>
            </p:nvSpPr>
            <p:spPr>
              <a:xfrm>
                <a:off x="9185401" y="27295609"/>
                <a:ext cx="4098669" cy="1993983"/>
              </a:xfrm>
              <a:prstGeom prst="rect">
                <a:avLst/>
              </a:prstGeom>
              <a:solidFill>
                <a:schemeClr val="accent1">
                  <a:lumMod val="75000"/>
                </a:schemeClr>
              </a:solidFill>
              <a:effectLst>
                <a:glow>
                  <a:schemeClr val="accent1">
                    <a:alpha val="40000"/>
                  </a:schemeClr>
                </a:glow>
                <a:outerShdw blurRad="50800" dist="50800" dir="5400000" sx="1000" sy="1000" algn="ctr" rotWithShape="0">
                  <a:srgbClr val="000000">
                    <a:alpha val="43137"/>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Wait for Reset</a:t>
                </a:r>
              </a:p>
            </p:txBody>
          </p:sp>
          <p:sp>
            <p:nvSpPr>
              <p:cNvPr id="11" name="Rectangle 10">
                <a:extLst>
                  <a:ext uri="{FF2B5EF4-FFF2-40B4-BE49-F238E27FC236}">
                    <a16:creationId xmlns:a16="http://schemas.microsoft.com/office/drawing/2014/main" id="{8AA09624-0CBB-4D4B-8B08-8C7C784D8136}"/>
                  </a:ext>
                </a:extLst>
              </p:cNvPr>
              <p:cNvSpPr/>
              <p:nvPr/>
            </p:nvSpPr>
            <p:spPr>
              <a:xfrm>
                <a:off x="2395089" y="27295610"/>
                <a:ext cx="4098668" cy="1993982"/>
              </a:xfrm>
              <a:prstGeom prst="rect">
                <a:avLst/>
              </a:prstGeom>
              <a:solidFill>
                <a:schemeClr val="accent1">
                  <a:lumMod val="75000"/>
                </a:schemeClr>
              </a:solidFill>
              <a:effectLst>
                <a:glow>
                  <a:schemeClr val="accent1">
                    <a:alpha val="40000"/>
                  </a:schemeClr>
                </a:glow>
                <a:outerShdw blurRad="50800" dist="50800" dir="5400000" sx="1000" sy="1000" algn="ctr" rotWithShape="0">
                  <a:srgbClr val="000000">
                    <a:alpha val="43137"/>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Wait 15 s</a:t>
                </a:r>
              </a:p>
            </p:txBody>
          </p:sp>
          <p:sp>
            <p:nvSpPr>
              <p:cNvPr id="14" name="Rectangle 13">
                <a:extLst>
                  <a:ext uri="{FF2B5EF4-FFF2-40B4-BE49-F238E27FC236}">
                    <a16:creationId xmlns:a16="http://schemas.microsoft.com/office/drawing/2014/main" id="{ACC0CA4B-D343-4A2D-AF37-2CAF22640090}"/>
                  </a:ext>
                </a:extLst>
              </p:cNvPr>
              <p:cNvSpPr/>
              <p:nvPr/>
            </p:nvSpPr>
            <p:spPr>
              <a:xfrm>
                <a:off x="9185403" y="19099911"/>
                <a:ext cx="4098669" cy="1993983"/>
              </a:xfrm>
              <a:prstGeom prst="rect">
                <a:avLst/>
              </a:prstGeom>
              <a:solidFill>
                <a:schemeClr val="accent1">
                  <a:lumMod val="75000"/>
                </a:schemeClr>
              </a:solidFill>
              <a:effectLst>
                <a:glow>
                  <a:schemeClr val="accent1">
                    <a:alpha val="40000"/>
                  </a:schemeClr>
                </a:glow>
                <a:outerShdw blurRad="50800" dist="50800" dir="5400000" sx="1000" sy="1000" algn="ctr" rotWithShape="0">
                  <a:srgbClr val="000000">
                    <a:alpha val="43137"/>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Compare Sensor Data to Threshold</a:t>
                </a:r>
              </a:p>
            </p:txBody>
          </p:sp>
          <p:sp>
            <p:nvSpPr>
              <p:cNvPr id="16" name="Rectangle 15">
                <a:extLst>
                  <a:ext uri="{FF2B5EF4-FFF2-40B4-BE49-F238E27FC236}">
                    <a16:creationId xmlns:a16="http://schemas.microsoft.com/office/drawing/2014/main" id="{732E810E-D3A6-4BF8-A216-7A401DD34642}"/>
                  </a:ext>
                </a:extLst>
              </p:cNvPr>
              <p:cNvSpPr/>
              <p:nvPr/>
            </p:nvSpPr>
            <p:spPr>
              <a:xfrm>
                <a:off x="2395088" y="19099910"/>
                <a:ext cx="4098669" cy="1993983"/>
              </a:xfrm>
              <a:prstGeom prst="rect">
                <a:avLst/>
              </a:prstGeom>
              <a:solidFill>
                <a:schemeClr val="accent1">
                  <a:lumMod val="75000"/>
                </a:schemeClr>
              </a:solidFill>
              <a:effectLst>
                <a:glow>
                  <a:schemeClr val="accent1">
                    <a:alpha val="40000"/>
                  </a:schemeClr>
                </a:glow>
                <a:outerShdw blurRad="50800" dist="50800" dir="5400000" sx="1000" sy="1000" algn="ctr" rotWithShape="0">
                  <a:srgbClr val="000000">
                    <a:alpha val="43137"/>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Initialize Data Comparison Value</a:t>
                </a:r>
              </a:p>
            </p:txBody>
          </p:sp>
          <p:cxnSp>
            <p:nvCxnSpPr>
              <p:cNvPr id="13" name="Straight Arrow Connector 12">
                <a:extLst>
                  <a:ext uri="{FF2B5EF4-FFF2-40B4-BE49-F238E27FC236}">
                    <a16:creationId xmlns:a16="http://schemas.microsoft.com/office/drawing/2014/main" id="{4AE3848F-7480-4198-915C-C7D7C136CB70}"/>
                  </a:ext>
                </a:extLst>
              </p:cNvPr>
              <p:cNvCxnSpPr>
                <a:cxnSpLocks/>
              </p:cNvCxnSpPr>
              <p:nvPr/>
            </p:nvCxnSpPr>
            <p:spPr>
              <a:xfrm>
                <a:off x="6604000" y="20096903"/>
                <a:ext cx="2492375" cy="0"/>
              </a:xfrm>
              <a:prstGeom prst="straightConnector1">
                <a:avLst/>
              </a:prstGeom>
              <a:ln w="184150">
                <a:tailEnd type="triangle"/>
              </a:ln>
              <a:effectLst>
                <a:glow>
                  <a:schemeClr val="accent1">
                    <a:alpha val="40000"/>
                  </a:schemeClr>
                </a:glow>
                <a:outerShdw blurRad="50800" dist="50800" dir="5400000" sx="1000" sy="1000" algn="ctr" rotWithShape="0">
                  <a:srgbClr val="000000">
                    <a:alpha val="43137"/>
                  </a:srgbClr>
                </a:outerShdw>
                <a:softEdge rad="0"/>
              </a:effectLst>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830235C-892A-4A90-904D-F64907F47037}"/>
                  </a:ext>
                </a:extLst>
              </p:cNvPr>
              <p:cNvCxnSpPr>
                <a:cxnSpLocks/>
              </p:cNvCxnSpPr>
              <p:nvPr/>
            </p:nvCxnSpPr>
            <p:spPr>
              <a:xfrm flipH="1">
                <a:off x="11236069" y="21203054"/>
                <a:ext cx="1334" cy="1875473"/>
              </a:xfrm>
              <a:prstGeom prst="straightConnector1">
                <a:avLst/>
              </a:prstGeom>
              <a:ln w="184150">
                <a:tailEnd type="triangle"/>
              </a:ln>
              <a:effectLst>
                <a:glow>
                  <a:schemeClr val="accent1">
                    <a:alpha val="40000"/>
                  </a:schemeClr>
                </a:glow>
                <a:outerShdw blurRad="50800" dist="50800" dir="5400000" sx="1000" sy="1000" algn="ctr" rotWithShape="0">
                  <a:srgbClr val="000000">
                    <a:alpha val="43137"/>
                  </a:srgbClr>
                </a:outerShdw>
                <a:softEdge rad="0"/>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B85C196-74F8-425B-B2D5-9CCD3646469F}"/>
                  </a:ext>
                </a:extLst>
              </p:cNvPr>
              <p:cNvCxnSpPr>
                <a:cxnSpLocks/>
              </p:cNvCxnSpPr>
              <p:nvPr/>
            </p:nvCxnSpPr>
            <p:spPr>
              <a:xfrm flipH="1">
                <a:off x="11234735" y="25300903"/>
                <a:ext cx="1334" cy="1875473"/>
              </a:xfrm>
              <a:prstGeom prst="straightConnector1">
                <a:avLst/>
              </a:prstGeom>
              <a:ln w="184150">
                <a:tailEnd type="triangle"/>
              </a:ln>
              <a:effectLst>
                <a:glow>
                  <a:schemeClr val="accent1">
                    <a:alpha val="40000"/>
                  </a:schemeClr>
                </a:glow>
                <a:outerShdw blurRad="50800" dist="50800" dir="5400000" sx="1000" sy="1000" algn="ctr" rotWithShape="0">
                  <a:srgbClr val="000000">
                    <a:alpha val="43137"/>
                  </a:srgbClr>
                </a:outerShdw>
                <a:softEdge rad="0"/>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CCEAA0E-023E-4813-A4FD-1A1132ACCD4B}"/>
                  </a:ext>
                </a:extLst>
              </p:cNvPr>
              <p:cNvCxnSpPr>
                <a:cxnSpLocks/>
              </p:cNvCxnSpPr>
              <p:nvPr/>
            </p:nvCxnSpPr>
            <p:spPr>
              <a:xfrm flipH="1">
                <a:off x="6604000" y="28292600"/>
                <a:ext cx="2369912" cy="0"/>
              </a:xfrm>
              <a:prstGeom prst="straightConnector1">
                <a:avLst/>
              </a:prstGeom>
              <a:ln w="184150">
                <a:tailEnd type="triangle"/>
              </a:ln>
              <a:effectLst>
                <a:glow>
                  <a:schemeClr val="accent1">
                    <a:alpha val="40000"/>
                  </a:schemeClr>
                </a:glow>
                <a:outerShdw blurRad="50800" dist="50800" dir="5400000" sx="1000" sy="1000" algn="ctr" rotWithShape="0">
                  <a:srgbClr val="000000">
                    <a:alpha val="43137"/>
                  </a:srgbClr>
                </a:outerShdw>
                <a:softEdge rad="0"/>
              </a:effectLst>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89A60A5A-C6A6-4218-B743-F010B03BEE6B}"/>
                  </a:ext>
                </a:extLst>
              </p:cNvPr>
              <p:cNvSpPr/>
              <p:nvPr/>
            </p:nvSpPr>
            <p:spPr>
              <a:xfrm>
                <a:off x="15975718" y="19092446"/>
                <a:ext cx="4098669" cy="1993983"/>
              </a:xfrm>
              <a:prstGeom prst="rect">
                <a:avLst/>
              </a:prstGeom>
              <a:solidFill>
                <a:schemeClr val="accent1">
                  <a:lumMod val="75000"/>
                </a:schemeClr>
              </a:solidFill>
              <a:effectLst>
                <a:glow>
                  <a:schemeClr val="accent1">
                    <a:alpha val="40000"/>
                  </a:schemeClr>
                </a:glow>
                <a:outerShdw blurRad="50800" dist="50800" dir="5400000" sx="1000" sy="1000" algn="ctr" rotWithShape="0">
                  <a:srgbClr val="000000">
                    <a:alpha val="43137"/>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Update Comparison Value</a:t>
                </a:r>
              </a:p>
            </p:txBody>
          </p:sp>
          <p:cxnSp>
            <p:nvCxnSpPr>
              <p:cNvPr id="41" name="Straight Arrow Connector 40">
                <a:extLst>
                  <a:ext uri="{FF2B5EF4-FFF2-40B4-BE49-F238E27FC236}">
                    <a16:creationId xmlns:a16="http://schemas.microsoft.com/office/drawing/2014/main" id="{BCAD3E35-4B1B-4DA3-832A-F11BFDFBB6CB}"/>
                  </a:ext>
                </a:extLst>
              </p:cNvPr>
              <p:cNvCxnSpPr>
                <a:cxnSpLocks/>
              </p:cNvCxnSpPr>
              <p:nvPr/>
            </p:nvCxnSpPr>
            <p:spPr>
              <a:xfrm flipV="1">
                <a:off x="4444422" y="21213127"/>
                <a:ext cx="0" cy="5963249"/>
              </a:xfrm>
              <a:prstGeom prst="straightConnector1">
                <a:avLst/>
              </a:prstGeom>
              <a:ln w="184150">
                <a:tailEnd type="triangle"/>
              </a:ln>
              <a:effectLst>
                <a:glow>
                  <a:schemeClr val="accent1">
                    <a:alpha val="40000"/>
                  </a:schemeClr>
                </a:glow>
                <a:outerShdw blurRad="50800" dist="50800" dir="5400000" sx="1000" sy="1000" algn="ctr" rotWithShape="0">
                  <a:srgbClr val="000000">
                    <a:alpha val="43137"/>
                  </a:srgbClr>
                </a:outerShdw>
                <a:softEdge rad="0"/>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C172DE9-83E4-4382-8544-422D83D39AB1}"/>
                  </a:ext>
                </a:extLst>
              </p:cNvPr>
              <p:cNvCxnSpPr>
                <a:cxnSpLocks/>
              </p:cNvCxnSpPr>
              <p:nvPr/>
            </p:nvCxnSpPr>
            <p:spPr>
              <a:xfrm>
                <a:off x="13394443" y="19341211"/>
                <a:ext cx="2492375" cy="0"/>
              </a:xfrm>
              <a:prstGeom prst="straightConnector1">
                <a:avLst/>
              </a:prstGeom>
              <a:ln w="184150">
                <a:tailEnd type="triangle"/>
              </a:ln>
              <a:effectLst>
                <a:glow>
                  <a:schemeClr val="accent1">
                    <a:alpha val="40000"/>
                  </a:schemeClr>
                </a:glow>
                <a:outerShdw blurRad="50800" dist="50800" dir="5400000" sx="1000" sy="1000" algn="ctr" rotWithShape="0">
                  <a:srgbClr val="000000">
                    <a:alpha val="43137"/>
                  </a:srgbClr>
                </a:outerShdw>
                <a:softEdge rad="0"/>
              </a:effectLst>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2BC3BE4-6808-4D9C-9E6F-9D3EB0498E78}"/>
                  </a:ext>
                </a:extLst>
              </p:cNvPr>
              <p:cNvCxnSpPr>
                <a:cxnSpLocks/>
              </p:cNvCxnSpPr>
              <p:nvPr/>
            </p:nvCxnSpPr>
            <p:spPr>
              <a:xfrm flipH="1">
                <a:off x="13394443" y="20781629"/>
                <a:ext cx="2460626" cy="0"/>
              </a:xfrm>
              <a:prstGeom prst="straightConnector1">
                <a:avLst/>
              </a:prstGeom>
              <a:ln w="184150">
                <a:tailEnd type="triangle"/>
              </a:ln>
              <a:effectLst>
                <a:glow>
                  <a:schemeClr val="accent1">
                    <a:alpha val="40000"/>
                  </a:schemeClr>
                </a:glow>
                <a:outerShdw blurRad="50800" dist="50800" dir="5400000" sx="1000" sy="1000" algn="ctr" rotWithShape="0">
                  <a:srgbClr val="000000">
                    <a:alpha val="43137"/>
                  </a:srgbClr>
                </a:outerShdw>
                <a:softEdge rad="0"/>
              </a:effectLst>
            </p:spPr>
            <p:style>
              <a:lnRef idx="1">
                <a:schemeClr val="accent1"/>
              </a:lnRef>
              <a:fillRef idx="0">
                <a:schemeClr val="accent1"/>
              </a:fillRef>
              <a:effectRef idx="0">
                <a:schemeClr val="accent1"/>
              </a:effectRef>
              <a:fontRef idx="minor">
                <a:schemeClr val="tx1"/>
              </a:fontRef>
            </p:style>
          </p:cxnSp>
        </p:grpSp>
        <p:sp>
          <p:nvSpPr>
            <p:cNvPr id="54" name="Text Placeholder 16">
              <a:extLst>
                <a:ext uri="{FF2B5EF4-FFF2-40B4-BE49-F238E27FC236}">
                  <a16:creationId xmlns:a16="http://schemas.microsoft.com/office/drawing/2014/main" id="{94B299E6-5EDD-4292-96C6-54573E34D5E1}"/>
                </a:ext>
              </a:extLst>
            </p:cNvPr>
            <p:cNvSpPr txBox="1">
              <a:spLocks/>
            </p:cNvSpPr>
            <p:nvPr/>
          </p:nvSpPr>
          <p:spPr>
            <a:xfrm>
              <a:off x="4023547" y="17111707"/>
              <a:ext cx="13050777" cy="1280160"/>
            </a:xfrm>
            <a:prstGeom prst="rect">
              <a:avLst/>
            </a:prstGeom>
          </p:spPr>
          <p:txBody>
            <a:bodyPr>
              <a:noAutofit/>
            </a:bodyPr>
            <a:lstStyle>
              <a:lvl1pPr marL="0" indent="0" algn="ctr" defTabSz="4388900" rtl="0" eaLnBrk="1" latinLnBrk="0" hangingPunct="1">
                <a:spcBef>
                  <a:spcPct val="20000"/>
                </a:spcBef>
                <a:buFontTx/>
                <a:buNone/>
                <a:defRPr sz="8800" b="1" kern="120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6000" u="sng" dirty="0">
                  <a:latin typeface="Times New Roman" panose="02020603050405020304" pitchFamily="18" charset="0"/>
                  <a:cs typeface="Times New Roman" panose="02020603050405020304" pitchFamily="18" charset="0"/>
                </a:rPr>
                <a:t>Program Design</a:t>
              </a:r>
            </a:p>
          </p:txBody>
        </p:sp>
      </p:grpSp>
      <p:sp>
        <p:nvSpPr>
          <p:cNvPr id="57" name="Text Placeholder 16">
            <a:extLst>
              <a:ext uri="{FF2B5EF4-FFF2-40B4-BE49-F238E27FC236}">
                <a16:creationId xmlns:a16="http://schemas.microsoft.com/office/drawing/2014/main" id="{B7098150-C4D5-4D56-A842-8C9ECB27BE05}"/>
              </a:ext>
            </a:extLst>
          </p:cNvPr>
          <p:cNvSpPr txBox="1">
            <a:spLocks/>
          </p:cNvSpPr>
          <p:nvPr/>
        </p:nvSpPr>
        <p:spPr>
          <a:xfrm>
            <a:off x="26026727" y="6894309"/>
            <a:ext cx="12265963" cy="1220881"/>
          </a:xfrm>
          <a:prstGeom prst="rect">
            <a:avLst/>
          </a:prstGeom>
        </p:spPr>
        <p:txBody>
          <a:bodyPr>
            <a:noAutofit/>
          </a:bodyPr>
          <a:lstStyle>
            <a:lvl1pPr marL="0" indent="0" algn="ctr" defTabSz="4388900" rtl="0" eaLnBrk="1" latinLnBrk="0" hangingPunct="1">
              <a:spcBef>
                <a:spcPct val="20000"/>
              </a:spcBef>
              <a:buFontTx/>
              <a:buNone/>
              <a:defRPr sz="8800" b="1" kern="120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6000" u="sng" dirty="0">
                <a:latin typeface="Times New Roman" panose="02020603050405020304" pitchFamily="18" charset="0"/>
                <a:cs typeface="Times New Roman" panose="02020603050405020304" pitchFamily="18" charset="0"/>
              </a:rPr>
              <a:t>Notifications</a:t>
            </a:r>
          </a:p>
        </p:txBody>
      </p:sp>
      <p:grpSp>
        <p:nvGrpSpPr>
          <p:cNvPr id="2075" name="Group 2074">
            <a:extLst>
              <a:ext uri="{FF2B5EF4-FFF2-40B4-BE49-F238E27FC236}">
                <a16:creationId xmlns:a16="http://schemas.microsoft.com/office/drawing/2014/main" id="{37A4CBAE-C4C9-46F9-AD84-206975574222}"/>
              </a:ext>
            </a:extLst>
          </p:cNvPr>
          <p:cNvGrpSpPr/>
          <p:nvPr/>
        </p:nvGrpSpPr>
        <p:grpSpPr>
          <a:xfrm>
            <a:off x="35601303" y="8402302"/>
            <a:ext cx="6164668" cy="5501921"/>
            <a:chOff x="35848432" y="8064542"/>
            <a:chExt cx="6164668" cy="5501921"/>
          </a:xfrm>
        </p:grpSpPr>
        <p:pic>
          <p:nvPicPr>
            <p:cNvPr id="2067" name="Picture 2066">
              <a:extLst>
                <a:ext uri="{FF2B5EF4-FFF2-40B4-BE49-F238E27FC236}">
                  <a16:creationId xmlns:a16="http://schemas.microsoft.com/office/drawing/2014/main" id="{10C2D338-4EAF-4A83-AE30-225D6BC2B4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848432" y="8064542"/>
              <a:ext cx="6164668" cy="2845232"/>
            </a:xfrm>
            <a:prstGeom prst="rect">
              <a:avLst/>
            </a:prstGeom>
          </p:spPr>
        </p:pic>
        <p:pic>
          <p:nvPicPr>
            <p:cNvPr id="2069" name="Picture 2068">
              <a:extLst>
                <a:ext uri="{FF2B5EF4-FFF2-40B4-BE49-F238E27FC236}">
                  <a16:creationId xmlns:a16="http://schemas.microsoft.com/office/drawing/2014/main" id="{0A51A0FB-72EF-49F4-AF35-F7DF7F3EB78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11566" y="11128063"/>
              <a:ext cx="2438400" cy="2438400"/>
            </a:xfrm>
            <a:prstGeom prst="rect">
              <a:avLst/>
            </a:prstGeom>
          </p:spPr>
        </p:pic>
      </p:grpSp>
      <p:sp>
        <p:nvSpPr>
          <p:cNvPr id="2070" name="TextBox 2069">
            <a:extLst>
              <a:ext uri="{FF2B5EF4-FFF2-40B4-BE49-F238E27FC236}">
                <a16:creationId xmlns:a16="http://schemas.microsoft.com/office/drawing/2014/main" id="{47C0BF1F-C6CA-400A-A85D-031A7D832834}"/>
              </a:ext>
            </a:extLst>
          </p:cNvPr>
          <p:cNvSpPr txBox="1"/>
          <p:nvPr/>
        </p:nvSpPr>
        <p:spPr>
          <a:xfrm>
            <a:off x="23189132" y="8766394"/>
            <a:ext cx="12790764" cy="6740307"/>
          </a:xfrm>
          <a:prstGeom prst="rect">
            <a:avLst/>
          </a:prstGeom>
          <a:noFill/>
        </p:spPr>
        <p:txBody>
          <a:bodyPr wrap="square" rtlCol="0">
            <a:spAutoFit/>
          </a:bodyPr>
          <a:lstStyle/>
          <a:p>
            <a:pPr marL="571500" indent="-571500">
              <a:buFont typeface="Arial" panose="020B0604020202020204" pitchFamily="34" charset="0"/>
              <a:buChar char="•"/>
            </a:pPr>
            <a:r>
              <a:rPr lang="en-US" sz="5400" b="1" dirty="0">
                <a:latin typeface="Times New Roman" panose="02020603050405020304" pitchFamily="18" charset="0"/>
                <a:cs typeface="Times New Roman" panose="02020603050405020304" pitchFamily="18" charset="0"/>
              </a:rPr>
              <a:t>Can send multiple kinds of notifications</a:t>
            </a:r>
          </a:p>
          <a:p>
            <a:pPr marL="571500" indent="-571500">
              <a:buFont typeface="Arial" panose="020B0604020202020204" pitchFamily="34" charset="0"/>
              <a:buChar char="•"/>
            </a:pPr>
            <a:r>
              <a:rPr lang="en-US" sz="5400" b="1" dirty="0">
                <a:latin typeface="Times New Roman" panose="02020603050405020304" pitchFamily="18" charset="0"/>
                <a:cs typeface="Times New Roman" panose="02020603050405020304" pitchFamily="18" charset="0"/>
              </a:rPr>
              <a:t>Twilio</a:t>
            </a:r>
          </a:p>
          <a:p>
            <a:r>
              <a:rPr lang="en-US" sz="5400" b="1" dirty="0">
                <a:latin typeface="Times New Roman" panose="02020603050405020304" pitchFamily="18" charset="0"/>
                <a:cs typeface="Times New Roman" panose="02020603050405020304" pitchFamily="18" charset="0"/>
              </a:rPr>
              <a:t>        - calls and texts</a:t>
            </a:r>
          </a:p>
          <a:p>
            <a:r>
              <a:rPr lang="en-US" sz="5400" b="1" dirty="0">
                <a:latin typeface="Times New Roman" panose="02020603050405020304" pitchFamily="18" charset="0"/>
                <a:cs typeface="Times New Roman" panose="02020603050405020304" pitchFamily="18" charset="0"/>
              </a:rPr>
              <a:t>        - pricy but has desirable features</a:t>
            </a:r>
          </a:p>
          <a:p>
            <a:pPr marL="571500" indent="-571500">
              <a:buFont typeface="Arial" panose="020B0604020202020204" pitchFamily="34" charset="0"/>
              <a:buChar char="•"/>
            </a:pPr>
            <a:r>
              <a:rPr lang="en-US" sz="5400" b="1" dirty="0" err="1">
                <a:latin typeface="Times New Roman" panose="02020603050405020304" pitchFamily="18" charset="0"/>
                <a:cs typeface="Times New Roman" panose="02020603050405020304" pitchFamily="18" charset="0"/>
              </a:rPr>
              <a:t>Pushetta</a:t>
            </a:r>
            <a:endParaRPr lang="en-US" sz="5400" b="1" dirty="0">
              <a:latin typeface="Times New Roman" panose="02020603050405020304" pitchFamily="18" charset="0"/>
              <a:cs typeface="Times New Roman" panose="02020603050405020304" pitchFamily="18" charset="0"/>
            </a:endParaRPr>
          </a:p>
          <a:p>
            <a:r>
              <a:rPr lang="en-US" sz="5400" b="1" dirty="0">
                <a:latin typeface="Times New Roman" panose="02020603050405020304" pitchFamily="18" charset="0"/>
                <a:cs typeface="Times New Roman" panose="02020603050405020304" pitchFamily="18" charset="0"/>
              </a:rPr>
              <a:t>        - app notifications</a:t>
            </a:r>
          </a:p>
          <a:p>
            <a:r>
              <a:rPr lang="en-US" sz="5400" b="1" dirty="0">
                <a:latin typeface="Times New Roman" panose="02020603050405020304" pitchFamily="18" charset="0"/>
                <a:cs typeface="Times New Roman" panose="02020603050405020304" pitchFamily="18" charset="0"/>
              </a:rPr>
              <a:t>        - free but is less developed</a:t>
            </a:r>
          </a:p>
          <a:p>
            <a:endParaRPr lang="en-US" sz="5400" b="1" dirty="0">
              <a:latin typeface="Times New Roman" panose="02020603050405020304" pitchFamily="18" charset="0"/>
              <a:cs typeface="Times New Roman" panose="02020603050405020304" pitchFamily="18" charset="0"/>
            </a:endParaRPr>
          </a:p>
        </p:txBody>
      </p:sp>
      <p:grpSp>
        <p:nvGrpSpPr>
          <p:cNvPr id="2076" name="Group 2075">
            <a:extLst>
              <a:ext uri="{FF2B5EF4-FFF2-40B4-BE49-F238E27FC236}">
                <a16:creationId xmlns:a16="http://schemas.microsoft.com/office/drawing/2014/main" id="{A9A13A6B-125B-48CC-BEEC-003FEAD47A67}"/>
              </a:ext>
            </a:extLst>
          </p:cNvPr>
          <p:cNvGrpSpPr/>
          <p:nvPr/>
        </p:nvGrpSpPr>
        <p:grpSpPr>
          <a:xfrm>
            <a:off x="3204645" y="19833986"/>
            <a:ext cx="17497424" cy="9854144"/>
            <a:chOff x="3481542" y="19637181"/>
            <a:chExt cx="15577829" cy="9854144"/>
          </a:xfrm>
        </p:grpSpPr>
        <p:sp>
          <p:nvSpPr>
            <p:cNvPr id="56" name="Text Placeholder 16">
              <a:extLst>
                <a:ext uri="{FF2B5EF4-FFF2-40B4-BE49-F238E27FC236}">
                  <a16:creationId xmlns:a16="http://schemas.microsoft.com/office/drawing/2014/main" id="{06414077-E7CE-47A6-B884-CA3B8A05BAE7}"/>
                </a:ext>
              </a:extLst>
            </p:cNvPr>
            <p:cNvSpPr txBox="1">
              <a:spLocks/>
            </p:cNvSpPr>
            <p:nvPr/>
          </p:nvSpPr>
          <p:spPr>
            <a:xfrm>
              <a:off x="4273781" y="19637181"/>
              <a:ext cx="13050777" cy="1280160"/>
            </a:xfrm>
            <a:prstGeom prst="rect">
              <a:avLst/>
            </a:prstGeom>
          </p:spPr>
          <p:txBody>
            <a:bodyPr>
              <a:noAutofit/>
            </a:bodyPr>
            <a:lstStyle>
              <a:lvl1pPr marL="0" indent="0" algn="ctr" defTabSz="4388900" rtl="0" eaLnBrk="1" latinLnBrk="0" hangingPunct="1">
                <a:spcBef>
                  <a:spcPct val="20000"/>
                </a:spcBef>
                <a:buFontTx/>
                <a:buNone/>
                <a:defRPr sz="8800" b="1" kern="120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6000" u="sng" dirty="0">
                  <a:latin typeface="Times New Roman" panose="02020603050405020304" pitchFamily="18" charset="0"/>
                  <a:cs typeface="Times New Roman" panose="02020603050405020304" pitchFamily="18" charset="0"/>
                </a:rPr>
                <a:t>Data Acquisition</a:t>
              </a:r>
            </a:p>
          </p:txBody>
        </p:sp>
        <p:sp>
          <p:nvSpPr>
            <p:cNvPr id="69" name="TextBox 68">
              <a:extLst>
                <a:ext uri="{FF2B5EF4-FFF2-40B4-BE49-F238E27FC236}">
                  <a16:creationId xmlns:a16="http://schemas.microsoft.com/office/drawing/2014/main" id="{21181B38-E0DD-40FA-9BAF-9364D8FEC7C0}"/>
                </a:ext>
              </a:extLst>
            </p:cNvPr>
            <p:cNvSpPr txBox="1"/>
            <p:nvPr/>
          </p:nvSpPr>
          <p:spPr>
            <a:xfrm>
              <a:off x="3481542" y="21089025"/>
              <a:ext cx="15577829" cy="8402300"/>
            </a:xfrm>
            <a:prstGeom prst="rect">
              <a:avLst/>
            </a:prstGeom>
            <a:noFill/>
          </p:spPr>
          <p:txBody>
            <a:bodyPr wrap="square" rtlCol="0">
              <a:spAutoFit/>
            </a:bodyPr>
            <a:lstStyle/>
            <a:p>
              <a:pPr marL="571500" indent="-571500">
                <a:buFont typeface="Arial" panose="020B0604020202020204" pitchFamily="34" charset="0"/>
                <a:buChar char="•"/>
              </a:pPr>
              <a:r>
                <a:rPr lang="en-US" sz="5400" b="1" dirty="0">
                  <a:latin typeface="Times New Roman" panose="02020603050405020304" pitchFamily="18" charset="0"/>
                  <a:cs typeface="Times New Roman" panose="02020603050405020304" pitchFamily="18" charset="0"/>
                </a:rPr>
                <a:t>Wireless data logging with MathWorks’ </a:t>
              </a:r>
              <a:r>
                <a:rPr lang="en-US" sz="5400" b="1" dirty="0" err="1">
                  <a:latin typeface="Times New Roman" panose="02020603050405020304" pitchFamily="18" charset="0"/>
                  <a:cs typeface="Times New Roman" panose="02020603050405020304" pitchFamily="18" charset="0"/>
                </a:rPr>
                <a:t>ThingSpeak</a:t>
              </a:r>
              <a:endParaRPr lang="en-US" sz="5400" b="1" dirty="0">
                <a:latin typeface="Times New Roman" panose="02020603050405020304" pitchFamily="18" charset="0"/>
                <a:cs typeface="Times New Roman" panose="02020603050405020304" pitchFamily="18" charset="0"/>
              </a:endParaRPr>
            </a:p>
            <a:p>
              <a:r>
                <a:rPr lang="en-US" sz="5400" b="1" dirty="0">
                  <a:latin typeface="Times New Roman" panose="02020603050405020304" pitchFamily="18" charset="0"/>
                  <a:cs typeface="Times New Roman" panose="02020603050405020304" pitchFamily="18" charset="0"/>
                </a:rPr>
                <a:t>        - little interaction required and real time logging</a:t>
              </a:r>
            </a:p>
            <a:p>
              <a:r>
                <a:rPr lang="en-US" sz="5400" b="1" dirty="0">
                  <a:latin typeface="Times New Roman" panose="02020603050405020304" pitchFamily="18" charset="0"/>
                  <a:cs typeface="Times New Roman" panose="02020603050405020304" pitchFamily="18" charset="0"/>
                </a:rPr>
                <a:t>        - sped up testing phase</a:t>
              </a:r>
            </a:p>
            <a:p>
              <a:pPr marL="571500" indent="-571500">
                <a:buFont typeface="Arial" panose="020B0604020202020204" pitchFamily="34" charset="0"/>
                <a:buChar char="•"/>
              </a:pPr>
              <a:r>
                <a:rPr lang="en-US" sz="5400" b="1" dirty="0">
                  <a:latin typeface="Times New Roman" panose="02020603050405020304" pitchFamily="18" charset="0"/>
                  <a:cs typeface="Times New Roman" panose="02020603050405020304" pitchFamily="18" charset="0"/>
                </a:rPr>
                <a:t>960 samples/second from accelerometer</a:t>
              </a:r>
            </a:p>
            <a:p>
              <a:r>
                <a:rPr lang="en-US" sz="5400" b="1" dirty="0">
                  <a:latin typeface="Times New Roman" panose="02020603050405020304" pitchFamily="18" charset="0"/>
                  <a:cs typeface="Times New Roman" panose="02020603050405020304" pitchFamily="18" charset="0"/>
                </a:rPr>
                <a:t>          - thresholds determined from this data</a:t>
              </a:r>
            </a:p>
            <a:p>
              <a:pPr marL="685800" indent="-685800">
                <a:buFont typeface="Arial" panose="020B0604020202020204" pitchFamily="34" charset="0"/>
                <a:buChar char="•"/>
              </a:pPr>
              <a:r>
                <a:rPr lang="en-US" sz="5400" b="1" dirty="0">
                  <a:latin typeface="Times New Roman" panose="02020603050405020304" pitchFamily="18" charset="0"/>
                  <a:cs typeface="Times New Roman" panose="02020603050405020304" pitchFamily="18" charset="0"/>
                </a:rPr>
                <a:t>File storage on Raspberry Pi</a:t>
              </a:r>
            </a:p>
            <a:p>
              <a:r>
                <a:rPr lang="en-US" sz="5400" b="1" dirty="0">
                  <a:latin typeface="Times New Roman" panose="02020603050405020304" pitchFamily="18" charset="0"/>
                  <a:cs typeface="Times New Roman" panose="02020603050405020304" pitchFamily="18" charset="0"/>
                </a:rPr>
                <a:t>          - used to provide better timing information</a:t>
              </a:r>
            </a:p>
            <a:p>
              <a:r>
                <a:rPr lang="en-US" sz="5400" b="1" dirty="0">
                  <a:latin typeface="Times New Roman" panose="02020603050405020304" pitchFamily="18" charset="0"/>
                  <a:cs typeface="Times New Roman" panose="02020603050405020304" pitchFamily="18" charset="0"/>
                </a:rPr>
                <a:t>          - difficult to change during test</a:t>
              </a:r>
            </a:p>
            <a:p>
              <a:pPr marL="2880251" lvl="1" indent="-685800">
                <a:buFont typeface="Arial" panose="020B0604020202020204" pitchFamily="34" charset="0"/>
                <a:buChar char="•"/>
              </a:pPr>
              <a:endParaRPr lang="en-US" sz="5400" b="1" dirty="0">
                <a:latin typeface="Times New Roman" panose="02020603050405020304" pitchFamily="18" charset="0"/>
                <a:cs typeface="Times New Roman" panose="02020603050405020304" pitchFamily="18" charset="0"/>
              </a:endParaRPr>
            </a:p>
            <a:p>
              <a:endParaRPr lang="en-US" sz="5400" b="1" dirty="0">
                <a:latin typeface="Times New Roman" panose="02020603050405020304" pitchFamily="18" charset="0"/>
                <a:cs typeface="Times New Roman" panose="02020603050405020304" pitchFamily="18" charset="0"/>
              </a:endParaRPr>
            </a:p>
          </p:txBody>
        </p:sp>
      </p:grpSp>
      <p:grpSp>
        <p:nvGrpSpPr>
          <p:cNvPr id="38" name="Group 37">
            <a:extLst>
              <a:ext uri="{FF2B5EF4-FFF2-40B4-BE49-F238E27FC236}">
                <a16:creationId xmlns:a16="http://schemas.microsoft.com/office/drawing/2014/main" id="{ED3CB0EF-3733-40EE-AD77-727A5C7AD75A}"/>
              </a:ext>
            </a:extLst>
          </p:cNvPr>
          <p:cNvGrpSpPr/>
          <p:nvPr/>
        </p:nvGrpSpPr>
        <p:grpSpPr>
          <a:xfrm>
            <a:off x="2140326" y="28190722"/>
            <a:ext cx="18561744" cy="4244004"/>
            <a:chOff x="2140325" y="28190533"/>
            <a:chExt cx="20292661" cy="4244193"/>
          </a:xfrm>
        </p:grpSpPr>
        <p:pic>
          <p:nvPicPr>
            <p:cNvPr id="2078" name="Picture 2077">
              <a:extLst>
                <a:ext uri="{FF2B5EF4-FFF2-40B4-BE49-F238E27FC236}">
                  <a16:creationId xmlns:a16="http://schemas.microsoft.com/office/drawing/2014/main" id="{B5B99E19-42BC-44D2-A676-AA5A8D44D6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0325" y="28190533"/>
              <a:ext cx="6245442" cy="4244193"/>
            </a:xfrm>
            <a:prstGeom prst="rect">
              <a:avLst/>
            </a:prstGeom>
          </p:spPr>
        </p:pic>
        <p:pic>
          <p:nvPicPr>
            <p:cNvPr id="34" name="Picture 33">
              <a:extLst>
                <a:ext uri="{FF2B5EF4-FFF2-40B4-BE49-F238E27FC236}">
                  <a16:creationId xmlns:a16="http://schemas.microsoft.com/office/drawing/2014/main" id="{801F4721-2D31-4C2E-A74D-60D2A325AF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76100" y="28190533"/>
              <a:ext cx="6226741" cy="4244193"/>
            </a:xfrm>
            <a:prstGeom prst="rect">
              <a:avLst/>
            </a:prstGeom>
          </p:spPr>
        </p:pic>
        <p:pic>
          <p:nvPicPr>
            <p:cNvPr id="36" name="Picture 35">
              <a:extLst>
                <a:ext uri="{FF2B5EF4-FFF2-40B4-BE49-F238E27FC236}">
                  <a16:creationId xmlns:a16="http://schemas.microsoft.com/office/drawing/2014/main" id="{848C8D2F-4157-4B78-AD84-2181D7EC5BE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197490" y="28190722"/>
              <a:ext cx="6235496" cy="4244004"/>
            </a:xfrm>
            <a:prstGeom prst="rect">
              <a:avLst/>
            </a:prstGeom>
          </p:spPr>
        </p:pic>
      </p:grpSp>
    </p:spTree>
    <p:extLst>
      <p:ext uri="{BB962C8B-B14F-4D97-AF65-F5344CB8AC3E}">
        <p14:creationId xmlns:p14="http://schemas.microsoft.com/office/powerpoint/2010/main" val="2852536314"/>
      </p:ext>
    </p:extLst>
  </p:cSld>
  <p:clrMapOvr>
    <a:masterClrMapping/>
  </p:clrMapOvr>
</p:sld>
</file>

<file path=ppt/theme/theme1.xml><?xml version="1.0" encoding="utf-8"?>
<a:theme xmlns:a="http://schemas.openxmlformats.org/drawingml/2006/main" name="PosterPresentations.com-36x48_Trifold_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325</TotalTime>
  <Words>117</Words>
  <Application>Microsoft Office PowerPoint</Application>
  <PresentationFormat>Custom</PresentationFormat>
  <Paragraphs>27</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Times New Roman</vt:lpstr>
      <vt:lpstr>Trebuchet MS</vt: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Joe Driscoll</cp:lastModifiedBy>
  <cp:revision>76</cp:revision>
  <dcterms:created xsi:type="dcterms:W3CDTF">2012-02-03T23:30:52Z</dcterms:created>
  <dcterms:modified xsi:type="dcterms:W3CDTF">2019-04-26T04:40:16Z</dcterms:modified>
</cp:coreProperties>
</file>