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14"/>
  </p:notesMasterIdLst>
  <p:sldIdLst>
    <p:sldId id="256" r:id="rId2"/>
    <p:sldId id="257" r:id="rId3"/>
    <p:sldId id="258" r:id="rId4"/>
    <p:sldId id="259" r:id="rId5"/>
    <p:sldId id="260" r:id="rId6"/>
    <p:sldId id="261" r:id="rId7"/>
    <p:sldId id="267" r:id="rId8"/>
    <p:sldId id="262" r:id="rId9"/>
    <p:sldId id="263" r:id="rId10"/>
    <p:sldId id="264"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7" d="100"/>
          <a:sy n="107" d="100"/>
        </p:scale>
        <p:origin x="-168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AdamScheerer:Desktop:EXCELCASE.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AdamScheerer:Desktop:EXCELCASE.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AdamScheerer:Desktop:MSDS6306-CS1:Beers.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layout>
        <c:manualLayout>
          <c:xMode val="edge"/>
          <c:yMode val="edge"/>
          <c:x val="0.839753103359894"/>
          <c:y val="0.0228857189709796"/>
        </c:manualLayout>
      </c:layout>
      <c:overlay val="0"/>
      <c:txPr>
        <a:bodyPr/>
        <a:lstStyle/>
        <a:p>
          <a:pPr>
            <a:defRPr>
              <a:solidFill>
                <a:srgbClr val="FFFF00"/>
              </a:solidFill>
            </a:defRPr>
          </a:pPr>
          <a:endParaRPr lang="en-US"/>
        </a:p>
      </c:txPr>
    </c:title>
    <c:autoTitleDeleted val="0"/>
    <c:plotArea>
      <c:layout/>
      <c:barChart>
        <c:barDir val="col"/>
        <c:grouping val="clustered"/>
        <c:varyColors val="0"/>
        <c:ser>
          <c:idx val="0"/>
          <c:order val="0"/>
          <c:tx>
            <c:strRef>
              <c:f>Sheet1!$B$1</c:f>
              <c:strCache>
                <c:ptCount val="1"/>
                <c:pt idx="0">
                  <c:v>ABV</c:v>
                </c:pt>
              </c:strCache>
            </c:strRef>
          </c:tx>
          <c:invertIfNegative val="0"/>
          <c:cat>
            <c:strRef>
              <c:f>Sheet1!$A$2:$A$52</c:f>
              <c:strCache>
                <c:ptCount val="51"/>
                <c:pt idx="0">
                  <c:v>AK</c:v>
                </c:pt>
                <c:pt idx="1">
                  <c:v>AL</c:v>
                </c:pt>
                <c:pt idx="2">
                  <c:v>AR</c:v>
                </c:pt>
                <c:pt idx="3">
                  <c:v>AZ</c:v>
                </c:pt>
                <c:pt idx="4">
                  <c:v>CA</c:v>
                </c:pt>
                <c:pt idx="5">
                  <c:v>CO</c:v>
                </c:pt>
                <c:pt idx="6">
                  <c:v>CT</c:v>
                </c:pt>
                <c:pt idx="7">
                  <c:v>DC</c:v>
                </c:pt>
                <c:pt idx="8">
                  <c:v>DE</c:v>
                </c:pt>
                <c:pt idx="9">
                  <c:v>FL</c:v>
                </c:pt>
                <c:pt idx="10">
                  <c:v>GA</c:v>
                </c:pt>
                <c:pt idx="11">
                  <c:v>HI</c:v>
                </c:pt>
                <c:pt idx="12">
                  <c:v>IA</c:v>
                </c:pt>
                <c:pt idx="13">
                  <c:v>ID</c:v>
                </c:pt>
                <c:pt idx="14">
                  <c:v>IL</c:v>
                </c:pt>
                <c:pt idx="15">
                  <c:v>IN</c:v>
                </c:pt>
                <c:pt idx="16">
                  <c:v>KS</c:v>
                </c:pt>
                <c:pt idx="17">
                  <c:v>KY</c:v>
                </c:pt>
                <c:pt idx="18">
                  <c:v>LA</c:v>
                </c:pt>
                <c:pt idx="19">
                  <c:v>MA</c:v>
                </c:pt>
                <c:pt idx="20">
                  <c:v>MD</c:v>
                </c:pt>
                <c:pt idx="21">
                  <c:v>ME</c:v>
                </c:pt>
                <c:pt idx="22">
                  <c:v>MI</c:v>
                </c:pt>
                <c:pt idx="23">
                  <c:v>MN</c:v>
                </c:pt>
                <c:pt idx="24">
                  <c:v>MO</c:v>
                </c:pt>
                <c:pt idx="25">
                  <c:v>MS</c:v>
                </c:pt>
                <c:pt idx="26">
                  <c:v>MT</c:v>
                </c:pt>
                <c:pt idx="27">
                  <c:v>NC</c:v>
                </c:pt>
                <c:pt idx="28">
                  <c:v>ND</c:v>
                </c:pt>
                <c:pt idx="29">
                  <c:v>NE</c:v>
                </c:pt>
                <c:pt idx="30">
                  <c:v>NH</c:v>
                </c:pt>
                <c:pt idx="31">
                  <c:v>NJ</c:v>
                </c:pt>
                <c:pt idx="32">
                  <c:v>NM</c:v>
                </c:pt>
                <c:pt idx="33">
                  <c:v>NV</c:v>
                </c:pt>
                <c:pt idx="34">
                  <c:v>NY</c:v>
                </c:pt>
                <c:pt idx="35">
                  <c:v>OH</c:v>
                </c:pt>
                <c:pt idx="36">
                  <c:v>OK</c:v>
                </c:pt>
                <c:pt idx="37">
                  <c:v>OR</c:v>
                </c:pt>
                <c:pt idx="38">
                  <c:v>PA</c:v>
                </c:pt>
                <c:pt idx="39">
                  <c:v>RI</c:v>
                </c:pt>
                <c:pt idx="40">
                  <c:v>SC</c:v>
                </c:pt>
                <c:pt idx="41">
                  <c:v>SD</c:v>
                </c:pt>
                <c:pt idx="42">
                  <c:v>TN</c:v>
                </c:pt>
                <c:pt idx="43">
                  <c:v>TX</c:v>
                </c:pt>
                <c:pt idx="44">
                  <c:v>UT</c:v>
                </c:pt>
                <c:pt idx="45">
                  <c:v>VA</c:v>
                </c:pt>
                <c:pt idx="46">
                  <c:v>VT</c:v>
                </c:pt>
                <c:pt idx="47">
                  <c:v>WA</c:v>
                </c:pt>
                <c:pt idx="48">
                  <c:v>WI</c:v>
                </c:pt>
                <c:pt idx="49">
                  <c:v>WV</c:v>
                </c:pt>
                <c:pt idx="50">
                  <c:v>WY</c:v>
                </c:pt>
              </c:strCache>
            </c:strRef>
          </c:cat>
          <c:val>
            <c:numRef>
              <c:f>Sheet1!$B$2:$B$52</c:f>
              <c:numCache>
                <c:formatCode>General</c:formatCode>
                <c:ptCount val="51"/>
                <c:pt idx="0">
                  <c:v>0.056</c:v>
                </c:pt>
                <c:pt idx="1">
                  <c:v>0.06</c:v>
                </c:pt>
                <c:pt idx="2">
                  <c:v>0.052</c:v>
                </c:pt>
                <c:pt idx="3">
                  <c:v>0.055</c:v>
                </c:pt>
                <c:pt idx="4">
                  <c:v>0.058</c:v>
                </c:pt>
                <c:pt idx="5">
                  <c:v>0.0605</c:v>
                </c:pt>
                <c:pt idx="6">
                  <c:v>0.06</c:v>
                </c:pt>
                <c:pt idx="7">
                  <c:v>0.0625</c:v>
                </c:pt>
                <c:pt idx="8">
                  <c:v>0.055</c:v>
                </c:pt>
                <c:pt idx="9">
                  <c:v>0.057</c:v>
                </c:pt>
                <c:pt idx="10">
                  <c:v>0.055</c:v>
                </c:pt>
                <c:pt idx="11">
                  <c:v>0.054</c:v>
                </c:pt>
                <c:pt idx="12">
                  <c:v>0.0555</c:v>
                </c:pt>
                <c:pt idx="13">
                  <c:v>0.0565</c:v>
                </c:pt>
                <c:pt idx="14">
                  <c:v>0.058</c:v>
                </c:pt>
                <c:pt idx="15">
                  <c:v>0.058</c:v>
                </c:pt>
                <c:pt idx="16">
                  <c:v>0.05</c:v>
                </c:pt>
                <c:pt idx="17">
                  <c:v>0.0625</c:v>
                </c:pt>
                <c:pt idx="18">
                  <c:v>0.052</c:v>
                </c:pt>
                <c:pt idx="19">
                  <c:v>0.054</c:v>
                </c:pt>
                <c:pt idx="20">
                  <c:v>0.058</c:v>
                </c:pt>
                <c:pt idx="21">
                  <c:v>0.051</c:v>
                </c:pt>
                <c:pt idx="22">
                  <c:v>0.062</c:v>
                </c:pt>
                <c:pt idx="23">
                  <c:v>0.056</c:v>
                </c:pt>
                <c:pt idx="24">
                  <c:v>0.052</c:v>
                </c:pt>
                <c:pt idx="25">
                  <c:v>0.058</c:v>
                </c:pt>
                <c:pt idx="26">
                  <c:v>0.055</c:v>
                </c:pt>
                <c:pt idx="27">
                  <c:v>0.057</c:v>
                </c:pt>
                <c:pt idx="28">
                  <c:v>0.05</c:v>
                </c:pt>
                <c:pt idx="29">
                  <c:v>0.056</c:v>
                </c:pt>
                <c:pt idx="30">
                  <c:v>0.055</c:v>
                </c:pt>
                <c:pt idx="31">
                  <c:v>0.046</c:v>
                </c:pt>
                <c:pt idx="32">
                  <c:v>0.062</c:v>
                </c:pt>
                <c:pt idx="33">
                  <c:v>0.06</c:v>
                </c:pt>
                <c:pt idx="34">
                  <c:v>0.055</c:v>
                </c:pt>
                <c:pt idx="35">
                  <c:v>0.058</c:v>
                </c:pt>
                <c:pt idx="36">
                  <c:v>0.06</c:v>
                </c:pt>
                <c:pt idx="37">
                  <c:v>0.056</c:v>
                </c:pt>
                <c:pt idx="38">
                  <c:v>0.057</c:v>
                </c:pt>
                <c:pt idx="39">
                  <c:v>0.055</c:v>
                </c:pt>
                <c:pt idx="40">
                  <c:v>0.055</c:v>
                </c:pt>
                <c:pt idx="41">
                  <c:v>0.06</c:v>
                </c:pt>
                <c:pt idx="42">
                  <c:v>0.057</c:v>
                </c:pt>
                <c:pt idx="43">
                  <c:v>0.055</c:v>
                </c:pt>
                <c:pt idx="44">
                  <c:v>0.04</c:v>
                </c:pt>
                <c:pt idx="45">
                  <c:v>0.0565</c:v>
                </c:pt>
                <c:pt idx="46">
                  <c:v>0.055</c:v>
                </c:pt>
                <c:pt idx="47">
                  <c:v>0.052</c:v>
                </c:pt>
                <c:pt idx="48">
                  <c:v>0.052</c:v>
                </c:pt>
                <c:pt idx="49">
                  <c:v>0.062</c:v>
                </c:pt>
                <c:pt idx="50">
                  <c:v>0.05</c:v>
                </c:pt>
              </c:numCache>
            </c:numRef>
          </c:val>
        </c:ser>
        <c:dLbls>
          <c:showLegendKey val="0"/>
          <c:showVal val="0"/>
          <c:showCatName val="0"/>
          <c:showSerName val="0"/>
          <c:showPercent val="0"/>
          <c:showBubbleSize val="0"/>
        </c:dLbls>
        <c:gapWidth val="150"/>
        <c:axId val="-2108857528"/>
        <c:axId val="1785781048"/>
      </c:barChart>
      <c:catAx>
        <c:axId val="-2108857528"/>
        <c:scaling>
          <c:orientation val="minMax"/>
        </c:scaling>
        <c:delete val="0"/>
        <c:axPos val="b"/>
        <c:majorTickMark val="out"/>
        <c:minorTickMark val="none"/>
        <c:tickLblPos val="nextTo"/>
        <c:txPr>
          <a:bodyPr/>
          <a:lstStyle/>
          <a:p>
            <a:pPr>
              <a:defRPr>
                <a:solidFill>
                  <a:srgbClr val="FFFF00"/>
                </a:solidFill>
              </a:defRPr>
            </a:pPr>
            <a:endParaRPr lang="en-US"/>
          </a:p>
        </c:txPr>
        <c:crossAx val="1785781048"/>
        <c:crosses val="autoZero"/>
        <c:auto val="1"/>
        <c:lblAlgn val="ctr"/>
        <c:lblOffset val="100"/>
        <c:noMultiLvlLbl val="0"/>
      </c:catAx>
      <c:valAx>
        <c:axId val="1785781048"/>
        <c:scaling>
          <c:orientation val="minMax"/>
        </c:scaling>
        <c:delete val="0"/>
        <c:axPos val="l"/>
        <c:majorGridlines/>
        <c:numFmt formatCode="General" sourceLinked="1"/>
        <c:majorTickMark val="out"/>
        <c:minorTickMark val="none"/>
        <c:tickLblPos val="nextTo"/>
        <c:txPr>
          <a:bodyPr/>
          <a:lstStyle/>
          <a:p>
            <a:pPr>
              <a:defRPr>
                <a:solidFill>
                  <a:srgbClr val="FFFF00"/>
                </a:solidFill>
              </a:defRPr>
            </a:pPr>
            <a:endParaRPr lang="en-US"/>
          </a:p>
        </c:txPr>
        <c:crossAx val="-2108857528"/>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invertIfNegative val="0"/>
          <c:cat>
            <c:strRef>
              <c:f>Sheet1!$A$2:$A$52</c:f>
              <c:strCache>
                <c:ptCount val="51"/>
                <c:pt idx="0">
                  <c:v>AK</c:v>
                </c:pt>
                <c:pt idx="1">
                  <c:v>AL</c:v>
                </c:pt>
                <c:pt idx="2">
                  <c:v>AR</c:v>
                </c:pt>
                <c:pt idx="3">
                  <c:v>AZ</c:v>
                </c:pt>
                <c:pt idx="4">
                  <c:v>CA</c:v>
                </c:pt>
                <c:pt idx="5">
                  <c:v>CO</c:v>
                </c:pt>
                <c:pt idx="6">
                  <c:v>CT</c:v>
                </c:pt>
                <c:pt idx="7">
                  <c:v>DC</c:v>
                </c:pt>
                <c:pt idx="8">
                  <c:v>DE</c:v>
                </c:pt>
                <c:pt idx="9">
                  <c:v>FL</c:v>
                </c:pt>
                <c:pt idx="10">
                  <c:v>GA</c:v>
                </c:pt>
                <c:pt idx="11">
                  <c:v>HI</c:v>
                </c:pt>
                <c:pt idx="12">
                  <c:v>IA</c:v>
                </c:pt>
                <c:pt idx="13">
                  <c:v>ID</c:v>
                </c:pt>
                <c:pt idx="14">
                  <c:v>IL</c:v>
                </c:pt>
                <c:pt idx="15">
                  <c:v>IN</c:v>
                </c:pt>
                <c:pt idx="16">
                  <c:v>KS</c:v>
                </c:pt>
                <c:pt idx="17">
                  <c:v>KY</c:v>
                </c:pt>
                <c:pt idx="18">
                  <c:v>LA</c:v>
                </c:pt>
                <c:pt idx="19">
                  <c:v>MA</c:v>
                </c:pt>
                <c:pt idx="20">
                  <c:v>MD</c:v>
                </c:pt>
                <c:pt idx="21">
                  <c:v>ME</c:v>
                </c:pt>
                <c:pt idx="22">
                  <c:v>MI</c:v>
                </c:pt>
                <c:pt idx="23">
                  <c:v>MN</c:v>
                </c:pt>
                <c:pt idx="24">
                  <c:v>MO</c:v>
                </c:pt>
                <c:pt idx="25">
                  <c:v>MS</c:v>
                </c:pt>
                <c:pt idx="26">
                  <c:v>MT</c:v>
                </c:pt>
                <c:pt idx="27">
                  <c:v>NC</c:v>
                </c:pt>
                <c:pt idx="28">
                  <c:v>ND</c:v>
                </c:pt>
                <c:pt idx="29">
                  <c:v>NE</c:v>
                </c:pt>
                <c:pt idx="30">
                  <c:v>NH</c:v>
                </c:pt>
                <c:pt idx="31">
                  <c:v>NJ</c:v>
                </c:pt>
                <c:pt idx="32">
                  <c:v>NM</c:v>
                </c:pt>
                <c:pt idx="33">
                  <c:v>NV</c:v>
                </c:pt>
                <c:pt idx="34">
                  <c:v>NY</c:v>
                </c:pt>
                <c:pt idx="35">
                  <c:v>OH</c:v>
                </c:pt>
                <c:pt idx="36">
                  <c:v>OK</c:v>
                </c:pt>
                <c:pt idx="37">
                  <c:v>OR</c:v>
                </c:pt>
                <c:pt idx="38">
                  <c:v>PA</c:v>
                </c:pt>
                <c:pt idx="39">
                  <c:v>RI</c:v>
                </c:pt>
                <c:pt idx="40">
                  <c:v>SC</c:v>
                </c:pt>
                <c:pt idx="41">
                  <c:v>SD</c:v>
                </c:pt>
                <c:pt idx="42">
                  <c:v>TN</c:v>
                </c:pt>
                <c:pt idx="43">
                  <c:v>TX</c:v>
                </c:pt>
                <c:pt idx="44">
                  <c:v>UT</c:v>
                </c:pt>
                <c:pt idx="45">
                  <c:v>VA</c:v>
                </c:pt>
                <c:pt idx="46">
                  <c:v>VT</c:v>
                </c:pt>
                <c:pt idx="47">
                  <c:v>WA</c:v>
                </c:pt>
                <c:pt idx="48">
                  <c:v>WI</c:v>
                </c:pt>
                <c:pt idx="49">
                  <c:v>WV</c:v>
                </c:pt>
                <c:pt idx="50">
                  <c:v>WY</c:v>
                </c:pt>
              </c:strCache>
            </c:strRef>
          </c:cat>
          <c:val>
            <c:numRef>
              <c:f>Sheet1!$B$2:$B$52</c:f>
              <c:numCache>
                <c:formatCode>General</c:formatCode>
                <c:ptCount val="51"/>
                <c:pt idx="0">
                  <c:v>46.0</c:v>
                </c:pt>
                <c:pt idx="1">
                  <c:v>43.0</c:v>
                </c:pt>
                <c:pt idx="2">
                  <c:v>39.0</c:v>
                </c:pt>
                <c:pt idx="3">
                  <c:v>20.5</c:v>
                </c:pt>
                <c:pt idx="4">
                  <c:v>42.0</c:v>
                </c:pt>
                <c:pt idx="5">
                  <c:v>40.0</c:v>
                </c:pt>
                <c:pt idx="6">
                  <c:v>29.0</c:v>
                </c:pt>
                <c:pt idx="7">
                  <c:v>47.5</c:v>
                </c:pt>
                <c:pt idx="8">
                  <c:v>52.0</c:v>
                </c:pt>
                <c:pt idx="9">
                  <c:v>55.0</c:v>
                </c:pt>
                <c:pt idx="10">
                  <c:v>55.0</c:v>
                </c:pt>
                <c:pt idx="11">
                  <c:v>22.5</c:v>
                </c:pt>
                <c:pt idx="12">
                  <c:v>26.0</c:v>
                </c:pt>
                <c:pt idx="13">
                  <c:v>39.0</c:v>
                </c:pt>
                <c:pt idx="14">
                  <c:v>30.0</c:v>
                </c:pt>
                <c:pt idx="15">
                  <c:v>33.0</c:v>
                </c:pt>
                <c:pt idx="16">
                  <c:v>20.0</c:v>
                </c:pt>
                <c:pt idx="17">
                  <c:v>31.5</c:v>
                </c:pt>
                <c:pt idx="18">
                  <c:v>31.5</c:v>
                </c:pt>
                <c:pt idx="19">
                  <c:v>35.0</c:v>
                </c:pt>
                <c:pt idx="20">
                  <c:v>29.0</c:v>
                </c:pt>
                <c:pt idx="21">
                  <c:v>61.0</c:v>
                </c:pt>
                <c:pt idx="22">
                  <c:v>35.0</c:v>
                </c:pt>
                <c:pt idx="23">
                  <c:v>44.5</c:v>
                </c:pt>
                <c:pt idx="24">
                  <c:v>24.0</c:v>
                </c:pt>
                <c:pt idx="25">
                  <c:v>45.0</c:v>
                </c:pt>
                <c:pt idx="26">
                  <c:v>40.0</c:v>
                </c:pt>
                <c:pt idx="27">
                  <c:v>33.5</c:v>
                </c:pt>
                <c:pt idx="28">
                  <c:v>32.0</c:v>
                </c:pt>
                <c:pt idx="29">
                  <c:v>35.0</c:v>
                </c:pt>
                <c:pt idx="30">
                  <c:v>48.5</c:v>
                </c:pt>
                <c:pt idx="31">
                  <c:v>34.5</c:v>
                </c:pt>
                <c:pt idx="32">
                  <c:v>51.0</c:v>
                </c:pt>
                <c:pt idx="33">
                  <c:v>41.0</c:v>
                </c:pt>
                <c:pt idx="34">
                  <c:v>47.0</c:v>
                </c:pt>
                <c:pt idx="35">
                  <c:v>40.0</c:v>
                </c:pt>
                <c:pt idx="36">
                  <c:v>35.0</c:v>
                </c:pt>
                <c:pt idx="37">
                  <c:v>40.0</c:v>
                </c:pt>
                <c:pt idx="38">
                  <c:v>30.0</c:v>
                </c:pt>
                <c:pt idx="39">
                  <c:v>24.0</c:v>
                </c:pt>
                <c:pt idx="40">
                  <c:v>30.0</c:v>
                </c:pt>
                <c:pt idx="41">
                  <c:v>0.0</c:v>
                </c:pt>
                <c:pt idx="42">
                  <c:v>37.0</c:v>
                </c:pt>
                <c:pt idx="43">
                  <c:v>33.0</c:v>
                </c:pt>
                <c:pt idx="44">
                  <c:v>34.0</c:v>
                </c:pt>
                <c:pt idx="45">
                  <c:v>42.0</c:v>
                </c:pt>
                <c:pt idx="46">
                  <c:v>30.0</c:v>
                </c:pt>
                <c:pt idx="47">
                  <c:v>38.0</c:v>
                </c:pt>
                <c:pt idx="48">
                  <c:v>19.0</c:v>
                </c:pt>
                <c:pt idx="49">
                  <c:v>57.5</c:v>
                </c:pt>
                <c:pt idx="50">
                  <c:v>21.0</c:v>
                </c:pt>
              </c:numCache>
            </c:numRef>
          </c:val>
        </c:ser>
        <c:dLbls>
          <c:showLegendKey val="0"/>
          <c:showVal val="0"/>
          <c:showCatName val="0"/>
          <c:showSerName val="0"/>
          <c:showPercent val="0"/>
          <c:showBubbleSize val="0"/>
        </c:dLbls>
        <c:gapWidth val="150"/>
        <c:axId val="1785153480"/>
        <c:axId val="-2110228056"/>
      </c:barChart>
      <c:catAx>
        <c:axId val="1785153480"/>
        <c:scaling>
          <c:orientation val="minMax"/>
        </c:scaling>
        <c:delete val="0"/>
        <c:axPos val="b"/>
        <c:majorTickMark val="out"/>
        <c:minorTickMark val="none"/>
        <c:tickLblPos val="nextTo"/>
        <c:txPr>
          <a:bodyPr/>
          <a:lstStyle/>
          <a:p>
            <a:pPr>
              <a:defRPr>
                <a:solidFill>
                  <a:srgbClr val="FFFF00"/>
                </a:solidFill>
              </a:defRPr>
            </a:pPr>
            <a:endParaRPr lang="en-US"/>
          </a:p>
        </c:txPr>
        <c:crossAx val="-2110228056"/>
        <c:crosses val="autoZero"/>
        <c:auto val="1"/>
        <c:lblAlgn val="ctr"/>
        <c:lblOffset val="100"/>
        <c:noMultiLvlLbl val="0"/>
      </c:catAx>
      <c:valAx>
        <c:axId val="-2110228056"/>
        <c:scaling>
          <c:orientation val="minMax"/>
        </c:scaling>
        <c:delete val="0"/>
        <c:axPos val="l"/>
        <c:majorGridlines/>
        <c:numFmt formatCode="General" sourceLinked="1"/>
        <c:majorTickMark val="out"/>
        <c:minorTickMark val="none"/>
        <c:tickLblPos val="nextTo"/>
        <c:txPr>
          <a:bodyPr/>
          <a:lstStyle/>
          <a:p>
            <a:pPr>
              <a:defRPr>
                <a:solidFill>
                  <a:srgbClr val="FFFF00"/>
                </a:solidFill>
              </a:defRPr>
            </a:pPr>
            <a:endParaRPr lang="en-US"/>
          </a:p>
        </c:txPr>
        <c:crossAx val="1785153480"/>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dirty="0">
                <a:solidFill>
                  <a:srgbClr val="FFFF00"/>
                </a:solidFill>
              </a:rPr>
              <a:t>ABV VS IBU</a:t>
            </a:r>
          </a:p>
          <a:p>
            <a:pPr>
              <a:defRPr/>
            </a:pPr>
            <a:endParaRPr lang="en-US" dirty="0"/>
          </a:p>
        </c:rich>
      </c:tx>
      <c:layout/>
      <c:overlay val="0"/>
    </c:title>
    <c:autoTitleDeleted val="0"/>
    <c:plotArea>
      <c:layout/>
      <c:scatterChart>
        <c:scatterStyle val="lineMarker"/>
        <c:varyColors val="0"/>
        <c:ser>
          <c:idx val="0"/>
          <c:order val="0"/>
          <c:tx>
            <c:strRef>
              <c:f>Beers.csv!$D$1</c:f>
              <c:strCache>
                <c:ptCount val="1"/>
                <c:pt idx="0">
                  <c:v>IBU</c:v>
                </c:pt>
              </c:strCache>
            </c:strRef>
          </c:tx>
          <c:spPr>
            <a:ln w="47625">
              <a:noFill/>
            </a:ln>
          </c:spPr>
          <c:trendline>
            <c:trendlineType val="linear"/>
            <c:dispRSqr val="1"/>
            <c:dispEq val="1"/>
            <c:trendlineLbl>
              <c:layout>
                <c:manualLayout>
                  <c:x val="-0.0221693636375587"/>
                  <c:y val="0.227841682271252"/>
                </c:manualLayout>
              </c:layout>
              <c:tx>
                <c:rich>
                  <a:bodyPr/>
                  <a:lstStyle/>
                  <a:p>
                    <a:pPr>
                      <a:defRPr/>
                    </a:pPr>
                    <a:r>
                      <a:rPr lang="en-US" b="1" baseline="0" dirty="0">
                        <a:solidFill>
                          <a:schemeClr val="bg1"/>
                        </a:solidFill>
                      </a:rPr>
                      <a:t>y = 0.0003x + 0.0461
R² = 0.38242</a:t>
                    </a:r>
                    <a:endParaRPr lang="en-US" b="1" dirty="0">
                      <a:solidFill>
                        <a:schemeClr val="bg1"/>
                      </a:solidFill>
                    </a:endParaRPr>
                  </a:p>
                </c:rich>
              </c:tx>
              <c:numFmt formatCode="General" sourceLinked="0"/>
            </c:trendlineLbl>
          </c:trendline>
          <c:xVal>
            <c:numRef>
              <c:f>Beers.csv!$D$2:$D$295</c:f>
              <c:numCache>
                <c:formatCode>General</c:formatCode>
                <c:ptCount val="294"/>
                <c:pt idx="14">
                  <c:v>60.0</c:v>
                </c:pt>
                <c:pt idx="21">
                  <c:v>92.0</c:v>
                </c:pt>
                <c:pt idx="22">
                  <c:v>45.0</c:v>
                </c:pt>
                <c:pt idx="24">
                  <c:v>42.0</c:v>
                </c:pt>
                <c:pt idx="25">
                  <c:v>17.0</c:v>
                </c:pt>
                <c:pt idx="26">
                  <c:v>17.0</c:v>
                </c:pt>
                <c:pt idx="27">
                  <c:v>17.0</c:v>
                </c:pt>
                <c:pt idx="28">
                  <c:v>70.0</c:v>
                </c:pt>
                <c:pt idx="29">
                  <c:v>70.0</c:v>
                </c:pt>
                <c:pt idx="30">
                  <c:v>70.0</c:v>
                </c:pt>
                <c:pt idx="31">
                  <c:v>52.0</c:v>
                </c:pt>
                <c:pt idx="32">
                  <c:v>94.0</c:v>
                </c:pt>
                <c:pt idx="33">
                  <c:v>42.0</c:v>
                </c:pt>
                <c:pt idx="34">
                  <c:v>45.0</c:v>
                </c:pt>
                <c:pt idx="35">
                  <c:v>65.0</c:v>
                </c:pt>
                <c:pt idx="36">
                  <c:v>35.0</c:v>
                </c:pt>
                <c:pt idx="37">
                  <c:v>65.0</c:v>
                </c:pt>
                <c:pt idx="38">
                  <c:v>17.0</c:v>
                </c:pt>
                <c:pt idx="39">
                  <c:v>82.0</c:v>
                </c:pt>
                <c:pt idx="42">
                  <c:v>11.0</c:v>
                </c:pt>
                <c:pt idx="43">
                  <c:v>18.0</c:v>
                </c:pt>
                <c:pt idx="49">
                  <c:v>28.0</c:v>
                </c:pt>
                <c:pt idx="51">
                  <c:v>45.0</c:v>
                </c:pt>
                <c:pt idx="53">
                  <c:v>65.0</c:v>
                </c:pt>
                <c:pt idx="54">
                  <c:v>50.0</c:v>
                </c:pt>
                <c:pt idx="55">
                  <c:v>15.0</c:v>
                </c:pt>
                <c:pt idx="56">
                  <c:v>18.0</c:v>
                </c:pt>
                <c:pt idx="57">
                  <c:v>75.0</c:v>
                </c:pt>
                <c:pt idx="58">
                  <c:v>30.0</c:v>
                </c:pt>
                <c:pt idx="59">
                  <c:v>30.0</c:v>
                </c:pt>
                <c:pt idx="60">
                  <c:v>82.0</c:v>
                </c:pt>
                <c:pt idx="62">
                  <c:v>26.0</c:v>
                </c:pt>
                <c:pt idx="63">
                  <c:v>26.0</c:v>
                </c:pt>
                <c:pt idx="64">
                  <c:v>52.0</c:v>
                </c:pt>
                <c:pt idx="65">
                  <c:v>13.0</c:v>
                </c:pt>
                <c:pt idx="66">
                  <c:v>17.0</c:v>
                </c:pt>
                <c:pt idx="67">
                  <c:v>68.0</c:v>
                </c:pt>
                <c:pt idx="68">
                  <c:v>20.0</c:v>
                </c:pt>
                <c:pt idx="69">
                  <c:v>68.0</c:v>
                </c:pt>
                <c:pt idx="70">
                  <c:v>80.0</c:v>
                </c:pt>
                <c:pt idx="71">
                  <c:v>25.0</c:v>
                </c:pt>
                <c:pt idx="72">
                  <c:v>42.0</c:v>
                </c:pt>
                <c:pt idx="73">
                  <c:v>25.0</c:v>
                </c:pt>
                <c:pt idx="74">
                  <c:v>21.0</c:v>
                </c:pt>
                <c:pt idx="75">
                  <c:v>13.0</c:v>
                </c:pt>
                <c:pt idx="76">
                  <c:v>17.0</c:v>
                </c:pt>
                <c:pt idx="77">
                  <c:v>68.0</c:v>
                </c:pt>
                <c:pt idx="78">
                  <c:v>38.0</c:v>
                </c:pt>
                <c:pt idx="80">
                  <c:v>65.0</c:v>
                </c:pt>
                <c:pt idx="81">
                  <c:v>20.0</c:v>
                </c:pt>
                <c:pt idx="82">
                  <c:v>35.0</c:v>
                </c:pt>
                <c:pt idx="83">
                  <c:v>35.0</c:v>
                </c:pt>
                <c:pt idx="84">
                  <c:v>33.0</c:v>
                </c:pt>
                <c:pt idx="85">
                  <c:v>20.0</c:v>
                </c:pt>
                <c:pt idx="86">
                  <c:v>36.0</c:v>
                </c:pt>
                <c:pt idx="87">
                  <c:v>103.0</c:v>
                </c:pt>
                <c:pt idx="88">
                  <c:v>40.0</c:v>
                </c:pt>
                <c:pt idx="89">
                  <c:v>18.0</c:v>
                </c:pt>
                <c:pt idx="95">
                  <c:v>43.0</c:v>
                </c:pt>
                <c:pt idx="105">
                  <c:v>13.0</c:v>
                </c:pt>
                <c:pt idx="106">
                  <c:v>4.0</c:v>
                </c:pt>
                <c:pt idx="107">
                  <c:v>80.0</c:v>
                </c:pt>
                <c:pt idx="108">
                  <c:v>15.0</c:v>
                </c:pt>
                <c:pt idx="109">
                  <c:v>13.0</c:v>
                </c:pt>
                <c:pt idx="110">
                  <c:v>25.0</c:v>
                </c:pt>
                <c:pt idx="111">
                  <c:v>15.0</c:v>
                </c:pt>
                <c:pt idx="112">
                  <c:v>4.0</c:v>
                </c:pt>
                <c:pt idx="113">
                  <c:v>13.0</c:v>
                </c:pt>
                <c:pt idx="114">
                  <c:v>6.0</c:v>
                </c:pt>
                <c:pt idx="115">
                  <c:v>80.0</c:v>
                </c:pt>
                <c:pt idx="116">
                  <c:v>15.0</c:v>
                </c:pt>
                <c:pt idx="117">
                  <c:v>4.0</c:v>
                </c:pt>
                <c:pt idx="118">
                  <c:v>28.0</c:v>
                </c:pt>
                <c:pt idx="128">
                  <c:v>75.0</c:v>
                </c:pt>
                <c:pt idx="129">
                  <c:v>19.0</c:v>
                </c:pt>
                <c:pt idx="130">
                  <c:v>23.0</c:v>
                </c:pt>
                <c:pt idx="131">
                  <c:v>55.0</c:v>
                </c:pt>
                <c:pt idx="132">
                  <c:v>17.0</c:v>
                </c:pt>
                <c:pt idx="134">
                  <c:v>50.0</c:v>
                </c:pt>
                <c:pt idx="135">
                  <c:v>20.0</c:v>
                </c:pt>
                <c:pt idx="136">
                  <c:v>10.0</c:v>
                </c:pt>
                <c:pt idx="137">
                  <c:v>45.0</c:v>
                </c:pt>
                <c:pt idx="138">
                  <c:v>27.0</c:v>
                </c:pt>
                <c:pt idx="139">
                  <c:v>26.0</c:v>
                </c:pt>
                <c:pt idx="140">
                  <c:v>69.0</c:v>
                </c:pt>
                <c:pt idx="144">
                  <c:v>27.0</c:v>
                </c:pt>
                <c:pt idx="145">
                  <c:v>67.0</c:v>
                </c:pt>
                <c:pt idx="146">
                  <c:v>40.0</c:v>
                </c:pt>
                <c:pt idx="147">
                  <c:v>138.0</c:v>
                </c:pt>
                <c:pt idx="148">
                  <c:v>35.0</c:v>
                </c:pt>
                <c:pt idx="149">
                  <c:v>35.0</c:v>
                </c:pt>
                <c:pt idx="150">
                  <c:v>115.0</c:v>
                </c:pt>
                <c:pt idx="151">
                  <c:v>12.0</c:v>
                </c:pt>
                <c:pt idx="153">
                  <c:v>8.0</c:v>
                </c:pt>
                <c:pt idx="154">
                  <c:v>62.0</c:v>
                </c:pt>
                <c:pt idx="155">
                  <c:v>12.0</c:v>
                </c:pt>
                <c:pt idx="163">
                  <c:v>42.0</c:v>
                </c:pt>
                <c:pt idx="164">
                  <c:v>10.0</c:v>
                </c:pt>
                <c:pt idx="165">
                  <c:v>69.0</c:v>
                </c:pt>
                <c:pt idx="166">
                  <c:v>17.0</c:v>
                </c:pt>
                <c:pt idx="167">
                  <c:v>17.0</c:v>
                </c:pt>
                <c:pt idx="168">
                  <c:v>22.0</c:v>
                </c:pt>
                <c:pt idx="169">
                  <c:v>23.0</c:v>
                </c:pt>
                <c:pt idx="171">
                  <c:v>5.0</c:v>
                </c:pt>
                <c:pt idx="172">
                  <c:v>41.0</c:v>
                </c:pt>
                <c:pt idx="179">
                  <c:v>43.0</c:v>
                </c:pt>
                <c:pt idx="180">
                  <c:v>70.0</c:v>
                </c:pt>
                <c:pt idx="181">
                  <c:v>38.0</c:v>
                </c:pt>
                <c:pt idx="183">
                  <c:v>40.0</c:v>
                </c:pt>
                <c:pt idx="184">
                  <c:v>23.0</c:v>
                </c:pt>
                <c:pt idx="185">
                  <c:v>75.0</c:v>
                </c:pt>
                <c:pt idx="187">
                  <c:v>70.0</c:v>
                </c:pt>
                <c:pt idx="189">
                  <c:v>20.0</c:v>
                </c:pt>
                <c:pt idx="190">
                  <c:v>45.0</c:v>
                </c:pt>
                <c:pt idx="191">
                  <c:v>46.0</c:v>
                </c:pt>
                <c:pt idx="192">
                  <c:v>60.0</c:v>
                </c:pt>
                <c:pt idx="194">
                  <c:v>22.0</c:v>
                </c:pt>
                <c:pt idx="195">
                  <c:v>60.0</c:v>
                </c:pt>
                <c:pt idx="196">
                  <c:v>62.0</c:v>
                </c:pt>
                <c:pt idx="197">
                  <c:v>20.0</c:v>
                </c:pt>
                <c:pt idx="198">
                  <c:v>45.0</c:v>
                </c:pt>
                <c:pt idx="199">
                  <c:v>55.0</c:v>
                </c:pt>
                <c:pt idx="200">
                  <c:v>70.0</c:v>
                </c:pt>
                <c:pt idx="201">
                  <c:v>28.0</c:v>
                </c:pt>
                <c:pt idx="202">
                  <c:v>48.0</c:v>
                </c:pt>
                <c:pt idx="204">
                  <c:v>42.0</c:v>
                </c:pt>
                <c:pt idx="209">
                  <c:v>35.0</c:v>
                </c:pt>
                <c:pt idx="210">
                  <c:v>28.0</c:v>
                </c:pt>
                <c:pt idx="211">
                  <c:v>69.0</c:v>
                </c:pt>
                <c:pt idx="212">
                  <c:v>108.0</c:v>
                </c:pt>
                <c:pt idx="213">
                  <c:v>10.0</c:v>
                </c:pt>
                <c:pt idx="214">
                  <c:v>45.0</c:v>
                </c:pt>
                <c:pt idx="215">
                  <c:v>85.0</c:v>
                </c:pt>
                <c:pt idx="216">
                  <c:v>16.0</c:v>
                </c:pt>
                <c:pt idx="223">
                  <c:v>44.0</c:v>
                </c:pt>
                <c:pt idx="225">
                  <c:v>27.0</c:v>
                </c:pt>
                <c:pt idx="227">
                  <c:v>87.0</c:v>
                </c:pt>
                <c:pt idx="228">
                  <c:v>32.0</c:v>
                </c:pt>
                <c:pt idx="229">
                  <c:v>68.0</c:v>
                </c:pt>
                <c:pt idx="230">
                  <c:v>34.0</c:v>
                </c:pt>
                <c:pt idx="231">
                  <c:v>38.0</c:v>
                </c:pt>
                <c:pt idx="232">
                  <c:v>40.0</c:v>
                </c:pt>
                <c:pt idx="233">
                  <c:v>20.0</c:v>
                </c:pt>
                <c:pt idx="239">
                  <c:v>17.0</c:v>
                </c:pt>
                <c:pt idx="240">
                  <c:v>104.0</c:v>
                </c:pt>
                <c:pt idx="242">
                  <c:v>85.0</c:v>
                </c:pt>
                <c:pt idx="246">
                  <c:v>54.0</c:v>
                </c:pt>
                <c:pt idx="249">
                  <c:v>60.0</c:v>
                </c:pt>
                <c:pt idx="250">
                  <c:v>32.0</c:v>
                </c:pt>
                <c:pt idx="251">
                  <c:v>55.0</c:v>
                </c:pt>
                <c:pt idx="252">
                  <c:v>65.0</c:v>
                </c:pt>
                <c:pt idx="253">
                  <c:v>40.0</c:v>
                </c:pt>
                <c:pt idx="254">
                  <c:v>35.0</c:v>
                </c:pt>
                <c:pt idx="255">
                  <c:v>26.0</c:v>
                </c:pt>
                <c:pt idx="256">
                  <c:v>60.0</c:v>
                </c:pt>
                <c:pt idx="257">
                  <c:v>26.0</c:v>
                </c:pt>
                <c:pt idx="258">
                  <c:v>35.0</c:v>
                </c:pt>
                <c:pt idx="259">
                  <c:v>65.0</c:v>
                </c:pt>
                <c:pt idx="261">
                  <c:v>40.0</c:v>
                </c:pt>
                <c:pt idx="262">
                  <c:v>35.0</c:v>
                </c:pt>
                <c:pt idx="263">
                  <c:v>26.0</c:v>
                </c:pt>
                <c:pt idx="264">
                  <c:v>81.0</c:v>
                </c:pt>
                <c:pt idx="265">
                  <c:v>38.0</c:v>
                </c:pt>
                <c:pt idx="266">
                  <c:v>43.0</c:v>
                </c:pt>
                <c:pt idx="267">
                  <c:v>85.0</c:v>
                </c:pt>
                <c:pt idx="268">
                  <c:v>76.0</c:v>
                </c:pt>
                <c:pt idx="269">
                  <c:v>35.0</c:v>
                </c:pt>
                <c:pt idx="270">
                  <c:v>50.0</c:v>
                </c:pt>
                <c:pt idx="271">
                  <c:v>45.0</c:v>
                </c:pt>
                <c:pt idx="275">
                  <c:v>75.0</c:v>
                </c:pt>
                <c:pt idx="276">
                  <c:v>16.0</c:v>
                </c:pt>
                <c:pt idx="277">
                  <c:v>35.0</c:v>
                </c:pt>
                <c:pt idx="278">
                  <c:v>8.0</c:v>
                </c:pt>
                <c:pt idx="279">
                  <c:v>44.0</c:v>
                </c:pt>
                <c:pt idx="280">
                  <c:v>83.0</c:v>
                </c:pt>
                <c:pt idx="281">
                  <c:v>45.0</c:v>
                </c:pt>
                <c:pt idx="282">
                  <c:v>34.0</c:v>
                </c:pt>
                <c:pt idx="283">
                  <c:v>44.0</c:v>
                </c:pt>
                <c:pt idx="284">
                  <c:v>16.0</c:v>
                </c:pt>
                <c:pt idx="285">
                  <c:v>20.0</c:v>
                </c:pt>
                <c:pt idx="287">
                  <c:v>47.0</c:v>
                </c:pt>
                <c:pt idx="288">
                  <c:v>30.0</c:v>
                </c:pt>
                <c:pt idx="291">
                  <c:v>51.0</c:v>
                </c:pt>
              </c:numCache>
            </c:numRef>
          </c:xVal>
          <c:yVal>
            <c:numRef>
              <c:f>Beers.csv!$C$2:$C$295</c:f>
              <c:numCache>
                <c:formatCode>General</c:formatCode>
                <c:ptCount val="294"/>
                <c:pt idx="0">
                  <c:v>0.05</c:v>
                </c:pt>
                <c:pt idx="1">
                  <c:v>0.066</c:v>
                </c:pt>
                <c:pt idx="2">
                  <c:v>0.071</c:v>
                </c:pt>
                <c:pt idx="3">
                  <c:v>0.09</c:v>
                </c:pt>
                <c:pt idx="4">
                  <c:v>0.075</c:v>
                </c:pt>
                <c:pt idx="5">
                  <c:v>0.077</c:v>
                </c:pt>
                <c:pt idx="6">
                  <c:v>0.045</c:v>
                </c:pt>
                <c:pt idx="7">
                  <c:v>0.065</c:v>
                </c:pt>
                <c:pt idx="8">
                  <c:v>0.055</c:v>
                </c:pt>
                <c:pt idx="9">
                  <c:v>0.086</c:v>
                </c:pt>
                <c:pt idx="10">
                  <c:v>0.072</c:v>
                </c:pt>
                <c:pt idx="11">
                  <c:v>0.073</c:v>
                </c:pt>
                <c:pt idx="12">
                  <c:v>0.069</c:v>
                </c:pt>
                <c:pt idx="13">
                  <c:v>0.085</c:v>
                </c:pt>
                <c:pt idx="14">
                  <c:v>0.061</c:v>
                </c:pt>
                <c:pt idx="15">
                  <c:v>0.06</c:v>
                </c:pt>
                <c:pt idx="16">
                  <c:v>0.06</c:v>
                </c:pt>
                <c:pt idx="17">
                  <c:v>0.06</c:v>
                </c:pt>
                <c:pt idx="18">
                  <c:v>0.06</c:v>
                </c:pt>
                <c:pt idx="19">
                  <c:v>0.082</c:v>
                </c:pt>
                <c:pt idx="20">
                  <c:v>0.082</c:v>
                </c:pt>
                <c:pt idx="21">
                  <c:v>0.099</c:v>
                </c:pt>
                <c:pt idx="22">
                  <c:v>0.079</c:v>
                </c:pt>
                <c:pt idx="23">
                  <c:v>0.079</c:v>
                </c:pt>
                <c:pt idx="24">
                  <c:v>0.044</c:v>
                </c:pt>
                <c:pt idx="25">
                  <c:v>0.049</c:v>
                </c:pt>
                <c:pt idx="26">
                  <c:v>0.049</c:v>
                </c:pt>
                <c:pt idx="27">
                  <c:v>0.049</c:v>
                </c:pt>
                <c:pt idx="28">
                  <c:v>0.07</c:v>
                </c:pt>
                <c:pt idx="29">
                  <c:v>0.07</c:v>
                </c:pt>
                <c:pt idx="30">
                  <c:v>0.07</c:v>
                </c:pt>
                <c:pt idx="31">
                  <c:v>0.085</c:v>
                </c:pt>
                <c:pt idx="32">
                  <c:v>0.097</c:v>
                </c:pt>
                <c:pt idx="33">
                  <c:v>0.044</c:v>
                </c:pt>
                <c:pt idx="34">
                  <c:v>0.079</c:v>
                </c:pt>
                <c:pt idx="35">
                  <c:v>0.068</c:v>
                </c:pt>
                <c:pt idx="36">
                  <c:v>0.083</c:v>
                </c:pt>
                <c:pt idx="37">
                  <c:v>0.07</c:v>
                </c:pt>
                <c:pt idx="38">
                  <c:v>0.049</c:v>
                </c:pt>
                <c:pt idx="39">
                  <c:v>0.07</c:v>
                </c:pt>
                <c:pt idx="40">
                  <c:v>0.05</c:v>
                </c:pt>
                <c:pt idx="41">
                  <c:v>0.059</c:v>
                </c:pt>
                <c:pt idx="42">
                  <c:v>0.035</c:v>
                </c:pt>
                <c:pt idx="43">
                  <c:v>0.045</c:v>
                </c:pt>
                <c:pt idx="44">
                  <c:v>0.055</c:v>
                </c:pt>
                <c:pt idx="45">
                  <c:v>0.06</c:v>
                </c:pt>
                <c:pt idx="46">
                  <c:v>0.055</c:v>
                </c:pt>
                <c:pt idx="47">
                  <c:v>0.065</c:v>
                </c:pt>
                <c:pt idx="48">
                  <c:v>0.065</c:v>
                </c:pt>
                <c:pt idx="49">
                  <c:v>0.05</c:v>
                </c:pt>
                <c:pt idx="50">
                  <c:v>0.065</c:v>
                </c:pt>
                <c:pt idx="51">
                  <c:v>0.05</c:v>
                </c:pt>
                <c:pt idx="52">
                  <c:v>0.09</c:v>
                </c:pt>
                <c:pt idx="53">
                  <c:v>0.069</c:v>
                </c:pt>
                <c:pt idx="54">
                  <c:v>0.09</c:v>
                </c:pt>
                <c:pt idx="55">
                  <c:v>0.046</c:v>
                </c:pt>
                <c:pt idx="56">
                  <c:v>0.052</c:v>
                </c:pt>
                <c:pt idx="57">
                  <c:v>0.059</c:v>
                </c:pt>
                <c:pt idx="58">
                  <c:v>0.054</c:v>
                </c:pt>
                <c:pt idx="59">
                  <c:v>0.054</c:v>
                </c:pt>
                <c:pt idx="60">
                  <c:v>0.084</c:v>
                </c:pt>
                <c:pt idx="61">
                  <c:v>0.038</c:v>
                </c:pt>
                <c:pt idx="62">
                  <c:v>0.055</c:v>
                </c:pt>
                <c:pt idx="63">
                  <c:v>0.055</c:v>
                </c:pt>
                <c:pt idx="64">
                  <c:v>0.065</c:v>
                </c:pt>
                <c:pt idx="65">
                  <c:v>0.042</c:v>
                </c:pt>
                <c:pt idx="66">
                  <c:v>0.045</c:v>
                </c:pt>
                <c:pt idx="67">
                  <c:v>0.082</c:v>
                </c:pt>
                <c:pt idx="68">
                  <c:v>0.05</c:v>
                </c:pt>
                <c:pt idx="69">
                  <c:v>0.08</c:v>
                </c:pt>
                <c:pt idx="70">
                  <c:v>0.125</c:v>
                </c:pt>
                <c:pt idx="71">
                  <c:v>0.077</c:v>
                </c:pt>
                <c:pt idx="72">
                  <c:v>0.042</c:v>
                </c:pt>
                <c:pt idx="73">
                  <c:v>0.05</c:v>
                </c:pt>
                <c:pt idx="74">
                  <c:v>0.066</c:v>
                </c:pt>
                <c:pt idx="75">
                  <c:v>0.04</c:v>
                </c:pt>
                <c:pt idx="76">
                  <c:v>0.055</c:v>
                </c:pt>
                <c:pt idx="77">
                  <c:v>0.076</c:v>
                </c:pt>
                <c:pt idx="78">
                  <c:v>0.051</c:v>
                </c:pt>
                <c:pt idx="79">
                  <c:v>0.065</c:v>
                </c:pt>
                <c:pt idx="80">
                  <c:v>0.06</c:v>
                </c:pt>
                <c:pt idx="81">
                  <c:v>0.05</c:v>
                </c:pt>
                <c:pt idx="82">
                  <c:v>0.053</c:v>
                </c:pt>
                <c:pt idx="83">
                  <c:v>0.05</c:v>
                </c:pt>
                <c:pt idx="84">
                  <c:v>0.052</c:v>
                </c:pt>
                <c:pt idx="85">
                  <c:v>0.04</c:v>
                </c:pt>
                <c:pt idx="86">
                  <c:v>0.053</c:v>
                </c:pt>
                <c:pt idx="87">
                  <c:v>0.082</c:v>
                </c:pt>
                <c:pt idx="88">
                  <c:v>0.053</c:v>
                </c:pt>
                <c:pt idx="89">
                  <c:v>0.053</c:v>
                </c:pt>
                <c:pt idx="90">
                  <c:v>0.057</c:v>
                </c:pt>
                <c:pt idx="91">
                  <c:v>0.043</c:v>
                </c:pt>
                <c:pt idx="92">
                  <c:v>0.065</c:v>
                </c:pt>
                <c:pt idx="93">
                  <c:v>0.054</c:v>
                </c:pt>
                <c:pt idx="94">
                  <c:v>0.062</c:v>
                </c:pt>
                <c:pt idx="95">
                  <c:v>0.062</c:v>
                </c:pt>
                <c:pt idx="96">
                  <c:v>0.059</c:v>
                </c:pt>
                <c:pt idx="97">
                  <c:v>0.065</c:v>
                </c:pt>
                <c:pt idx="98">
                  <c:v>0.045</c:v>
                </c:pt>
                <c:pt idx="99">
                  <c:v>0.049</c:v>
                </c:pt>
                <c:pt idx="100">
                  <c:v>0.056</c:v>
                </c:pt>
                <c:pt idx="101">
                  <c:v>0.042</c:v>
                </c:pt>
                <c:pt idx="102">
                  <c:v>0.042</c:v>
                </c:pt>
                <c:pt idx="103">
                  <c:v>0.048</c:v>
                </c:pt>
                <c:pt idx="104">
                  <c:v>0.06</c:v>
                </c:pt>
                <c:pt idx="105">
                  <c:v>0.057</c:v>
                </c:pt>
                <c:pt idx="106">
                  <c:v>0.056</c:v>
                </c:pt>
                <c:pt idx="107">
                  <c:v>0.07</c:v>
                </c:pt>
                <c:pt idx="108">
                  <c:v>0.058</c:v>
                </c:pt>
                <c:pt idx="109">
                  <c:v>0.057</c:v>
                </c:pt>
                <c:pt idx="110">
                  <c:v>0.055</c:v>
                </c:pt>
                <c:pt idx="111">
                  <c:v>0.058</c:v>
                </c:pt>
                <c:pt idx="112">
                  <c:v>0.056</c:v>
                </c:pt>
                <c:pt idx="113">
                  <c:v>0.057</c:v>
                </c:pt>
                <c:pt idx="114">
                  <c:v>0.069</c:v>
                </c:pt>
                <c:pt idx="115">
                  <c:v>0.07</c:v>
                </c:pt>
                <c:pt idx="116">
                  <c:v>0.058</c:v>
                </c:pt>
                <c:pt idx="117">
                  <c:v>0.056</c:v>
                </c:pt>
                <c:pt idx="118">
                  <c:v>0.055</c:v>
                </c:pt>
                <c:pt idx="119">
                  <c:v>0.06</c:v>
                </c:pt>
                <c:pt idx="120">
                  <c:v>0.054</c:v>
                </c:pt>
                <c:pt idx="121">
                  <c:v>0.047</c:v>
                </c:pt>
                <c:pt idx="122">
                  <c:v>0.05</c:v>
                </c:pt>
                <c:pt idx="123">
                  <c:v>0.05</c:v>
                </c:pt>
                <c:pt idx="124">
                  <c:v>0.05</c:v>
                </c:pt>
                <c:pt idx="125">
                  <c:v>0.068</c:v>
                </c:pt>
                <c:pt idx="126">
                  <c:v>0.06</c:v>
                </c:pt>
                <c:pt idx="127">
                  <c:v>0.085</c:v>
                </c:pt>
                <c:pt idx="128">
                  <c:v>0.071</c:v>
                </c:pt>
                <c:pt idx="129">
                  <c:v>0.047</c:v>
                </c:pt>
                <c:pt idx="130">
                  <c:v>0.06</c:v>
                </c:pt>
                <c:pt idx="131">
                  <c:v>0.06</c:v>
                </c:pt>
                <c:pt idx="132">
                  <c:v>0.062</c:v>
                </c:pt>
                <c:pt idx="133">
                  <c:v>0.052</c:v>
                </c:pt>
                <c:pt idx="134">
                  <c:v>0.092</c:v>
                </c:pt>
                <c:pt idx="135">
                  <c:v>0.051</c:v>
                </c:pt>
                <c:pt idx="136">
                  <c:v>0.052</c:v>
                </c:pt>
                <c:pt idx="137">
                  <c:v>0.07</c:v>
                </c:pt>
                <c:pt idx="138">
                  <c:v>0.032</c:v>
                </c:pt>
                <c:pt idx="139">
                  <c:v>0.053</c:v>
                </c:pt>
                <c:pt idx="140">
                  <c:v>0.06</c:v>
                </c:pt>
                <c:pt idx="141">
                  <c:v>0.048</c:v>
                </c:pt>
                <c:pt idx="142">
                  <c:v>0.077</c:v>
                </c:pt>
                <c:pt idx="143">
                  <c:v>0.077</c:v>
                </c:pt>
                <c:pt idx="144">
                  <c:v>0.056</c:v>
                </c:pt>
                <c:pt idx="145">
                  <c:v>0.07</c:v>
                </c:pt>
                <c:pt idx="146">
                  <c:v>0.057</c:v>
                </c:pt>
                <c:pt idx="147">
                  <c:v>0.082</c:v>
                </c:pt>
                <c:pt idx="148">
                  <c:v>0.062</c:v>
                </c:pt>
                <c:pt idx="149">
                  <c:v>0.06</c:v>
                </c:pt>
                <c:pt idx="150">
                  <c:v>0.075</c:v>
                </c:pt>
                <c:pt idx="151">
                  <c:v>0.055</c:v>
                </c:pt>
                <c:pt idx="152">
                  <c:v>0.052</c:v>
                </c:pt>
                <c:pt idx="153">
                  <c:v>0.045</c:v>
                </c:pt>
                <c:pt idx="154">
                  <c:v>0.05</c:v>
                </c:pt>
                <c:pt idx="155">
                  <c:v>0.05</c:v>
                </c:pt>
                <c:pt idx="156">
                  <c:v>0.07</c:v>
                </c:pt>
                <c:pt idx="157">
                  <c:v>0.062</c:v>
                </c:pt>
                <c:pt idx="158">
                  <c:v>0.051</c:v>
                </c:pt>
                <c:pt idx="159">
                  <c:v>0.053</c:v>
                </c:pt>
                <c:pt idx="160">
                  <c:v>0.052</c:v>
                </c:pt>
                <c:pt idx="161">
                  <c:v>0.08</c:v>
                </c:pt>
                <c:pt idx="162">
                  <c:v>0.064</c:v>
                </c:pt>
                <c:pt idx="163">
                  <c:v>0.047</c:v>
                </c:pt>
                <c:pt idx="164">
                  <c:v>0.056</c:v>
                </c:pt>
                <c:pt idx="165">
                  <c:v>0.063</c:v>
                </c:pt>
                <c:pt idx="166">
                  <c:v>0.055</c:v>
                </c:pt>
                <c:pt idx="167">
                  <c:v>0.062</c:v>
                </c:pt>
                <c:pt idx="168">
                  <c:v>0.072</c:v>
                </c:pt>
                <c:pt idx="169">
                  <c:v>0.048</c:v>
                </c:pt>
                <c:pt idx="170">
                  <c:v>0.067</c:v>
                </c:pt>
                <c:pt idx="171">
                  <c:v>0.092</c:v>
                </c:pt>
                <c:pt idx="172">
                  <c:v>0.061</c:v>
                </c:pt>
                <c:pt idx="173">
                  <c:v>0.086</c:v>
                </c:pt>
                <c:pt idx="174">
                  <c:v>0.06</c:v>
                </c:pt>
                <c:pt idx="175">
                  <c:v>0.049</c:v>
                </c:pt>
                <c:pt idx="176">
                  <c:v>0.07</c:v>
                </c:pt>
                <c:pt idx="177">
                  <c:v>0.05</c:v>
                </c:pt>
                <c:pt idx="178">
                  <c:v>0.06</c:v>
                </c:pt>
                <c:pt idx="179">
                  <c:v>0.06</c:v>
                </c:pt>
                <c:pt idx="180">
                  <c:v>0.068</c:v>
                </c:pt>
                <c:pt idx="181">
                  <c:v>0.044</c:v>
                </c:pt>
                <c:pt idx="182">
                  <c:v>0.07</c:v>
                </c:pt>
                <c:pt idx="183">
                  <c:v>0.038</c:v>
                </c:pt>
                <c:pt idx="184">
                  <c:v>0.052</c:v>
                </c:pt>
                <c:pt idx="185">
                  <c:v>0.07</c:v>
                </c:pt>
                <c:pt idx="186">
                  <c:v>0.046</c:v>
                </c:pt>
                <c:pt idx="187">
                  <c:v>0.07</c:v>
                </c:pt>
                <c:pt idx="188">
                  <c:v>0.045</c:v>
                </c:pt>
                <c:pt idx="189">
                  <c:v>0.045</c:v>
                </c:pt>
                <c:pt idx="190">
                  <c:v>0.035</c:v>
                </c:pt>
                <c:pt idx="191">
                  <c:v>0.07</c:v>
                </c:pt>
                <c:pt idx="192">
                  <c:v>0.06</c:v>
                </c:pt>
                <c:pt idx="193">
                  <c:v>0.045</c:v>
                </c:pt>
                <c:pt idx="194">
                  <c:v>0.049</c:v>
                </c:pt>
                <c:pt idx="195">
                  <c:v>0.067</c:v>
                </c:pt>
                <c:pt idx="196">
                  <c:v>0.068</c:v>
                </c:pt>
                <c:pt idx="197">
                  <c:v>0.05</c:v>
                </c:pt>
                <c:pt idx="198">
                  <c:v>0.051</c:v>
                </c:pt>
                <c:pt idx="199">
                  <c:v>0.054</c:v>
                </c:pt>
                <c:pt idx="200">
                  <c:v>0.067</c:v>
                </c:pt>
                <c:pt idx="201">
                  <c:v>0.05</c:v>
                </c:pt>
                <c:pt idx="202">
                  <c:v>0.054</c:v>
                </c:pt>
                <c:pt idx="203">
                  <c:v>0.053</c:v>
                </c:pt>
                <c:pt idx="204">
                  <c:v>0.07</c:v>
                </c:pt>
                <c:pt idx="205">
                  <c:v>0.047</c:v>
                </c:pt>
                <c:pt idx="206">
                  <c:v>0.068</c:v>
                </c:pt>
                <c:pt idx="207">
                  <c:v>0.066</c:v>
                </c:pt>
                <c:pt idx="208">
                  <c:v>0.047</c:v>
                </c:pt>
                <c:pt idx="209">
                  <c:v>0.055</c:v>
                </c:pt>
                <c:pt idx="210">
                  <c:v>0.049</c:v>
                </c:pt>
                <c:pt idx="211">
                  <c:v>0.069</c:v>
                </c:pt>
                <c:pt idx="212">
                  <c:v>0.088</c:v>
                </c:pt>
                <c:pt idx="213">
                  <c:v>0.05</c:v>
                </c:pt>
                <c:pt idx="214">
                  <c:v>0.058</c:v>
                </c:pt>
                <c:pt idx="215">
                  <c:v>0.068</c:v>
                </c:pt>
                <c:pt idx="216">
                  <c:v>0.048</c:v>
                </c:pt>
                <c:pt idx="217">
                  <c:v>0.058</c:v>
                </c:pt>
                <c:pt idx="218">
                  <c:v>0.06</c:v>
                </c:pt>
                <c:pt idx="219">
                  <c:v>0.05</c:v>
                </c:pt>
                <c:pt idx="220">
                  <c:v>0.058</c:v>
                </c:pt>
                <c:pt idx="221">
                  <c:v>0.07</c:v>
                </c:pt>
                <c:pt idx="222">
                  <c:v>0.058</c:v>
                </c:pt>
                <c:pt idx="223">
                  <c:v>0.044</c:v>
                </c:pt>
                <c:pt idx="224">
                  <c:v>0.083</c:v>
                </c:pt>
                <c:pt idx="225">
                  <c:v>0.057</c:v>
                </c:pt>
                <c:pt idx="226">
                  <c:v>0.06</c:v>
                </c:pt>
                <c:pt idx="227">
                  <c:v>0.072</c:v>
                </c:pt>
                <c:pt idx="228">
                  <c:v>0.056</c:v>
                </c:pt>
                <c:pt idx="229">
                  <c:v>0.062</c:v>
                </c:pt>
                <c:pt idx="230">
                  <c:v>0.06</c:v>
                </c:pt>
                <c:pt idx="231">
                  <c:v>0.05</c:v>
                </c:pt>
                <c:pt idx="232">
                  <c:v>0.055</c:v>
                </c:pt>
                <c:pt idx="233">
                  <c:v>0.053</c:v>
                </c:pt>
                <c:pt idx="234">
                  <c:v>0.078</c:v>
                </c:pt>
                <c:pt idx="235">
                  <c:v>0.047</c:v>
                </c:pt>
                <c:pt idx="236">
                  <c:v>0.064</c:v>
                </c:pt>
                <c:pt idx="237">
                  <c:v>0.056</c:v>
                </c:pt>
                <c:pt idx="238">
                  <c:v>0.06</c:v>
                </c:pt>
                <c:pt idx="239">
                  <c:v>0.081</c:v>
                </c:pt>
                <c:pt idx="240">
                  <c:v>0.095</c:v>
                </c:pt>
                <c:pt idx="241">
                  <c:v>0.041</c:v>
                </c:pt>
                <c:pt idx="242">
                  <c:v>0.067</c:v>
                </c:pt>
                <c:pt idx="243">
                  <c:v>0.07</c:v>
                </c:pt>
                <c:pt idx="244">
                  <c:v>0.065</c:v>
                </c:pt>
                <c:pt idx="245">
                  <c:v>0.06</c:v>
                </c:pt>
                <c:pt idx="246">
                  <c:v>0.08</c:v>
                </c:pt>
                <c:pt idx="247">
                  <c:v>0.062</c:v>
                </c:pt>
                <c:pt idx="248">
                  <c:v>0.06</c:v>
                </c:pt>
                <c:pt idx="249">
                  <c:v>0.075</c:v>
                </c:pt>
                <c:pt idx="250">
                  <c:v>0.05</c:v>
                </c:pt>
                <c:pt idx="251">
                  <c:v>0.06</c:v>
                </c:pt>
                <c:pt idx="252">
                  <c:v>0.062</c:v>
                </c:pt>
                <c:pt idx="253">
                  <c:v>0.05</c:v>
                </c:pt>
                <c:pt idx="254">
                  <c:v>0.05</c:v>
                </c:pt>
                <c:pt idx="255">
                  <c:v>0.051</c:v>
                </c:pt>
                <c:pt idx="256">
                  <c:v>0.072</c:v>
                </c:pt>
                <c:pt idx="257">
                  <c:v>0.051</c:v>
                </c:pt>
                <c:pt idx="258">
                  <c:v>0.05</c:v>
                </c:pt>
                <c:pt idx="259">
                  <c:v>0.062</c:v>
                </c:pt>
                <c:pt idx="260">
                  <c:v>0.047</c:v>
                </c:pt>
                <c:pt idx="261">
                  <c:v>0.05</c:v>
                </c:pt>
                <c:pt idx="262">
                  <c:v>0.05</c:v>
                </c:pt>
                <c:pt idx="263">
                  <c:v>0.051</c:v>
                </c:pt>
                <c:pt idx="264">
                  <c:v>0.069</c:v>
                </c:pt>
                <c:pt idx="265">
                  <c:v>0.058</c:v>
                </c:pt>
                <c:pt idx="266">
                  <c:v>0.053</c:v>
                </c:pt>
                <c:pt idx="267">
                  <c:v>0.099</c:v>
                </c:pt>
                <c:pt idx="268">
                  <c:v>0.098</c:v>
                </c:pt>
                <c:pt idx="269">
                  <c:v>0.055</c:v>
                </c:pt>
                <c:pt idx="270">
                  <c:v>0.066</c:v>
                </c:pt>
                <c:pt idx="271">
                  <c:v>0.055</c:v>
                </c:pt>
                <c:pt idx="272">
                  <c:v>0.052</c:v>
                </c:pt>
                <c:pt idx="273">
                  <c:v>0.063</c:v>
                </c:pt>
                <c:pt idx="274">
                  <c:v>0.054</c:v>
                </c:pt>
                <c:pt idx="275">
                  <c:v>0.072</c:v>
                </c:pt>
                <c:pt idx="276">
                  <c:v>0.045</c:v>
                </c:pt>
                <c:pt idx="277">
                  <c:v>0.075</c:v>
                </c:pt>
                <c:pt idx="278">
                  <c:v>0.05</c:v>
                </c:pt>
                <c:pt idx="279">
                  <c:v>0.058</c:v>
                </c:pt>
                <c:pt idx="280">
                  <c:v>0.071</c:v>
                </c:pt>
                <c:pt idx="281">
                  <c:v>0.071</c:v>
                </c:pt>
                <c:pt idx="282">
                  <c:v>0.078</c:v>
                </c:pt>
                <c:pt idx="283">
                  <c:v>0.066</c:v>
                </c:pt>
                <c:pt idx="284">
                  <c:v>0.048</c:v>
                </c:pt>
                <c:pt idx="285">
                  <c:v>0.046</c:v>
                </c:pt>
                <c:pt idx="286">
                  <c:v>0.073</c:v>
                </c:pt>
                <c:pt idx="287">
                  <c:v>0.048</c:v>
                </c:pt>
                <c:pt idx="288">
                  <c:v>0.06</c:v>
                </c:pt>
                <c:pt idx="289">
                  <c:v>0.052</c:v>
                </c:pt>
                <c:pt idx="290">
                  <c:v>0.068</c:v>
                </c:pt>
                <c:pt idx="291">
                  <c:v>0.07</c:v>
                </c:pt>
                <c:pt idx="292">
                  <c:v>0.055</c:v>
                </c:pt>
                <c:pt idx="293">
                  <c:v>0.05</c:v>
                </c:pt>
              </c:numCache>
            </c:numRef>
          </c:yVal>
          <c:smooth val="0"/>
        </c:ser>
        <c:dLbls>
          <c:showLegendKey val="0"/>
          <c:showVal val="0"/>
          <c:showCatName val="0"/>
          <c:showSerName val="0"/>
          <c:showPercent val="0"/>
          <c:showBubbleSize val="0"/>
        </c:dLbls>
        <c:axId val="-2056128344"/>
        <c:axId val="2106153336"/>
      </c:scatterChart>
      <c:valAx>
        <c:axId val="-2056128344"/>
        <c:scaling>
          <c:orientation val="minMax"/>
        </c:scaling>
        <c:delete val="0"/>
        <c:axPos val="b"/>
        <c:numFmt formatCode="General" sourceLinked="1"/>
        <c:majorTickMark val="out"/>
        <c:minorTickMark val="none"/>
        <c:tickLblPos val="nextTo"/>
        <c:txPr>
          <a:bodyPr/>
          <a:lstStyle/>
          <a:p>
            <a:pPr>
              <a:defRPr>
                <a:solidFill>
                  <a:srgbClr val="FFFF00"/>
                </a:solidFill>
              </a:defRPr>
            </a:pPr>
            <a:endParaRPr lang="en-US"/>
          </a:p>
        </c:txPr>
        <c:crossAx val="2106153336"/>
        <c:crosses val="autoZero"/>
        <c:crossBetween val="midCat"/>
      </c:valAx>
      <c:valAx>
        <c:axId val="2106153336"/>
        <c:scaling>
          <c:orientation val="minMax"/>
        </c:scaling>
        <c:delete val="0"/>
        <c:axPos val="l"/>
        <c:majorGridlines/>
        <c:numFmt formatCode="General" sourceLinked="1"/>
        <c:majorTickMark val="out"/>
        <c:minorTickMark val="none"/>
        <c:tickLblPos val="nextTo"/>
        <c:txPr>
          <a:bodyPr/>
          <a:lstStyle/>
          <a:p>
            <a:pPr>
              <a:defRPr>
                <a:solidFill>
                  <a:srgbClr val="FFFF00"/>
                </a:solidFill>
              </a:defRPr>
            </a:pPr>
            <a:endParaRPr lang="en-US"/>
          </a:p>
        </c:txPr>
        <c:crossAx val="-2056128344"/>
        <c:crosses val="autoZero"/>
        <c:crossBetween val="midCat"/>
      </c:valAx>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C72962-077E-2443-AA02-294FE48701FC}" type="datetimeFigureOut">
              <a:rPr lang="en-US" smtClean="0"/>
              <a:t>10/15/18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BB2F15-8CD4-7E45-BD53-6BD70E8BB981}" type="slidenum">
              <a:rPr lang="en-US" smtClean="0"/>
              <a:t>‹#›</a:t>
            </a:fld>
            <a:endParaRPr lang="en-US"/>
          </a:p>
        </p:txBody>
      </p:sp>
    </p:spTree>
    <p:extLst>
      <p:ext uri="{BB962C8B-B14F-4D97-AF65-F5344CB8AC3E}">
        <p14:creationId xmlns:p14="http://schemas.microsoft.com/office/powerpoint/2010/main" val="127544404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BB2F15-8CD4-7E45-BD53-6BD70E8BB981}" type="slidenum">
              <a:rPr lang="en-US" smtClean="0"/>
              <a:t>12</a:t>
            </a:fld>
            <a:endParaRPr lang="en-US"/>
          </a:p>
        </p:txBody>
      </p:sp>
    </p:spTree>
    <p:extLst>
      <p:ext uri="{BB962C8B-B14F-4D97-AF65-F5344CB8AC3E}">
        <p14:creationId xmlns:p14="http://schemas.microsoft.com/office/powerpoint/2010/main" val="1470046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93776" y="3776472"/>
            <a:ext cx="7196328" cy="1470025"/>
          </a:xfrm>
        </p:spPr>
        <p:txBody>
          <a:bodyPr vert="horz" lIns="91440" tIns="45720" rIns="91440" bIns="45720" rtlCol="0" anchor="b" anchorCtr="0">
            <a:noAutofit/>
          </a:bodyPr>
          <a:lstStyle>
            <a:lvl1pPr algn="l" defTabSz="914400" rtl="0" eaLnBrk="1" latinLnBrk="0" hangingPunct="1">
              <a:spcBef>
                <a:spcPct val="0"/>
              </a:spcBef>
              <a:buNone/>
              <a:defRPr sz="4800" kern="1200">
                <a:solidFill>
                  <a:schemeClr val="tx2"/>
                </a:solidFill>
                <a:effectLst>
                  <a:outerShdw blurRad="50800" dist="25400" dir="2700000" algn="tl" rotWithShape="0">
                    <a:schemeClr val="bg1">
                      <a:alpha val="40000"/>
                    </a:schemeClr>
                  </a:outerShdw>
                </a:effectLst>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93776" y="5257800"/>
            <a:ext cx="7196328" cy="987552"/>
          </a:xfrm>
        </p:spPr>
        <p:txBody>
          <a:bodyPr vert="horz" lIns="91440" tIns="45720" rIns="91440" bIns="45720" rtlCol="0" anchor="t" anchorCtr="0">
            <a:noAutofit/>
          </a:bodyPr>
          <a:lstStyle>
            <a:lvl1pPr marL="0" indent="0" algn="l" defTabSz="914400" rtl="0" eaLnBrk="1" latinLnBrk="0" hangingPunct="1">
              <a:spcBef>
                <a:spcPct val="0"/>
              </a:spcBef>
              <a:buFont typeface="Wingdings 2" pitchFamily="18" charset="2"/>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10/15/18</a:t>
            </a:fld>
            <a:endParaRPr lang="en-US"/>
          </a:p>
        </p:txBody>
      </p:sp>
      <p:sp>
        <p:nvSpPr>
          <p:cNvPr id="5" name="Footer Placeholder 4"/>
          <p:cNvSpPr>
            <a:spLocks noGrp="1"/>
          </p:cNvSpPr>
          <p:nvPr>
            <p:ph type="ftr" sz="quarter" idx="11"/>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5175" y="4267200"/>
            <a:ext cx="7612063" cy="1100138"/>
          </a:xfrm>
        </p:spPr>
        <p:txBody>
          <a:bodyPr anchor="b"/>
          <a:lstStyle>
            <a:lvl1pPr algn="ctr">
              <a:defRPr sz="4400" b="0">
                <a:solidFill>
                  <a:schemeClr val="bg1"/>
                </a:solidFill>
                <a:effectLst>
                  <a:outerShdw blurRad="63500" dist="50800" dir="2700000" algn="tl" rotWithShape="0">
                    <a:prstClr val="black">
                      <a:alpha val="50000"/>
                    </a:prstClr>
                  </a:outerShdw>
                </a:effectLst>
              </a:defRPr>
            </a:lvl1pPr>
          </a:lstStyle>
          <a:p>
            <a:r>
              <a:rPr lang="en-US" smtClean="0"/>
              <a:t>Click to edit Master title style</a:t>
            </a:r>
            <a:endParaRPr/>
          </a:p>
        </p:txBody>
      </p:sp>
      <p:sp>
        <p:nvSpPr>
          <p:cNvPr id="3" name="Picture Placeholder 2"/>
          <p:cNvSpPr>
            <a:spLocks noGrp="1"/>
          </p:cNvSpPr>
          <p:nvPr>
            <p:ph type="pic" idx="1"/>
          </p:nvPr>
        </p:nvSpPr>
        <p:spPr>
          <a:xfrm rot="21414040">
            <a:off x="1779080" y="450465"/>
            <a:ext cx="5486400" cy="3626214"/>
          </a:xfrm>
          <a:solidFill>
            <a:srgbClr val="FFFFFF">
              <a:shade val="85000"/>
            </a:srgbClr>
          </a:solidFill>
          <a:ln w="38100" cap="sq">
            <a:solidFill>
              <a:srgbClr val="FDFDFD"/>
            </a:solidFill>
            <a:miter lim="800000"/>
          </a:ln>
          <a:effectLst>
            <a:outerShdw blurRad="88900" dist="25400" dir="54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vert="horz" lIns="91440" tIns="45720" rIns="91440" bIns="45720" rtlCol="0">
            <a:normAutofit/>
          </a:bodyPr>
          <a:lstStyle>
            <a:lvl1pPr marL="342900" indent="-342900" algn="l" defTabSz="914400" rtl="0" eaLnBrk="1" latinLnBrk="0" hangingPunct="1">
              <a:spcBef>
                <a:spcPts val="2000"/>
              </a:spcBef>
              <a:buFont typeface="Wingdings 2" pitchFamily="18" charset="2"/>
              <a:buNone/>
              <a:defRPr sz="1800" kern="1200">
                <a:solidFill>
                  <a:schemeClr val="bg1"/>
                </a:solidFill>
                <a:effectLst>
                  <a:outerShdw blurRad="63500" dist="50800" dir="2700000" algn="tl" rotWithShape="0">
                    <a:prstClr val="black">
                      <a:alpha val="5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65175" y="5443538"/>
            <a:ext cx="7612063" cy="804862"/>
          </a:xfrm>
        </p:spPr>
        <p:txBody>
          <a:bodyPr>
            <a:normAutofit/>
          </a:bodyPr>
          <a:lstStyle>
            <a:lvl1pPr marL="0" indent="0" algn="ctr">
              <a:spcBef>
                <a:spcPts val="300"/>
              </a:spcBef>
              <a:buNone/>
              <a:defRPr sz="1800">
                <a:effectLst>
                  <a:outerShdw blurRad="63500" dist="50800" dir="2700000" algn="tl" rotWithShape="0">
                    <a:prstClr val="black">
                      <a:alpha val="50000"/>
                    </a:prstClr>
                  </a:outerShdw>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28701E-CAF4-4159-9B3E-41C86DFFA30D}" type="datetimeFigureOut">
              <a:rPr lang="en-US" smtClean="0"/>
              <a:t>10/15/18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Pictures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946" y="381000"/>
            <a:ext cx="3250360" cy="16319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608946" y="2084389"/>
            <a:ext cx="3250360" cy="3935412"/>
          </a:xfrm>
        </p:spPr>
        <p:txBody>
          <a:bodyPr vert="horz" lIns="91440" tIns="45720" rIns="91440" bIns="45720" rtlCol="0" anchor="t" anchorCtr="0">
            <a:noAutofit/>
          </a:bodyPr>
          <a:lstStyle>
            <a:lvl1pPr marL="0" indent="0" algn="ctr" defTabSz="914400" rtl="0" eaLnBrk="1" latinLnBrk="0" hangingPunct="1">
              <a:spcBef>
                <a:spcPts val="600"/>
              </a:spcBef>
              <a:buNone/>
              <a:defRPr sz="1800" b="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495800" y="6356350"/>
            <a:ext cx="1143000" cy="365125"/>
          </a:xfrm>
        </p:spPr>
        <p:txBody>
          <a:bodyPr/>
          <a:lstStyle>
            <a:lvl1pPr algn="l">
              <a:defRPr/>
            </a:lvl1pPr>
          </a:lstStyle>
          <a:p>
            <a:fld id="{D728701E-CAF4-4159-9B3E-41C86DFFA30D}" type="datetimeFigureOut">
              <a:rPr lang="en-US" smtClean="0"/>
              <a:t>10/15/18</a:t>
            </a:fld>
            <a:endParaRPr lang="en-US"/>
          </a:p>
        </p:txBody>
      </p:sp>
      <p:sp>
        <p:nvSpPr>
          <p:cNvPr id="6" name="Footer Placeholder 5"/>
          <p:cNvSpPr>
            <a:spLocks noGrp="1"/>
          </p:cNvSpPr>
          <p:nvPr>
            <p:ph type="ftr" sz="quarter" idx="11"/>
          </p:nvPr>
        </p:nvSpPr>
        <p:spPr>
          <a:xfrm>
            <a:off x="5791200" y="6356350"/>
            <a:ext cx="2895600" cy="365125"/>
          </a:xfrm>
        </p:spPr>
        <p:txBody>
          <a:bodyPr/>
          <a:lstStyle>
            <a:lvl1pPr algn="r">
              <a:defRPr/>
            </a:lvl1pPr>
          </a:lstStyle>
          <a:p>
            <a:endParaRPr lang="en-US"/>
          </a:p>
        </p:txBody>
      </p:sp>
      <p:sp>
        <p:nvSpPr>
          <p:cNvPr id="7" name="Slide Number Placeholder 6"/>
          <p:cNvSpPr>
            <a:spLocks noGrp="1"/>
          </p:cNvSpPr>
          <p:nvPr>
            <p:ph type="sldNum" sz="quarter" idx="12"/>
          </p:nvPr>
        </p:nvSpPr>
        <p:spPr>
          <a:xfrm>
            <a:off x="1967426" y="6356350"/>
            <a:ext cx="533400" cy="365125"/>
          </a:xfrm>
        </p:spPr>
        <p:txBody>
          <a:bodyPr/>
          <a:lstStyle>
            <a:lvl1pPr>
              <a:defRPr>
                <a:solidFill>
                  <a:schemeClr val="tx2"/>
                </a:solidFill>
              </a:defRPr>
            </a:lvl1pPr>
          </a:lstStyle>
          <a:p>
            <a:fld id="{162F1D00-BD13-4404-86B0-79703945A0A7}" type="slidenum">
              <a:rPr lang="en-US" smtClean="0"/>
              <a:t>‹#›</a:t>
            </a:fld>
            <a:endParaRPr lang="en-US"/>
          </a:p>
        </p:txBody>
      </p:sp>
      <p:sp>
        <p:nvSpPr>
          <p:cNvPr id="9" name="Picture Placeholder 7"/>
          <p:cNvSpPr>
            <a:spLocks noGrp="1"/>
          </p:cNvSpPr>
          <p:nvPr>
            <p:ph type="pic" sz="quarter" idx="14"/>
          </p:nvPr>
        </p:nvSpPr>
        <p:spPr>
          <a:xfrm rot="307655">
            <a:off x="4082874" y="3187732"/>
            <a:ext cx="4141140" cy="2881378"/>
          </a:xfrm>
          <a:solidFill>
            <a:srgbClr val="FFFFFF">
              <a:shade val="85000"/>
            </a:srgbClr>
          </a:solidFill>
          <a:ln w="38100" cap="sq">
            <a:solidFill>
              <a:srgbClr val="FDFDFD"/>
            </a:solidFill>
            <a:miter lim="800000"/>
          </a:ln>
          <a:effectLst>
            <a:outerShdw blurRad="88900" dist="25400" dir="72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a:normAutofit/>
          </a:bodyPr>
          <a:lstStyle>
            <a:lvl1pPr>
              <a:buNone/>
              <a:defRPr sz="1800"/>
            </a:lvl1pPr>
          </a:lstStyle>
          <a:p>
            <a:r>
              <a:rPr lang="en-US" smtClean="0"/>
              <a:t>Drag picture to placeholder or click icon to add</a:t>
            </a:r>
            <a:endParaRPr/>
          </a:p>
        </p:txBody>
      </p:sp>
      <p:sp>
        <p:nvSpPr>
          <p:cNvPr id="8" name="Picture Placeholder 7"/>
          <p:cNvSpPr>
            <a:spLocks noGrp="1"/>
          </p:cNvSpPr>
          <p:nvPr>
            <p:ph type="pic" sz="quarter" idx="13"/>
          </p:nvPr>
        </p:nvSpPr>
        <p:spPr>
          <a:xfrm rot="21414752">
            <a:off x="4623469" y="338031"/>
            <a:ext cx="4141140" cy="2881378"/>
          </a:xfrm>
          <a:solidFill>
            <a:srgbClr val="FFFFFF">
              <a:shade val="85000"/>
            </a:srgbClr>
          </a:solidFill>
          <a:ln w="38100" cap="sq">
            <a:solidFill>
              <a:srgbClr val="FDFDFD"/>
            </a:solidFill>
            <a:miter lim="800000"/>
          </a:ln>
          <a:effectLst>
            <a:outerShdw blurRad="88900" dist="25400" dir="54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a:normAutofit/>
          </a:bodyPr>
          <a:lstStyle>
            <a:lvl1pPr>
              <a:buNone/>
              <a:defRPr sz="1800"/>
            </a:lvl1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10/15/18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0" y="457200"/>
            <a:ext cx="1497106" cy="581025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496888" y="457200"/>
            <a:ext cx="6513511" cy="581025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10/15/18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10/15/18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96889" y="3774328"/>
            <a:ext cx="7199311" cy="1470025"/>
          </a:xfrm>
        </p:spPr>
        <p:txBody>
          <a:bodyPr anchor="b" anchorCtr="0"/>
          <a:lstStyle>
            <a:lvl1pPr algn="l">
              <a:defRPr sz="4800"/>
            </a:lvl1pPr>
          </a:lstStyle>
          <a:p>
            <a:r>
              <a:rPr lang="en-US" smtClean="0"/>
              <a:t>Click to edit Master title style</a:t>
            </a:r>
            <a:endParaRPr/>
          </a:p>
        </p:txBody>
      </p:sp>
      <p:sp>
        <p:nvSpPr>
          <p:cNvPr id="3" name="Subtitle 2"/>
          <p:cNvSpPr>
            <a:spLocks noGrp="1"/>
          </p:cNvSpPr>
          <p:nvPr>
            <p:ph type="subTitle" idx="1"/>
          </p:nvPr>
        </p:nvSpPr>
        <p:spPr>
          <a:xfrm>
            <a:off x="496888" y="5257800"/>
            <a:ext cx="7199312" cy="990600"/>
          </a:xfrm>
        </p:spPr>
        <p:txBody>
          <a:bodyPr vert="horz" lIns="91440" tIns="45720" rIns="91440" bIns="45720" rtlCol="0" anchor="t" anchorCtr="0">
            <a:noAutofit/>
          </a:bodyPr>
          <a:lstStyle>
            <a:lvl1pPr marL="0" indent="0" algn="l" defTabSz="914400" rtl="0" eaLnBrk="1" latinLnBrk="0" hangingPunct="1">
              <a:spcBef>
                <a:spcPct val="0"/>
              </a:spcBef>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10/15/18</a:t>
            </a:fld>
            <a:endParaRPr lang="en-US"/>
          </a:p>
        </p:txBody>
      </p:sp>
      <p:sp>
        <p:nvSpPr>
          <p:cNvPr id="5" name="Footer Placeholder 4"/>
          <p:cNvSpPr>
            <a:spLocks noGrp="1"/>
          </p:cNvSpPr>
          <p:nvPr>
            <p:ph type="ftr" sz="quarter" idx="11"/>
          </p:nvPr>
        </p:nvSpPr>
        <p:spPr/>
        <p:txBody>
          <a:bodyPr/>
          <a:lstStyle/>
          <a:p>
            <a:endParaRPr lang="en-US"/>
          </a:p>
        </p:txBody>
      </p:sp>
      <p:sp>
        <p:nvSpPr>
          <p:cNvPr id="8" name="Picture Placeholder 7"/>
          <p:cNvSpPr>
            <a:spLocks noGrp="1"/>
          </p:cNvSpPr>
          <p:nvPr>
            <p:ph type="pic" sz="quarter" idx="12"/>
          </p:nvPr>
        </p:nvSpPr>
        <p:spPr>
          <a:xfrm rot="504148">
            <a:off x="4493544" y="555043"/>
            <a:ext cx="4142460" cy="3085398"/>
          </a:xfrm>
          <a:solidFill>
            <a:srgbClr val="FFFFFF">
              <a:shade val="85000"/>
            </a:srgbClr>
          </a:solidFill>
          <a:ln w="38100" cap="sq">
            <a:solidFill>
              <a:srgbClr val="FDFDFD"/>
            </a:solidFill>
            <a:miter lim="800000"/>
          </a:ln>
          <a:effectLst>
            <a:outerShdw blurRad="57150" dist="37500" dir="7560000" sy="98000" kx="110000" ky="200000" algn="tl" rotWithShape="0">
              <a:srgbClr val="000000">
                <a:alpha val="20000"/>
              </a:srgbClr>
            </a:outerShdw>
          </a:effectLst>
          <a:scene3d>
            <a:camera prst="orthographicFront"/>
            <a:lightRig rig="twoPt" dir="t">
              <a:rot lat="0" lon="0" rev="7200000"/>
            </a:lightRig>
          </a:scene3d>
          <a:sp3d prstMaterial="matte">
            <a:bevelT w="22860" h="12700"/>
            <a:contourClr>
              <a:srgbClr val="FFFFFF"/>
            </a:contourClr>
          </a:sp3d>
        </p:spPr>
        <p:txBody>
          <a:bodyPr>
            <a:normAutofit/>
          </a:bodyPr>
          <a:lstStyle>
            <a:lvl1pPr>
              <a:buNone/>
              <a:defRPr sz="1800"/>
            </a:lvl1pPr>
          </a:lstStyle>
          <a:p>
            <a:r>
              <a:rPr lang="en-US" smtClean="0"/>
              <a:t>Drag picture to placeholder or click icon to add</a:t>
            </a: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5175" y="2236694"/>
            <a:ext cx="7612063" cy="1362075"/>
          </a:xfrm>
        </p:spPr>
        <p:txBody>
          <a:bodyPr vert="horz" lIns="91440" tIns="45720" rIns="91440" bIns="45720" rtlCol="0" anchor="b" anchorCtr="0">
            <a:noAutofit/>
          </a:bodyPr>
          <a:lstStyle>
            <a:lvl1pPr algn="ctr" defTabSz="914400" rtl="0" eaLnBrk="1" latinLnBrk="0" hangingPunct="1">
              <a:spcBef>
                <a:spcPct val="0"/>
              </a:spcBef>
              <a:buNone/>
              <a:defRPr sz="4800" kern="1200">
                <a:solidFill>
                  <a:schemeClr val="tx2"/>
                </a:solidFill>
                <a:effectLst>
                  <a:outerShdw blurRad="50800" dist="25400" dir="2700000" algn="tl" rotWithShape="0">
                    <a:schemeClr val="bg1">
                      <a:alpha val="40000"/>
                    </a:scheme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765175" y="3617259"/>
            <a:ext cx="7612063" cy="1500187"/>
          </a:xfrm>
        </p:spPr>
        <p:txBody>
          <a:bodyPr vert="horz" lIns="91440" tIns="45720" rIns="91440" bIns="45720" rtlCol="0" anchor="t" anchorCtr="0">
            <a:noAutofit/>
          </a:bodyPr>
          <a:lstStyle>
            <a:lvl1pPr marL="0" indent="0" algn="ctr" defTabSz="914400" rtl="0" eaLnBrk="1" latinLnBrk="0" hangingPunct="1">
              <a:spcBef>
                <a:spcPct val="0"/>
              </a:spcBef>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28701E-CAF4-4159-9B3E-41C86DFFA30D}" type="datetimeFigureOut">
              <a:rPr lang="en-US" smtClean="0"/>
              <a:t>10/15/18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5174" y="79468"/>
            <a:ext cx="7612063" cy="1417638"/>
          </a:xfrm>
        </p:spPr>
        <p:txBody>
          <a:bodyPr/>
          <a:lstStyle/>
          <a:p>
            <a:r>
              <a:rPr lang="en-US" smtClean="0"/>
              <a:t>Click to edit Master title style</a:t>
            </a:r>
            <a:endParaRPr/>
          </a:p>
        </p:txBody>
      </p:sp>
      <p:sp>
        <p:nvSpPr>
          <p:cNvPr id="3" name="Content Placeholder 2"/>
          <p:cNvSpPr>
            <a:spLocks noGrp="1"/>
          </p:cNvSpPr>
          <p:nvPr>
            <p:ph sz="half" idx="1"/>
          </p:nvPr>
        </p:nvSpPr>
        <p:spPr>
          <a:xfrm>
            <a:off x="765175" y="2084388"/>
            <a:ext cx="3657600" cy="4183062"/>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19637" y="2084388"/>
            <a:ext cx="3657600" cy="4183062"/>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10/15/18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5174" y="79468"/>
            <a:ext cx="7612063" cy="141763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65174" y="1687512"/>
            <a:ext cx="3657600" cy="903288"/>
          </a:xfrm>
        </p:spPr>
        <p:txBody>
          <a:bodyPr anchor="ctr"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65174" y="2649071"/>
            <a:ext cx="3657600" cy="3608293"/>
          </a:xfrm>
        </p:spPr>
        <p:txBody>
          <a:bodyPr>
            <a:normAutofit/>
          </a:bodyPr>
          <a:lstStyle>
            <a:lvl1pPr>
              <a:defRPr sz="20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19637" y="1687512"/>
            <a:ext cx="3657600" cy="903288"/>
          </a:xfrm>
        </p:spPr>
        <p:txBody>
          <a:bodyPr anchor="ctr"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19637" y="2649071"/>
            <a:ext cx="3657600" cy="3608293"/>
          </a:xfrm>
        </p:spPr>
        <p:txBody>
          <a:bodyPr>
            <a:normAutofit/>
          </a:bodyPr>
          <a:lstStyle>
            <a:lvl1pPr>
              <a:defRPr sz="20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D728701E-CAF4-4159-9B3E-41C86DFFA30D}" type="datetimeFigureOut">
              <a:rPr lang="en-US" smtClean="0"/>
              <a:t>10/15/18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728701E-CAF4-4159-9B3E-41C86DFFA30D}" type="datetimeFigureOut">
              <a:rPr lang="en-US" smtClean="0"/>
              <a:t>10/15/18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28701E-CAF4-4159-9B3E-41C86DFFA30D}" type="datetimeFigureOut">
              <a:rPr lang="en-US" smtClean="0"/>
              <a:t>10/15/18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F1D00-BD13-4404-86B0-79703945A0A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946" y="381000"/>
            <a:ext cx="3250360" cy="16319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495800" y="381000"/>
            <a:ext cx="4149725" cy="5886450"/>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08946" y="2084389"/>
            <a:ext cx="3250360" cy="3935412"/>
          </a:xfrm>
        </p:spPr>
        <p:txBody>
          <a:bodyPr vert="horz" lIns="91440" tIns="45720" rIns="91440" bIns="45720" rtlCol="0" anchor="t" anchorCtr="0">
            <a:noAutofit/>
          </a:bodyPr>
          <a:lstStyle>
            <a:lvl1pPr marL="0" indent="0" algn="ctr" defTabSz="914400" rtl="0" eaLnBrk="1" latinLnBrk="0" hangingPunct="1">
              <a:spcBef>
                <a:spcPts val="600"/>
              </a:spcBef>
              <a:buNone/>
              <a:defRPr sz="1800" b="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495800" y="6356350"/>
            <a:ext cx="1143000" cy="365125"/>
          </a:xfrm>
        </p:spPr>
        <p:txBody>
          <a:bodyPr/>
          <a:lstStyle>
            <a:lvl1pPr algn="l">
              <a:defRPr/>
            </a:lvl1pPr>
          </a:lstStyle>
          <a:p>
            <a:fld id="{D728701E-CAF4-4159-9B3E-41C86DFFA30D}" type="datetimeFigureOut">
              <a:rPr lang="en-US" smtClean="0"/>
              <a:t>10/15/18</a:t>
            </a:fld>
            <a:endParaRPr lang="en-US"/>
          </a:p>
        </p:txBody>
      </p:sp>
      <p:sp>
        <p:nvSpPr>
          <p:cNvPr id="6" name="Footer Placeholder 5"/>
          <p:cNvSpPr>
            <a:spLocks noGrp="1"/>
          </p:cNvSpPr>
          <p:nvPr>
            <p:ph type="ftr" sz="quarter" idx="11"/>
          </p:nvPr>
        </p:nvSpPr>
        <p:spPr>
          <a:xfrm>
            <a:off x="5791200" y="6356350"/>
            <a:ext cx="2895600" cy="365125"/>
          </a:xfrm>
        </p:spPr>
        <p:txBody>
          <a:bodyPr/>
          <a:lstStyle>
            <a:lvl1pPr algn="r">
              <a:defRPr/>
            </a:lvl1pPr>
          </a:lstStyle>
          <a:p>
            <a:endParaRPr lang="en-US"/>
          </a:p>
        </p:txBody>
      </p:sp>
      <p:sp>
        <p:nvSpPr>
          <p:cNvPr id="7" name="Slide Number Placeholder 6"/>
          <p:cNvSpPr>
            <a:spLocks noGrp="1"/>
          </p:cNvSpPr>
          <p:nvPr>
            <p:ph type="sldNum" sz="quarter" idx="12"/>
          </p:nvPr>
        </p:nvSpPr>
        <p:spPr>
          <a:xfrm>
            <a:off x="1967426" y="6356350"/>
            <a:ext cx="533400" cy="365125"/>
          </a:xfrm>
        </p:spPr>
        <p:txBody>
          <a:bodyPr/>
          <a:lstStyle>
            <a:lvl1pPr>
              <a:defRPr>
                <a:solidFill>
                  <a:schemeClr val="tx2"/>
                </a:solidFill>
              </a:defRPr>
            </a:lvl1p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5174" y="79468"/>
            <a:ext cx="7612063" cy="1417638"/>
          </a:xfrm>
          <a:prstGeom prst="rect">
            <a:avLst/>
          </a:prstGeom>
        </p:spPr>
        <p:txBody>
          <a:bodyPr vert="horz" lIns="91440" tIns="45720" rIns="91440" bIns="45720" rtlCol="0" anchor="ctr" anchorCtr="0">
            <a:noAutofit/>
          </a:bodyPr>
          <a:lstStyle/>
          <a:p>
            <a:r>
              <a:rPr lang="en-US" smtClean="0"/>
              <a:t>Click to edit Master title style</a:t>
            </a:r>
            <a:endParaRPr/>
          </a:p>
        </p:txBody>
      </p:sp>
      <p:sp>
        <p:nvSpPr>
          <p:cNvPr id="3" name="Text Placeholder 2"/>
          <p:cNvSpPr>
            <a:spLocks noGrp="1"/>
          </p:cNvSpPr>
          <p:nvPr>
            <p:ph type="body" idx="1"/>
          </p:nvPr>
        </p:nvSpPr>
        <p:spPr>
          <a:xfrm>
            <a:off x="765175" y="2070846"/>
            <a:ext cx="7612064" cy="418203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D728701E-CAF4-4159-9B3E-41C86DFFA30D}" type="datetimeFigureOut">
              <a:rPr lang="en-US" smtClean="0"/>
              <a:t>10/15/18</a:t>
            </a:fld>
            <a:endParaRPr lang="en-US"/>
          </a:p>
        </p:txBody>
      </p:sp>
      <p:sp>
        <p:nvSpPr>
          <p:cNvPr id="5" name="Footer Placeholder 4"/>
          <p:cNvSpPr>
            <a:spLocks noGrp="1"/>
          </p:cNvSpPr>
          <p:nvPr>
            <p:ph type="ftr" sz="quarter" idx="3"/>
          </p:nvPr>
        </p:nvSpPr>
        <p:spPr>
          <a:xfrm>
            <a:off x="443753" y="6356350"/>
            <a:ext cx="2895600"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4305300" y="6356350"/>
            <a:ext cx="533400" cy="365125"/>
          </a:xfrm>
          <a:prstGeom prst="rect">
            <a:avLst/>
          </a:prstGeom>
        </p:spPr>
        <p:txBody>
          <a:bodyPr vert="horz" lIns="91440" tIns="45720" rIns="91440" bIns="45720" rtlCol="0" anchor="ctr"/>
          <a:lstStyle>
            <a:lvl1pPr algn="ctr">
              <a:defRPr sz="1200">
                <a:solidFill>
                  <a:schemeClr val="bg1"/>
                </a:solidFill>
              </a:defRPr>
            </a:lvl1pPr>
          </a:lstStyle>
          <a:p>
            <a:fld id="{162F1D00-BD13-4404-86B0-79703945A0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Lst>
  <p:txStyles>
    <p:titleStyle>
      <a:lvl1pPr algn="ctr" defTabSz="914400" rtl="0" eaLnBrk="1" latinLnBrk="0" hangingPunct="1">
        <a:spcBef>
          <a:spcPct val="0"/>
        </a:spcBef>
        <a:buNone/>
        <a:defRPr sz="4800" kern="1200">
          <a:solidFill>
            <a:schemeClr val="tx2"/>
          </a:solidFill>
          <a:effectLst>
            <a:outerShdw blurRad="50800" dist="25400" dir="2700000" algn="tl" rotWithShape="0">
              <a:schemeClr val="bg1">
                <a:alpha val="40000"/>
              </a:schemeClr>
            </a:outerShdw>
          </a:effectLst>
          <a:latin typeface="+mj-lt"/>
          <a:ea typeface="+mj-ea"/>
          <a:cs typeface="+mj-cs"/>
        </a:defRPr>
      </a:lvl1pPr>
    </p:titleStyle>
    <p:bodyStyle>
      <a:lvl1pPr marL="342900" indent="-342900" algn="l" defTabSz="914400" rtl="0" eaLnBrk="1" latinLnBrk="0" hangingPunct="1">
        <a:spcBef>
          <a:spcPts val="2000"/>
        </a:spcBef>
        <a:buFont typeface="Wingdings 2" pitchFamily="18" charset="2"/>
        <a:buChar char=""/>
        <a:defRPr sz="2400" kern="1200">
          <a:solidFill>
            <a:schemeClr val="bg1"/>
          </a:solidFill>
          <a:effectLst>
            <a:outerShdw blurRad="63500" dist="50800" dir="2700000" algn="tl" rotWithShape="0">
              <a:prstClr val="black">
                <a:alpha val="50000"/>
              </a:prstClr>
            </a:outerShdw>
          </a:effectLst>
          <a:latin typeface="+mn-lt"/>
          <a:ea typeface="+mn-ea"/>
          <a:cs typeface="+mn-cs"/>
        </a:defRPr>
      </a:lvl1pPr>
      <a:lvl2pPr marL="685800" indent="-336550" algn="l" defTabSz="914400" rtl="0" eaLnBrk="1" latinLnBrk="0" hangingPunct="1">
        <a:spcBef>
          <a:spcPts val="600"/>
        </a:spcBef>
        <a:buFont typeface="Wingdings 2" pitchFamily="18" charset="2"/>
        <a:buChar char=""/>
        <a:defRPr sz="2200" kern="1200">
          <a:solidFill>
            <a:schemeClr val="bg1"/>
          </a:solidFill>
          <a:effectLst>
            <a:outerShdw blurRad="63500" dist="50800" dir="2700000" algn="tl" rotWithShape="0">
              <a:prstClr val="black">
                <a:alpha val="50000"/>
              </a:prstClr>
            </a:outerShdw>
          </a:effectLst>
          <a:latin typeface="+mn-lt"/>
          <a:ea typeface="+mn-ea"/>
          <a:cs typeface="+mn-cs"/>
        </a:defRPr>
      </a:lvl2pPr>
      <a:lvl3pPr marL="1035050" indent="-349250" algn="l" defTabSz="914400" rtl="0" eaLnBrk="1" latinLnBrk="0" hangingPunct="1">
        <a:spcBef>
          <a:spcPts val="600"/>
        </a:spcBef>
        <a:buFont typeface="Wingdings 2" pitchFamily="18" charset="2"/>
        <a:buChar char=""/>
        <a:defRPr sz="2000" kern="1200">
          <a:solidFill>
            <a:schemeClr val="bg1"/>
          </a:solidFill>
          <a:effectLst>
            <a:outerShdw blurRad="63500" dist="50800" dir="2700000" algn="tl" rotWithShape="0">
              <a:prstClr val="black">
                <a:alpha val="50000"/>
              </a:prstClr>
            </a:outerShdw>
          </a:effectLst>
          <a:latin typeface="+mn-lt"/>
          <a:ea typeface="+mn-ea"/>
          <a:cs typeface="+mn-cs"/>
        </a:defRPr>
      </a:lvl3pPr>
      <a:lvl4pPr marL="1371600" indent="-336550" algn="l" defTabSz="914400" rtl="0" eaLnBrk="1" latinLnBrk="0" hangingPunct="1">
        <a:spcBef>
          <a:spcPts val="600"/>
        </a:spcBef>
        <a:buFont typeface="Wingdings 2" pitchFamily="18" charset="2"/>
        <a:buChar char=""/>
        <a:defRPr sz="1800" kern="1200">
          <a:solidFill>
            <a:schemeClr val="bg1"/>
          </a:solidFill>
          <a:effectLst>
            <a:outerShdw blurRad="63500" dist="50800" dir="2700000" algn="tl" rotWithShape="0">
              <a:prstClr val="black">
                <a:alpha val="50000"/>
              </a:prstClr>
            </a:outerShdw>
          </a:effectLst>
          <a:latin typeface="+mn-lt"/>
          <a:ea typeface="+mn-ea"/>
          <a:cs typeface="+mn-cs"/>
        </a:defRPr>
      </a:lvl4pPr>
      <a:lvl5pPr marL="1720850" indent="-349250" algn="l" defTabSz="914400" rtl="0" eaLnBrk="1" latinLnBrk="0" hangingPunct="1">
        <a:spcBef>
          <a:spcPts val="600"/>
        </a:spcBef>
        <a:buFont typeface="Wingdings 2" pitchFamily="18" charset="2"/>
        <a:buChar char=""/>
        <a:defRPr sz="1800" kern="1200">
          <a:solidFill>
            <a:schemeClr val="bg1"/>
          </a:solidFill>
          <a:effectLst>
            <a:outerShdw blurRad="63500" dist="50800" dir="2700000" algn="tl" rotWithShape="0">
              <a:prstClr val="black">
                <a:alpha val="50000"/>
              </a:prstClr>
            </a:outerShdw>
          </a:effectLst>
          <a:latin typeface="+mn-lt"/>
          <a:ea typeface="+mn-ea"/>
          <a:cs typeface="+mn-cs"/>
        </a:defRPr>
      </a:lvl5pPr>
      <a:lvl6pPr marL="2055813" indent="-344488" algn="l" defTabSz="914400" rtl="0" eaLnBrk="1" latinLnBrk="0" hangingPunct="1">
        <a:spcBef>
          <a:spcPct val="20000"/>
        </a:spcBef>
        <a:buFont typeface="Wingdings 2" pitchFamily="18" charset="2"/>
        <a:buChar char=""/>
        <a:defRPr lang="en-US" sz="1800" kern="1200" dirty="0" smtClean="0">
          <a:solidFill>
            <a:schemeClr val="bg1"/>
          </a:solidFill>
          <a:effectLst>
            <a:outerShdw blurRad="63500" dist="50800" dir="2700000" algn="tl" rotWithShape="0">
              <a:prstClr val="black">
                <a:alpha val="50000"/>
              </a:prstClr>
            </a:outerShdw>
          </a:effectLst>
          <a:latin typeface="+mn-lt"/>
          <a:ea typeface="+mn-ea"/>
          <a:cs typeface="+mn-cs"/>
        </a:defRPr>
      </a:lvl6pPr>
      <a:lvl7pPr marL="2398713" indent="-344488" algn="l" defTabSz="914400" rtl="0" eaLnBrk="1" latinLnBrk="0" hangingPunct="1">
        <a:spcBef>
          <a:spcPct val="20000"/>
        </a:spcBef>
        <a:buFont typeface="Wingdings 2" pitchFamily="18" charset="2"/>
        <a:buChar char=""/>
        <a:defRPr lang="en-US" sz="1800" kern="1200" dirty="0" smtClean="0">
          <a:solidFill>
            <a:schemeClr val="bg1"/>
          </a:solidFill>
          <a:effectLst>
            <a:outerShdw blurRad="63500" dist="50800" dir="2700000" algn="tl" rotWithShape="0">
              <a:prstClr val="black">
                <a:alpha val="50000"/>
              </a:prstClr>
            </a:outerShdw>
          </a:effectLst>
          <a:latin typeface="+mn-lt"/>
          <a:ea typeface="+mn-ea"/>
          <a:cs typeface="+mn-cs"/>
        </a:defRPr>
      </a:lvl7pPr>
      <a:lvl8pPr marL="2743200" indent="-344488" algn="l" defTabSz="914400" rtl="0" eaLnBrk="1" latinLnBrk="0" hangingPunct="1">
        <a:spcBef>
          <a:spcPct val="20000"/>
        </a:spcBef>
        <a:buFont typeface="Wingdings 2" pitchFamily="18" charset="2"/>
        <a:buChar char=""/>
        <a:defRPr lang="en-US" sz="1800" kern="1200" dirty="0" smtClean="0">
          <a:solidFill>
            <a:schemeClr val="bg1"/>
          </a:solidFill>
          <a:effectLst>
            <a:outerShdw blurRad="63500" dist="50800" dir="2700000" algn="tl" rotWithShape="0">
              <a:prstClr val="black">
                <a:alpha val="50000"/>
              </a:prstClr>
            </a:outerShdw>
          </a:effectLst>
          <a:latin typeface="+mn-lt"/>
          <a:ea typeface="+mn-ea"/>
          <a:cs typeface="+mn-cs"/>
        </a:defRPr>
      </a:lvl8pPr>
      <a:lvl9pPr marL="3087688" indent="-344488" algn="l" defTabSz="914400" rtl="0" eaLnBrk="1" latinLnBrk="0" hangingPunct="1">
        <a:spcBef>
          <a:spcPct val="20000"/>
        </a:spcBef>
        <a:buFont typeface="Wingdings 2" pitchFamily="18" charset="2"/>
        <a:buChar char=""/>
        <a:defRPr lang="en-US" sz="1800" kern="1200" dirty="0">
          <a:solidFill>
            <a:schemeClr val="bg1"/>
          </a:solidFill>
          <a:effectLst>
            <a:outerShdw blurRad="63500" dist="50800" dir="2700000" algn="tl" rotWithShape="0">
              <a:prstClr val="black">
                <a:alpha val="5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255" y="3147351"/>
            <a:ext cx="7196328" cy="1470025"/>
          </a:xfrm>
        </p:spPr>
        <p:txBody>
          <a:bodyPr/>
          <a:lstStyle/>
          <a:p>
            <a:r>
              <a:rPr lang="en-US" sz="12000" dirty="0" smtClean="0"/>
              <a:t>Beer</a:t>
            </a:r>
            <a:endParaRPr lang="en-US" sz="12000" dirty="0"/>
          </a:p>
        </p:txBody>
      </p:sp>
      <p:sp>
        <p:nvSpPr>
          <p:cNvPr id="3" name="Subtitle 2"/>
          <p:cNvSpPr>
            <a:spLocks noGrp="1"/>
          </p:cNvSpPr>
          <p:nvPr>
            <p:ph type="subTitle" idx="1"/>
          </p:nvPr>
        </p:nvSpPr>
        <p:spPr/>
        <p:txBody>
          <a:bodyPr/>
          <a:lstStyle/>
          <a:p>
            <a:r>
              <a:rPr lang="en-US" dirty="0" smtClean="0"/>
              <a:t>John Rodgers</a:t>
            </a:r>
          </a:p>
          <a:p>
            <a:r>
              <a:rPr lang="en-US" dirty="0" smtClean="0"/>
              <a:t>Adam Scheerer</a:t>
            </a:r>
          </a:p>
          <a:p>
            <a:r>
              <a:rPr lang="en-US" dirty="0" smtClean="0"/>
              <a:t>Sara </a:t>
            </a:r>
            <a:r>
              <a:rPr lang="en-US" dirty="0" err="1" smtClean="0"/>
              <a:t>Zaheri</a:t>
            </a:r>
            <a:endParaRPr lang="en-US" dirty="0" smtClean="0"/>
          </a:p>
          <a:p>
            <a:endParaRPr lang="en-US" dirty="0"/>
          </a:p>
        </p:txBody>
      </p:sp>
    </p:spTree>
    <p:extLst>
      <p:ext uri="{BB962C8B-B14F-4D97-AF65-F5344CB8AC3E}">
        <p14:creationId xmlns:p14="http://schemas.microsoft.com/office/powerpoint/2010/main" val="205772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Statistics for ABV</a:t>
            </a:r>
            <a:endParaRPr lang="en-US" dirty="0"/>
          </a:p>
        </p:txBody>
      </p:sp>
      <p:sp>
        <p:nvSpPr>
          <p:cNvPr id="3" name="Content Placeholder 2"/>
          <p:cNvSpPr>
            <a:spLocks noGrp="1"/>
          </p:cNvSpPr>
          <p:nvPr>
            <p:ph idx="1"/>
          </p:nvPr>
        </p:nvSpPr>
        <p:spPr/>
        <p:txBody>
          <a:bodyPr/>
          <a:lstStyle/>
          <a:p>
            <a:r>
              <a:rPr lang="en-US" dirty="0" smtClean="0"/>
              <a:t>The summary statistics for ABV gave us a mean of 	0.05977 with a standard deviation of 0.0135.</a:t>
            </a:r>
          </a:p>
          <a:p>
            <a:r>
              <a:rPr lang="en-US" dirty="0" smtClean="0"/>
              <a:t>The  median was 0.056 with 62 NA observations ignored.</a:t>
            </a:r>
            <a:endParaRPr lang="en-US" dirty="0"/>
          </a:p>
        </p:txBody>
      </p:sp>
    </p:spTree>
    <p:extLst>
      <p:ext uri="{BB962C8B-B14F-4D97-AF65-F5344CB8AC3E}">
        <p14:creationId xmlns:p14="http://schemas.microsoft.com/office/powerpoint/2010/main" val="129750269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Scatterplot of ABV </a:t>
            </a:r>
            <a:r>
              <a:rPr lang="en-US" dirty="0" err="1" smtClean="0"/>
              <a:t>vs</a:t>
            </a:r>
            <a:r>
              <a:rPr lang="en-US" dirty="0" smtClean="0"/>
              <a:t> IBU</a:t>
            </a:r>
            <a:endParaRPr lang="en-US" dirty="0"/>
          </a:p>
        </p:txBody>
      </p:sp>
      <p:graphicFrame>
        <p:nvGraphicFramePr>
          <p:cNvPr id="6" name="Chart 5"/>
          <p:cNvGraphicFramePr>
            <a:graphicFrameLocks/>
          </p:cNvGraphicFramePr>
          <p:nvPr>
            <p:extLst>
              <p:ext uri="{D42A27DB-BD31-4B8C-83A1-F6EECF244321}">
                <p14:modId xmlns:p14="http://schemas.microsoft.com/office/powerpoint/2010/main" val="1440788734"/>
              </p:ext>
            </p:extLst>
          </p:nvPr>
        </p:nvGraphicFramePr>
        <p:xfrm>
          <a:off x="769937" y="2241010"/>
          <a:ext cx="7607300" cy="42989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7401006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smtClean="0"/>
              <a:t>The correlation </a:t>
            </a:r>
            <a:r>
              <a:rPr lang="en-US" dirty="0" smtClean="0"/>
              <a:t>coefficient obtained </a:t>
            </a:r>
            <a:r>
              <a:rPr lang="en-US" dirty="0" smtClean="0"/>
              <a:t>through software was 0.67 which gives us a 95% confidence interval of (0.64, 0.7) for the correlation </a:t>
            </a:r>
            <a:r>
              <a:rPr lang="en-US" dirty="0" smtClean="0"/>
              <a:t>coefficient.  The correlation value given through Excel which includes the NA values as 0 gives the correlation coefficient as 0.38.  </a:t>
            </a:r>
          </a:p>
          <a:p>
            <a:r>
              <a:rPr lang="en-US" dirty="0" smtClean="0"/>
              <a:t>Either way however</a:t>
            </a:r>
            <a:r>
              <a:rPr lang="en-US" dirty="0"/>
              <a:t>, </a:t>
            </a:r>
            <a:r>
              <a:rPr lang="en-US" dirty="0" smtClean="0"/>
              <a:t>we </a:t>
            </a:r>
            <a:r>
              <a:rPr lang="en-US" dirty="0"/>
              <a:t>can be confident that there is a positive correlation between the higher the ABV is and in turn how high the IBU is.</a:t>
            </a:r>
          </a:p>
          <a:p>
            <a:endParaRPr lang="en-US" dirty="0" smtClean="0"/>
          </a:p>
          <a:p>
            <a:pPr marL="0" indent="0">
              <a:buNone/>
            </a:pPr>
            <a:endParaRPr lang="en-US" dirty="0"/>
          </a:p>
        </p:txBody>
      </p:sp>
    </p:spTree>
    <p:extLst>
      <p:ext uri="{BB962C8B-B14F-4D97-AF65-F5344CB8AC3E}">
        <p14:creationId xmlns:p14="http://schemas.microsoft.com/office/powerpoint/2010/main" val="202961879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lstStyle/>
          <a:p>
            <a:r>
              <a:rPr lang="en-US" dirty="0" smtClean="0"/>
              <a:t>With the datasets for Breweries and Beers which include breweries in state, ABV, IBU, Beer names and other information we are trying find statistical significance or correlations between certain aspects of beer.</a:t>
            </a:r>
            <a:endParaRPr lang="en-US" dirty="0"/>
          </a:p>
        </p:txBody>
      </p:sp>
    </p:spTree>
    <p:extLst>
      <p:ext uri="{BB962C8B-B14F-4D97-AF65-F5344CB8AC3E}">
        <p14:creationId xmlns:p14="http://schemas.microsoft.com/office/powerpoint/2010/main" val="3282914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many Breweries in each state?</a:t>
            </a:r>
            <a:endParaRPr lang="en-US" dirty="0"/>
          </a:p>
        </p:txBody>
      </p:sp>
      <p:sp>
        <p:nvSpPr>
          <p:cNvPr id="3" name="Content Placeholder 2"/>
          <p:cNvSpPr>
            <a:spLocks noGrp="1"/>
          </p:cNvSpPr>
          <p:nvPr>
            <p:ph idx="1"/>
          </p:nvPr>
        </p:nvSpPr>
        <p:spPr/>
        <p:txBody>
          <a:bodyPr/>
          <a:lstStyle/>
          <a:p>
            <a:r>
              <a:rPr lang="en-US" dirty="0" smtClean="0"/>
              <a:t>First we went about trying to find out how many breweries are in each state.  </a:t>
            </a:r>
          </a:p>
          <a:p>
            <a:endParaRPr lang="en-US" dirty="0"/>
          </a:p>
        </p:txBody>
      </p:sp>
      <p:pic>
        <p:nvPicPr>
          <p:cNvPr id="4" name="Picture 3"/>
          <p:cNvPicPr>
            <a:picLocks noChangeAspect="1"/>
          </p:cNvPicPr>
          <p:nvPr/>
        </p:nvPicPr>
        <p:blipFill>
          <a:blip r:embed="rId2"/>
          <a:stretch>
            <a:fillRect/>
          </a:stretch>
        </p:blipFill>
        <p:spPr>
          <a:xfrm>
            <a:off x="1688856" y="2920065"/>
            <a:ext cx="1203931" cy="3753446"/>
          </a:xfrm>
          <a:prstGeom prst="rect">
            <a:avLst/>
          </a:prstGeom>
        </p:spPr>
      </p:pic>
      <p:pic>
        <p:nvPicPr>
          <p:cNvPr id="5" name="Picture 4"/>
          <p:cNvPicPr>
            <a:picLocks noChangeAspect="1"/>
          </p:cNvPicPr>
          <p:nvPr/>
        </p:nvPicPr>
        <p:blipFill>
          <a:blip r:embed="rId3"/>
          <a:stretch>
            <a:fillRect/>
          </a:stretch>
        </p:blipFill>
        <p:spPr>
          <a:xfrm>
            <a:off x="5693936" y="2920065"/>
            <a:ext cx="1344704" cy="3753446"/>
          </a:xfrm>
          <a:prstGeom prst="rect">
            <a:avLst/>
          </a:prstGeom>
        </p:spPr>
      </p:pic>
    </p:spTree>
    <p:extLst>
      <p:ext uri="{BB962C8B-B14F-4D97-AF65-F5344CB8AC3E}">
        <p14:creationId xmlns:p14="http://schemas.microsoft.com/office/powerpoint/2010/main" val="259504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the Data</a:t>
            </a:r>
            <a:endParaRPr lang="en-US" dirty="0"/>
          </a:p>
        </p:txBody>
      </p:sp>
      <p:sp>
        <p:nvSpPr>
          <p:cNvPr id="3" name="Content Placeholder 2"/>
          <p:cNvSpPr>
            <a:spLocks noGrp="1"/>
          </p:cNvSpPr>
          <p:nvPr>
            <p:ph idx="1"/>
          </p:nvPr>
        </p:nvSpPr>
        <p:spPr/>
        <p:txBody>
          <a:bodyPr/>
          <a:lstStyle/>
          <a:p>
            <a:r>
              <a:rPr lang="en-US" dirty="0" smtClean="0"/>
              <a:t>Our next goal was to merge the datasets Breweries and Beers to make one usable dataset we can use to analyze our data.</a:t>
            </a:r>
          </a:p>
          <a:p>
            <a:r>
              <a:rPr lang="en-US" dirty="0" smtClean="0"/>
              <a:t>Using </a:t>
            </a:r>
            <a:r>
              <a:rPr lang="en-US" dirty="0" err="1" smtClean="0"/>
              <a:t>Beer_ID</a:t>
            </a:r>
            <a:r>
              <a:rPr lang="en-US" dirty="0" smtClean="0"/>
              <a:t> as our common link between datasets we were able to create this new dataset with the columns </a:t>
            </a:r>
            <a:r>
              <a:rPr lang="en-US" dirty="0" err="1" smtClean="0"/>
              <a:t>Brew_ID</a:t>
            </a:r>
            <a:r>
              <a:rPr lang="en-US" dirty="0" smtClean="0"/>
              <a:t>, Beer Name, </a:t>
            </a:r>
            <a:r>
              <a:rPr lang="en-US" dirty="0" err="1" smtClean="0"/>
              <a:t>Beer_ID</a:t>
            </a:r>
            <a:r>
              <a:rPr lang="en-US" dirty="0" smtClean="0"/>
              <a:t>, ABV, IBU, Style, Ounces, Brewery Name, City, and State as our columns.</a:t>
            </a:r>
          </a:p>
        </p:txBody>
      </p:sp>
    </p:spTree>
    <p:extLst>
      <p:ext uri="{BB962C8B-B14F-4D97-AF65-F5344CB8AC3E}">
        <p14:creationId xmlns:p14="http://schemas.microsoft.com/office/powerpoint/2010/main" val="388112751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NA values in each column.</a:t>
            </a:r>
            <a:endParaRPr lang="en-US" dirty="0"/>
          </a:p>
        </p:txBody>
      </p:sp>
      <p:sp>
        <p:nvSpPr>
          <p:cNvPr id="3" name="Content Placeholder 2"/>
          <p:cNvSpPr>
            <a:spLocks noGrp="1"/>
          </p:cNvSpPr>
          <p:nvPr>
            <p:ph idx="1"/>
          </p:nvPr>
        </p:nvSpPr>
        <p:spPr/>
        <p:txBody>
          <a:bodyPr>
            <a:normAutofit lnSpcReduction="10000"/>
          </a:bodyPr>
          <a:lstStyle/>
          <a:p>
            <a:r>
              <a:rPr lang="en-US" dirty="0" smtClean="0"/>
              <a:t>To make sure that the data we have is accurate we must look for data values that have NA in them so that medians, means, and other descriptive statistics are not inaccurate.  </a:t>
            </a:r>
          </a:p>
          <a:p>
            <a:r>
              <a:rPr lang="en-US" dirty="0" smtClean="0"/>
              <a:t>The only 2 columns with NA values were ABV which had 62 missing values and IBU which had 1005 missing values.  </a:t>
            </a:r>
          </a:p>
          <a:p>
            <a:r>
              <a:rPr lang="en-US" dirty="0" smtClean="0"/>
              <a:t>Interestingly, all of South Dakota’s beers had missing values for IBU, so we were unable to find the median IBU for beers brewed in South Dakota.</a:t>
            </a:r>
            <a:endParaRPr lang="en-US" dirty="0"/>
          </a:p>
        </p:txBody>
      </p:sp>
    </p:spTree>
    <p:extLst>
      <p:ext uri="{BB962C8B-B14F-4D97-AF65-F5344CB8AC3E}">
        <p14:creationId xmlns:p14="http://schemas.microsoft.com/office/powerpoint/2010/main" val="414203628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Median ABV and IBU by state.</a:t>
            </a:r>
            <a:endParaRPr lang="en-US" dirty="0"/>
          </a:p>
        </p:txBody>
      </p:sp>
      <p:sp>
        <p:nvSpPr>
          <p:cNvPr id="3" name="Content Placeholder 2"/>
          <p:cNvSpPr>
            <a:spLocks noGrp="1"/>
          </p:cNvSpPr>
          <p:nvPr>
            <p:ph idx="1"/>
          </p:nvPr>
        </p:nvSpPr>
        <p:spPr>
          <a:xfrm>
            <a:off x="765175" y="1833443"/>
            <a:ext cx="7612064" cy="1751354"/>
          </a:xfrm>
        </p:spPr>
        <p:txBody>
          <a:bodyPr/>
          <a:lstStyle/>
          <a:p>
            <a:r>
              <a:rPr lang="en-US" dirty="0" smtClean="0"/>
              <a:t>Adding to the previous slide, we wanted to create a graph for median ABV and IBU by State.  </a:t>
            </a:r>
            <a:endParaRPr lang="en-US" dirty="0"/>
          </a:p>
        </p:txBody>
      </p:sp>
    </p:spTree>
    <p:extLst>
      <p:ext uri="{BB962C8B-B14F-4D97-AF65-F5344CB8AC3E}">
        <p14:creationId xmlns:p14="http://schemas.microsoft.com/office/powerpoint/2010/main" val="165888114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ABV by State</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2291960606"/>
              </p:ext>
            </p:extLst>
          </p:nvPr>
        </p:nvGraphicFramePr>
        <p:xfrm>
          <a:off x="0" y="1863619"/>
          <a:ext cx="9270114" cy="49943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97371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IBU by State</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1245987328"/>
              </p:ext>
            </p:extLst>
          </p:nvPr>
        </p:nvGraphicFramePr>
        <p:xfrm>
          <a:off x="0" y="2057399"/>
          <a:ext cx="9144000" cy="4649256"/>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7370986" y="1849036"/>
            <a:ext cx="1614258" cy="369332"/>
          </a:xfrm>
          <a:prstGeom prst="rect">
            <a:avLst/>
          </a:prstGeom>
          <a:noFill/>
        </p:spPr>
        <p:txBody>
          <a:bodyPr wrap="square" rtlCol="0">
            <a:spAutoFit/>
          </a:bodyPr>
          <a:lstStyle/>
          <a:p>
            <a:r>
              <a:rPr lang="en-US" b="1" dirty="0" smtClean="0">
                <a:solidFill>
                  <a:srgbClr val="FFFF00"/>
                </a:solidFill>
              </a:rPr>
              <a:t>IBU</a:t>
            </a:r>
            <a:endParaRPr lang="en-US" b="1" dirty="0">
              <a:solidFill>
                <a:srgbClr val="FFFF00"/>
              </a:solidFill>
            </a:endParaRPr>
          </a:p>
        </p:txBody>
      </p:sp>
    </p:spTree>
    <p:extLst>
      <p:ext uri="{BB962C8B-B14F-4D97-AF65-F5344CB8AC3E}">
        <p14:creationId xmlns:p14="http://schemas.microsoft.com/office/powerpoint/2010/main" val="323547498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Bitter beer and most Alcohol content</a:t>
            </a:r>
            <a:endParaRPr lang="en-US" dirty="0"/>
          </a:p>
        </p:txBody>
      </p:sp>
      <p:sp>
        <p:nvSpPr>
          <p:cNvPr id="3" name="Content Placeholder 2"/>
          <p:cNvSpPr>
            <a:spLocks noGrp="1"/>
          </p:cNvSpPr>
          <p:nvPr>
            <p:ph idx="1"/>
          </p:nvPr>
        </p:nvSpPr>
        <p:spPr/>
        <p:txBody>
          <a:bodyPr/>
          <a:lstStyle/>
          <a:p>
            <a:r>
              <a:rPr lang="en-US" dirty="0" smtClean="0"/>
              <a:t>The most bitter beer corresponds to the highest IBU, the winner here is an Oregon </a:t>
            </a:r>
            <a:r>
              <a:rPr lang="en-US" dirty="0"/>
              <a:t>Beer Bitter Bitch Imperial </a:t>
            </a:r>
            <a:r>
              <a:rPr lang="en-US" dirty="0" smtClean="0"/>
              <a:t>IPA with an IBU of 138.</a:t>
            </a:r>
            <a:endParaRPr lang="en-US" dirty="0"/>
          </a:p>
          <a:p>
            <a:r>
              <a:rPr lang="en-US" dirty="0" smtClean="0"/>
              <a:t>The highest alcohol content corresponds to the highest ABV, the winner for this is a Colorado </a:t>
            </a:r>
            <a:r>
              <a:rPr lang="en-US" dirty="0"/>
              <a:t>beer named Lee Hill Series Vol. 5 - Belgian Style </a:t>
            </a:r>
            <a:r>
              <a:rPr lang="en-US" dirty="0" err="1"/>
              <a:t>Quadrupel</a:t>
            </a:r>
            <a:r>
              <a:rPr lang="en-US" dirty="0"/>
              <a:t> </a:t>
            </a:r>
            <a:r>
              <a:rPr lang="en-US" dirty="0" smtClean="0"/>
              <a:t>Ale with an ABV of 0.128.</a:t>
            </a:r>
          </a:p>
          <a:p>
            <a:endParaRPr lang="en-US" dirty="0" smtClean="0"/>
          </a:p>
          <a:p>
            <a:endParaRPr lang="en-US" dirty="0"/>
          </a:p>
        </p:txBody>
      </p:sp>
    </p:spTree>
    <p:extLst>
      <p:ext uri="{BB962C8B-B14F-4D97-AF65-F5344CB8AC3E}">
        <p14:creationId xmlns:p14="http://schemas.microsoft.com/office/powerpoint/2010/main" val="266893122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Habitat">
  <a:themeElements>
    <a:clrScheme name="Habitat">
      <a:dk1>
        <a:sysClr val="windowText" lastClr="000000"/>
      </a:dk1>
      <a:lt1>
        <a:sysClr val="window" lastClr="FFFFFF"/>
      </a:lt1>
      <a:dk2>
        <a:srgbClr val="194431"/>
      </a:dk2>
      <a:lt2>
        <a:srgbClr val="F0E6C3"/>
      </a:lt2>
      <a:accent1>
        <a:srgbClr val="F8C000"/>
      </a:accent1>
      <a:accent2>
        <a:srgbClr val="F88600"/>
      </a:accent2>
      <a:accent3>
        <a:srgbClr val="F83500"/>
      </a:accent3>
      <a:accent4>
        <a:srgbClr val="8B723D"/>
      </a:accent4>
      <a:accent5>
        <a:srgbClr val="818B3D"/>
      </a:accent5>
      <a:accent6>
        <a:srgbClr val="586215"/>
      </a:accent6>
      <a:hlink>
        <a:srgbClr val="FF621D"/>
      </a:hlink>
      <a:folHlink>
        <a:srgbClr val="F3D260"/>
      </a:folHlink>
    </a:clrScheme>
    <a:fontScheme name="Habitat">
      <a:majorFont>
        <a:latin typeface="Book Antiqua"/>
        <a:ea typeface=""/>
        <a:cs typeface=""/>
        <a:font script="Jpan" typeface="ＭＳ 明朝"/>
        <a:font script="Hans" typeface="宋体"/>
        <a:font script="Hant" typeface="新細明體"/>
      </a:majorFont>
      <a:minorFont>
        <a:latin typeface="Book Antiqua"/>
        <a:ea typeface=""/>
        <a:cs typeface=""/>
        <a:font script="Jpan" typeface="ＭＳ 明朝"/>
        <a:font script="Hans" typeface="宋体"/>
        <a:font script="Hant" typeface="新細明體"/>
      </a:minorFont>
    </a:fontScheme>
    <a:fmtScheme name="Habitat">
      <a:fillStyleLst>
        <a:solidFill>
          <a:schemeClr val="phClr"/>
        </a:solidFill>
        <a:blipFill rotWithShape="1">
          <a:blip xmlns:r="http://schemas.openxmlformats.org/officeDocument/2006/relationships" r:embed="rId1">
            <a:duotone>
              <a:schemeClr val="phClr">
                <a:shade val="10000"/>
                <a:satMod val="130000"/>
              </a:schemeClr>
              <a:schemeClr val="phClr">
                <a:satMod val="275000"/>
              </a:schemeClr>
            </a:duotone>
          </a:blip>
          <a:tile tx="0" ty="0" sx="40000" sy="40000" flip="none" algn="tl"/>
        </a:blipFill>
        <a:blipFill rotWithShape="1">
          <a:blip xmlns:r="http://schemas.openxmlformats.org/officeDocument/2006/relationships" r:embed="rId2">
            <a:duotone>
              <a:schemeClr val="phClr">
                <a:shade val="40000"/>
                <a:satMod val="130000"/>
              </a:schemeClr>
              <a:schemeClr val="phClr">
                <a:satMod val="275000"/>
              </a:schemeClr>
            </a:duotone>
          </a:blip>
          <a:stretch/>
        </a:blipFill>
      </a:fillStyleLst>
      <a:lnStyleLst>
        <a:ln w="12700" cap="flat" cmpd="sng" algn="ctr">
          <a:solidFill>
            <a:schemeClr val="phClr">
              <a:shade val="90000"/>
              <a:satMod val="105000"/>
            </a:schemeClr>
          </a:solidFill>
          <a:prstDash val="solid"/>
        </a:ln>
        <a:ln w="25400" cap="flat" cmpd="sng" algn="ctr">
          <a:solidFill>
            <a:schemeClr val="phClr">
              <a:shade val="80000"/>
            </a:schemeClr>
          </a:solidFill>
          <a:prstDash val="solid"/>
        </a:ln>
        <a:ln w="25400" cap="flat" cmpd="sng" algn="ctr">
          <a:solidFill>
            <a:schemeClr val="phClr">
              <a:shade val="70000"/>
            </a:schemeClr>
          </a:solidFill>
          <a:prstDash val="solid"/>
        </a:ln>
      </a:lnStyleLst>
      <a:effectStyleLst>
        <a:effectStyle>
          <a:effectLst/>
        </a:effectStyle>
        <a:effectStyle>
          <a:effectLst>
            <a:outerShdw blurRad="88900" dir="4200000" sx="105000" sy="105000" algn="t" rotWithShape="0">
              <a:srgbClr val="000000">
                <a:alpha val="40000"/>
              </a:srgbClr>
            </a:outerShdw>
          </a:effectLst>
        </a:effectStyle>
        <a:effectStyle>
          <a:effectLst>
            <a:innerShdw blurRad="76200" dist="25400" dir="13200000">
              <a:srgbClr val="000000">
                <a:alpha val="80000"/>
              </a:srgbClr>
            </a:innerShdw>
          </a:effectLst>
          <a:scene3d>
            <a:camera prst="orthographicFront">
              <a:rot lat="0" lon="0" rev="0"/>
            </a:camera>
            <a:lightRig rig="balanced" dir="t">
              <a:rot lat="0" lon="0" rev="19800000"/>
            </a:lightRig>
          </a:scene3d>
          <a:sp3d prstMaterial="softEdge">
            <a:bevelT w="0" h="0"/>
          </a:sp3d>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Habitat.thmx</Template>
  <TotalTime>291</TotalTime>
  <Words>433</Words>
  <Application>Microsoft Macintosh PowerPoint</Application>
  <PresentationFormat>On-screen Show (4:3)</PresentationFormat>
  <Paragraphs>33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Habitat</vt:lpstr>
      <vt:lpstr>Beer</vt:lpstr>
      <vt:lpstr>Introduction </vt:lpstr>
      <vt:lpstr>How many Breweries in each state?</vt:lpstr>
      <vt:lpstr>Merging the Data</vt:lpstr>
      <vt:lpstr>Number of NA values in each column.</vt:lpstr>
      <vt:lpstr>Median ABV and IBU by state.</vt:lpstr>
      <vt:lpstr>ABV by State</vt:lpstr>
      <vt:lpstr>IBU by State</vt:lpstr>
      <vt:lpstr>Most Bitter beer and most Alcohol content</vt:lpstr>
      <vt:lpstr>Summary Statistics for ABV</vt:lpstr>
      <vt:lpstr> Scatterplot of ABV vs IBU</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dc:title>
  <dc:creator>Adam Scheerer</dc:creator>
  <cp:lastModifiedBy>Adam Scheerer</cp:lastModifiedBy>
  <cp:revision>15</cp:revision>
  <dcterms:created xsi:type="dcterms:W3CDTF">2018-10-15T18:30:53Z</dcterms:created>
  <dcterms:modified xsi:type="dcterms:W3CDTF">2018-10-15T23:37:08Z</dcterms:modified>
</cp:coreProperties>
</file>