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17"/>
    </p:embeddedFont>
    <p:embeddedFont>
      <p:font typeface="Times New Roman" charset="1" panose="02030502070405020303"/>
      <p:regular r:id="rId18"/>
    </p:embeddedFont>
    <p:embeddedFont>
      <p:font typeface="Telegraf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898942" y="2043319"/>
            <a:ext cx="7560692" cy="5670519"/>
          </a:xfrm>
          <a:custGeom>
            <a:avLst/>
            <a:gdLst/>
            <a:ahLst/>
            <a:cxnLst/>
            <a:rect r="r" b="b" t="t" l="l"/>
            <a:pathLst>
              <a:path h="5670519" w="7560692">
                <a:moveTo>
                  <a:pt x="0" y="0"/>
                </a:moveTo>
                <a:lnTo>
                  <a:pt x="7560692" y="0"/>
                </a:lnTo>
                <a:lnTo>
                  <a:pt x="7560692" y="5670519"/>
                </a:lnTo>
                <a:lnTo>
                  <a:pt x="0" y="56705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9105" y="64459"/>
            <a:ext cx="10793477" cy="5079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02"/>
              </a:lnSpc>
              <a:spcBef>
                <a:spcPct val="0"/>
              </a:spcBef>
            </a:pPr>
            <a:r>
              <a:rPr lang="en-US" b="true" sz="13787" spc="-62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Principios SOLID.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08801" y="6173222"/>
            <a:ext cx="6351154" cy="2503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0"/>
              </a:lnSpc>
            </a:pPr>
            <a:r>
              <a:rPr lang="en-US" sz="35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Jose Leandro Ocampo Camacho.</a:t>
            </a:r>
          </a:p>
          <a:p>
            <a:pPr algn="ctr" marL="0" indent="0" lvl="0">
              <a:lnSpc>
                <a:spcPts val="4930"/>
              </a:lnSpc>
              <a:spcBef>
                <a:spcPct val="0"/>
              </a:spcBef>
            </a:pPr>
            <a:r>
              <a:rPr lang="en-US" sz="35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3521" strike="noStrik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3521" strike="noStrik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Diego Rodrig</a:t>
            </a:r>
            <a:r>
              <a:rPr lang="en-US" sz="3521" strike="noStrik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3521" strike="noStrik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ez Yanquen</a:t>
            </a:r>
          </a:p>
          <a:p>
            <a:pPr algn="ctr" marL="0" indent="0" lvl="0">
              <a:lnSpc>
                <a:spcPts val="4930"/>
              </a:lnSpc>
              <a:spcBef>
                <a:spcPct val="0"/>
              </a:spcBef>
            </a:pPr>
            <a:r>
              <a:rPr lang="en-US" sz="3521" strike="noStrik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Maria A</a:t>
            </a:r>
            <a:r>
              <a:rPr lang="en-US" sz="3521" strike="noStrik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3521" strike="noStrik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ejandra G</a:t>
            </a:r>
            <a:r>
              <a:rPr lang="en-US" sz="3521" strike="noStrik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3521" strike="noStrik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mez Rueda</a:t>
            </a:r>
          </a:p>
          <a:p>
            <a:pPr algn="ctr" marL="0" indent="0" lvl="0">
              <a:lnSpc>
                <a:spcPts val="493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7260" y="2253347"/>
            <a:ext cx="16833480" cy="7599836"/>
            <a:chOff x="0" y="0"/>
            <a:chExt cx="4433509" cy="20016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33509" cy="2001603"/>
            </a:xfrm>
            <a:custGeom>
              <a:avLst/>
              <a:gdLst/>
              <a:ahLst/>
              <a:cxnLst/>
              <a:rect r="r" b="b" t="t" l="l"/>
              <a:pathLst>
                <a:path h="2001603" w="4433509">
                  <a:moveTo>
                    <a:pt x="19316" y="0"/>
                  </a:moveTo>
                  <a:lnTo>
                    <a:pt x="4414193" y="0"/>
                  </a:lnTo>
                  <a:cubicBezTo>
                    <a:pt x="4424861" y="0"/>
                    <a:pt x="4433509" y="8648"/>
                    <a:pt x="4433509" y="19316"/>
                  </a:cubicBezTo>
                  <a:lnTo>
                    <a:pt x="4433509" y="1982287"/>
                  </a:lnTo>
                  <a:cubicBezTo>
                    <a:pt x="4433509" y="1987410"/>
                    <a:pt x="4431474" y="1992323"/>
                    <a:pt x="4427851" y="1995945"/>
                  </a:cubicBezTo>
                  <a:cubicBezTo>
                    <a:pt x="4424229" y="1999568"/>
                    <a:pt x="4419316" y="2001603"/>
                    <a:pt x="4414193" y="2001603"/>
                  </a:cubicBezTo>
                  <a:lnTo>
                    <a:pt x="19316" y="2001603"/>
                  </a:lnTo>
                  <a:cubicBezTo>
                    <a:pt x="8648" y="2001603"/>
                    <a:pt x="0" y="1992955"/>
                    <a:pt x="0" y="1982287"/>
                  </a:cubicBezTo>
                  <a:lnTo>
                    <a:pt x="0" y="19316"/>
                  </a:lnTo>
                  <a:cubicBezTo>
                    <a:pt x="0" y="8648"/>
                    <a:pt x="8648" y="0"/>
                    <a:pt x="19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433509" cy="2068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25673" y="144196"/>
            <a:ext cx="13672062" cy="1769009"/>
            <a:chOff x="0" y="0"/>
            <a:chExt cx="18229416" cy="235867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8229416" cy="2358678"/>
              <a:chOff x="0" y="0"/>
              <a:chExt cx="5283188" cy="68358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283188" cy="683584"/>
              </a:xfrm>
              <a:custGeom>
                <a:avLst/>
                <a:gdLst/>
                <a:ahLst/>
                <a:cxnLst/>
                <a:rect r="r" b="b" t="t" l="l"/>
                <a:pathLst>
                  <a:path h="683584" w="5283188">
                    <a:moveTo>
                      <a:pt x="21613" y="0"/>
                    </a:moveTo>
                    <a:lnTo>
                      <a:pt x="5261575" y="0"/>
                    </a:lnTo>
                    <a:cubicBezTo>
                      <a:pt x="5267307" y="0"/>
                      <a:pt x="5272805" y="2277"/>
                      <a:pt x="5276858" y="6330"/>
                    </a:cubicBezTo>
                    <a:cubicBezTo>
                      <a:pt x="5280911" y="10384"/>
                      <a:pt x="5283188" y="15881"/>
                      <a:pt x="5283188" y="21613"/>
                    </a:cubicBezTo>
                    <a:lnTo>
                      <a:pt x="5283188" y="661971"/>
                    </a:lnTo>
                    <a:cubicBezTo>
                      <a:pt x="5283188" y="667703"/>
                      <a:pt x="5280911" y="673201"/>
                      <a:pt x="5276858" y="677254"/>
                    </a:cubicBezTo>
                    <a:cubicBezTo>
                      <a:pt x="5272805" y="681307"/>
                      <a:pt x="5267307" y="683584"/>
                      <a:pt x="5261575" y="683584"/>
                    </a:cubicBezTo>
                    <a:lnTo>
                      <a:pt x="21613" y="683584"/>
                    </a:lnTo>
                    <a:cubicBezTo>
                      <a:pt x="15881" y="683584"/>
                      <a:pt x="10384" y="681307"/>
                      <a:pt x="6330" y="677254"/>
                    </a:cubicBezTo>
                    <a:cubicBezTo>
                      <a:pt x="2277" y="673201"/>
                      <a:pt x="0" y="667703"/>
                      <a:pt x="0" y="661971"/>
                    </a:cubicBezTo>
                    <a:lnTo>
                      <a:pt x="0" y="21613"/>
                    </a:lnTo>
                    <a:cubicBezTo>
                      <a:pt x="0" y="15881"/>
                      <a:pt x="2277" y="10384"/>
                      <a:pt x="6330" y="6330"/>
                    </a:cubicBezTo>
                    <a:cubicBezTo>
                      <a:pt x="10384" y="2277"/>
                      <a:pt x="15881" y="0"/>
                      <a:pt x="2161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66675"/>
                <a:ext cx="5283188" cy="75025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51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1548691" y="563406"/>
              <a:ext cx="15251973" cy="12681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30"/>
                </a:lnSpc>
              </a:pPr>
              <a:r>
                <a:rPr lang="en-US" b="true" sz="6500" spc="-292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Modificación del codigo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4015753" y="3713503"/>
            <a:ext cx="10256493" cy="4679525"/>
          </a:xfrm>
          <a:custGeom>
            <a:avLst/>
            <a:gdLst/>
            <a:ahLst/>
            <a:cxnLst/>
            <a:rect r="r" b="b" t="t" l="l"/>
            <a:pathLst>
              <a:path h="4679525" w="10256493">
                <a:moveTo>
                  <a:pt x="0" y="0"/>
                </a:moveTo>
                <a:lnTo>
                  <a:pt x="10256494" y="0"/>
                </a:lnTo>
                <a:lnTo>
                  <a:pt x="10256494" y="4679525"/>
                </a:lnTo>
                <a:lnTo>
                  <a:pt x="0" y="46795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054412" y="3687473"/>
            <a:ext cx="12179177" cy="2502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02"/>
              </a:lnSpc>
              <a:spcBef>
                <a:spcPct val="0"/>
              </a:spcBef>
            </a:pPr>
            <a:r>
              <a:rPr lang="en-US" b="true" sz="13787" spc="-62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Gracias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3986" y="2057400"/>
            <a:ext cx="8641761" cy="7499107"/>
            <a:chOff x="0" y="0"/>
            <a:chExt cx="2276019" cy="19750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76019" cy="1975074"/>
            </a:xfrm>
            <a:custGeom>
              <a:avLst/>
              <a:gdLst/>
              <a:ahLst/>
              <a:cxnLst/>
              <a:rect r="r" b="b" t="t" l="l"/>
              <a:pathLst>
                <a:path h="1975074" w="2276019">
                  <a:moveTo>
                    <a:pt x="50169" y="0"/>
                  </a:moveTo>
                  <a:lnTo>
                    <a:pt x="2225851" y="0"/>
                  </a:lnTo>
                  <a:cubicBezTo>
                    <a:pt x="2239156" y="0"/>
                    <a:pt x="2251917" y="5286"/>
                    <a:pt x="2261325" y="14694"/>
                  </a:cubicBezTo>
                  <a:cubicBezTo>
                    <a:pt x="2270734" y="24103"/>
                    <a:pt x="2276019" y="36863"/>
                    <a:pt x="2276019" y="50169"/>
                  </a:cubicBezTo>
                  <a:lnTo>
                    <a:pt x="2276019" y="1924905"/>
                  </a:lnTo>
                  <a:cubicBezTo>
                    <a:pt x="2276019" y="1952612"/>
                    <a:pt x="2253558" y="1975074"/>
                    <a:pt x="2225851" y="1975074"/>
                  </a:cubicBezTo>
                  <a:lnTo>
                    <a:pt x="50169" y="1975074"/>
                  </a:lnTo>
                  <a:cubicBezTo>
                    <a:pt x="36863" y="1975074"/>
                    <a:pt x="24103" y="1969788"/>
                    <a:pt x="14694" y="1960380"/>
                  </a:cubicBezTo>
                  <a:cubicBezTo>
                    <a:pt x="5286" y="1950971"/>
                    <a:pt x="0" y="1938210"/>
                    <a:pt x="0" y="1924905"/>
                  </a:cubicBezTo>
                  <a:lnTo>
                    <a:pt x="0" y="50169"/>
                  </a:lnTo>
                  <a:cubicBezTo>
                    <a:pt x="0" y="36863"/>
                    <a:pt x="5286" y="24103"/>
                    <a:pt x="14694" y="14694"/>
                  </a:cubicBezTo>
                  <a:cubicBezTo>
                    <a:pt x="24103" y="5286"/>
                    <a:pt x="36863" y="0"/>
                    <a:pt x="5016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276019" cy="2041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975275" y="2057400"/>
            <a:ext cx="7524688" cy="7499107"/>
            <a:chOff x="0" y="0"/>
            <a:chExt cx="1981811" cy="19750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81811" cy="1975074"/>
            </a:xfrm>
            <a:custGeom>
              <a:avLst/>
              <a:gdLst/>
              <a:ahLst/>
              <a:cxnLst/>
              <a:rect r="r" b="b" t="t" l="l"/>
              <a:pathLst>
                <a:path h="1975074" w="1981811">
                  <a:moveTo>
                    <a:pt x="57617" y="0"/>
                  </a:moveTo>
                  <a:lnTo>
                    <a:pt x="1924194" y="0"/>
                  </a:lnTo>
                  <a:cubicBezTo>
                    <a:pt x="1939475" y="0"/>
                    <a:pt x="1954130" y="6070"/>
                    <a:pt x="1964935" y="16876"/>
                  </a:cubicBezTo>
                  <a:cubicBezTo>
                    <a:pt x="1975740" y="27681"/>
                    <a:pt x="1981811" y="42336"/>
                    <a:pt x="1981811" y="57617"/>
                  </a:cubicBezTo>
                  <a:lnTo>
                    <a:pt x="1981811" y="1917457"/>
                  </a:lnTo>
                  <a:cubicBezTo>
                    <a:pt x="1981811" y="1932738"/>
                    <a:pt x="1975740" y="1947393"/>
                    <a:pt x="1964935" y="1958198"/>
                  </a:cubicBezTo>
                  <a:cubicBezTo>
                    <a:pt x="1954130" y="1969003"/>
                    <a:pt x="1939475" y="1975074"/>
                    <a:pt x="1924194" y="1975074"/>
                  </a:cubicBezTo>
                  <a:lnTo>
                    <a:pt x="57617" y="1975074"/>
                  </a:lnTo>
                  <a:cubicBezTo>
                    <a:pt x="42336" y="1975074"/>
                    <a:pt x="27681" y="1969003"/>
                    <a:pt x="16876" y="1958198"/>
                  </a:cubicBezTo>
                  <a:cubicBezTo>
                    <a:pt x="6070" y="1947393"/>
                    <a:pt x="0" y="1932738"/>
                    <a:pt x="0" y="1917457"/>
                  </a:cubicBezTo>
                  <a:lnTo>
                    <a:pt x="0" y="57617"/>
                  </a:lnTo>
                  <a:cubicBezTo>
                    <a:pt x="0" y="42336"/>
                    <a:pt x="6070" y="27681"/>
                    <a:pt x="16876" y="16876"/>
                  </a:cubicBezTo>
                  <a:cubicBezTo>
                    <a:pt x="27681" y="6070"/>
                    <a:pt x="42336" y="0"/>
                    <a:pt x="5761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981811" cy="2041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61941" y="4647010"/>
            <a:ext cx="6797040" cy="353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 principios SOLID son un conjunto de directrices en la programación orientada a objetos que buscan mejorar la calidad, mantenibilidad y escalabilidad del software. Estos principios fueron introducidos por Robert C. Martin a principios de la década de 2000, el término SOLID es un acrónimo que representa cinco principios fundamentales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6346" y="2898197"/>
            <a:ext cx="7719401" cy="1219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7"/>
              </a:lnSpc>
            </a:pPr>
            <a:r>
              <a:rPr lang="en-US" sz="7919" spc="-356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¿Qué es SOLID?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39099" y="3422103"/>
            <a:ext cx="6797040" cy="485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– Single Responsibility Principle (Principio de Responsabilidad Única)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– Open/Closed Principle (Principio de Abierto/Cerrado)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– Liskov Substitution Principle (Principio de Sustitución de Liskov)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– Interface Segregation Principle (Principio de Segregación de Interfaces)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– Dependency Inversion Principle (Principio de Inversión de Dependencias)</a:t>
            </a:r>
          </a:p>
          <a:p>
            <a:pPr algn="just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6684" y="2479495"/>
            <a:ext cx="6451189" cy="7186117"/>
            <a:chOff x="0" y="0"/>
            <a:chExt cx="1956905" cy="2179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56905" cy="2179838"/>
            </a:xfrm>
            <a:custGeom>
              <a:avLst/>
              <a:gdLst/>
              <a:ahLst/>
              <a:cxnLst/>
              <a:rect r="r" b="b" t="t" l="l"/>
              <a:pathLst>
                <a:path h="2179838" w="1956905">
                  <a:moveTo>
                    <a:pt x="67204" y="0"/>
                  </a:moveTo>
                  <a:lnTo>
                    <a:pt x="1889701" y="0"/>
                  </a:lnTo>
                  <a:cubicBezTo>
                    <a:pt x="1907524" y="0"/>
                    <a:pt x="1924618" y="7080"/>
                    <a:pt x="1937221" y="19684"/>
                  </a:cubicBezTo>
                  <a:cubicBezTo>
                    <a:pt x="1949825" y="32287"/>
                    <a:pt x="1956905" y="49381"/>
                    <a:pt x="1956905" y="67204"/>
                  </a:cubicBezTo>
                  <a:lnTo>
                    <a:pt x="1956905" y="2112634"/>
                  </a:lnTo>
                  <a:cubicBezTo>
                    <a:pt x="1956905" y="2149750"/>
                    <a:pt x="1926816" y="2179838"/>
                    <a:pt x="1889701" y="2179838"/>
                  </a:cubicBezTo>
                  <a:lnTo>
                    <a:pt x="67204" y="2179838"/>
                  </a:lnTo>
                  <a:cubicBezTo>
                    <a:pt x="30088" y="2179838"/>
                    <a:pt x="0" y="2149750"/>
                    <a:pt x="0" y="2112634"/>
                  </a:cubicBezTo>
                  <a:lnTo>
                    <a:pt x="0" y="67204"/>
                  </a:lnTo>
                  <a:cubicBezTo>
                    <a:pt x="0" y="30088"/>
                    <a:pt x="30088" y="0"/>
                    <a:pt x="6720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956905" cy="2246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732481" y="2197658"/>
            <a:ext cx="9821249" cy="7467954"/>
            <a:chOff x="0" y="0"/>
            <a:chExt cx="2586666" cy="19668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86666" cy="1966869"/>
            </a:xfrm>
            <a:custGeom>
              <a:avLst/>
              <a:gdLst/>
              <a:ahLst/>
              <a:cxnLst/>
              <a:rect r="r" b="b" t="t" l="l"/>
              <a:pathLst>
                <a:path h="1966869" w="2586666">
                  <a:moveTo>
                    <a:pt x="44144" y="0"/>
                  </a:moveTo>
                  <a:lnTo>
                    <a:pt x="2542523" y="0"/>
                  </a:lnTo>
                  <a:cubicBezTo>
                    <a:pt x="2566902" y="0"/>
                    <a:pt x="2586666" y="19764"/>
                    <a:pt x="2586666" y="44144"/>
                  </a:cubicBezTo>
                  <a:lnTo>
                    <a:pt x="2586666" y="1922725"/>
                  </a:lnTo>
                  <a:cubicBezTo>
                    <a:pt x="2586666" y="1947105"/>
                    <a:pt x="2566902" y="1966869"/>
                    <a:pt x="2542523" y="1966869"/>
                  </a:cubicBezTo>
                  <a:lnTo>
                    <a:pt x="44144" y="1966869"/>
                  </a:lnTo>
                  <a:cubicBezTo>
                    <a:pt x="32436" y="1966869"/>
                    <a:pt x="21208" y="1962218"/>
                    <a:pt x="12929" y="1953939"/>
                  </a:cubicBezTo>
                  <a:cubicBezTo>
                    <a:pt x="4651" y="1945661"/>
                    <a:pt x="0" y="1934432"/>
                    <a:pt x="0" y="1922725"/>
                  </a:cubicBezTo>
                  <a:lnTo>
                    <a:pt x="0" y="44144"/>
                  </a:lnTo>
                  <a:cubicBezTo>
                    <a:pt x="0" y="32436"/>
                    <a:pt x="4651" y="21208"/>
                    <a:pt x="12929" y="12929"/>
                  </a:cubicBezTo>
                  <a:cubicBezTo>
                    <a:pt x="21208" y="4651"/>
                    <a:pt x="32436" y="0"/>
                    <a:pt x="4414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586666" cy="2033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34026" y="3117269"/>
            <a:ext cx="4656506" cy="460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65"/>
              </a:lnSpc>
            </a:pPr>
            <a:r>
              <a:rPr lang="en-US" sz="290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Establece que las entidades de software deben estar abiertas para su extensión, pero cerradas para su modificación. La idea central es que una vez que una clase ha sido desarrollada y probada, no debería modificarse.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89731" y="2207634"/>
            <a:ext cx="5914667" cy="1666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6"/>
              </a:lnSpc>
            </a:pPr>
            <a:r>
              <a:rPr lang="en-US" sz="4504" spc="-19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Aplicación del Principio de Abierto/Cerrado.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58397" y="391413"/>
            <a:ext cx="7971206" cy="1594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2"/>
              </a:lnSpc>
            </a:pPr>
            <a:r>
              <a:rPr lang="en-US" b="true" sz="5600" spc="-252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Principio de Abierto/Cerrado (Open/Closed Principle).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219637" y="3769621"/>
            <a:ext cx="6846938" cy="5982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6"/>
              </a:lnSpc>
            </a:pPr>
            <a:r>
              <a:rPr lang="en-US" sz="2604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aplicar este principio, se suelen utilizar técnicas como:​</a:t>
            </a:r>
          </a:p>
          <a:p>
            <a:pPr algn="just" marL="562361" indent="-281180" lvl="1">
              <a:lnSpc>
                <a:spcPts val="3646"/>
              </a:lnSpc>
              <a:buFont typeface="Arial"/>
              <a:buChar char="•"/>
            </a:pPr>
            <a:r>
              <a:rPr lang="en-US" sz="2604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Herencia: Crear subclases que extiendan el comportamiento de una clase base sin modificarla directamente.​</a:t>
            </a:r>
          </a:p>
          <a:p>
            <a:pPr algn="just" marL="562361" indent="-281180" lvl="1">
              <a:lnSpc>
                <a:spcPts val="3646"/>
              </a:lnSpc>
              <a:buFont typeface="Arial"/>
              <a:buChar char="•"/>
            </a:pPr>
            <a:r>
              <a:rPr lang="en-US" sz="2604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Interfaces y Polimorfismo: Definir interfaces que puedan ser implementadas por diferentes clases, permitiendo la extensión de funcionalidades sin alterar el código existente.​</a:t>
            </a:r>
          </a:p>
          <a:p>
            <a:pPr algn="just">
              <a:lnSpc>
                <a:spcPts val="3646"/>
              </a:lnSpc>
            </a:pPr>
            <a:r>
              <a:rPr lang="en-US" sz="2604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seguir el Principio de Abierto/Cerrado, se logra un código más flexible y fácil de mantener.</a:t>
            </a:r>
          </a:p>
          <a:p>
            <a:pPr algn="just">
              <a:lnSpc>
                <a:spcPts val="3646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62729" y="426770"/>
            <a:ext cx="13762542" cy="1864044"/>
            <a:chOff x="0" y="0"/>
            <a:chExt cx="18350056" cy="248539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8350056" cy="2485392"/>
              <a:chOff x="0" y="0"/>
              <a:chExt cx="5226972" cy="70795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226972" cy="707958"/>
              </a:xfrm>
              <a:custGeom>
                <a:avLst/>
                <a:gdLst/>
                <a:ahLst/>
                <a:cxnLst/>
                <a:rect r="r" b="b" t="t" l="l"/>
                <a:pathLst>
                  <a:path h="707958" w="5226972">
                    <a:moveTo>
                      <a:pt x="16384" y="0"/>
                    </a:moveTo>
                    <a:lnTo>
                      <a:pt x="5210589" y="0"/>
                    </a:lnTo>
                    <a:cubicBezTo>
                      <a:pt x="5214934" y="0"/>
                      <a:pt x="5219101" y="1726"/>
                      <a:pt x="5222173" y="4799"/>
                    </a:cubicBezTo>
                    <a:cubicBezTo>
                      <a:pt x="5225246" y="7871"/>
                      <a:pt x="5226972" y="12039"/>
                      <a:pt x="5226972" y="16384"/>
                    </a:cubicBezTo>
                    <a:lnTo>
                      <a:pt x="5226972" y="691574"/>
                    </a:lnTo>
                    <a:cubicBezTo>
                      <a:pt x="5226972" y="700623"/>
                      <a:pt x="5219637" y="707958"/>
                      <a:pt x="5210589" y="707958"/>
                    </a:cubicBezTo>
                    <a:lnTo>
                      <a:pt x="16384" y="707958"/>
                    </a:lnTo>
                    <a:cubicBezTo>
                      <a:pt x="12039" y="707958"/>
                      <a:pt x="7871" y="706232"/>
                      <a:pt x="4799" y="703160"/>
                    </a:cubicBezTo>
                    <a:cubicBezTo>
                      <a:pt x="1726" y="700087"/>
                      <a:pt x="0" y="695920"/>
                      <a:pt x="0" y="691574"/>
                    </a:cubicBezTo>
                    <a:lnTo>
                      <a:pt x="0" y="16384"/>
                    </a:lnTo>
                    <a:cubicBezTo>
                      <a:pt x="0" y="7335"/>
                      <a:pt x="7335" y="0"/>
                      <a:pt x="16384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00F9B">
                      <a:alpha val="100000"/>
                    </a:srgbClr>
                  </a:gs>
                  <a:gs pos="50000">
                    <a:srgbClr val="EB0000">
                      <a:alpha val="100000"/>
                    </a:srgbClr>
                  </a:gs>
                  <a:gs pos="100000">
                    <a:srgbClr val="A000EB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66675"/>
                <a:ext cx="5226972" cy="7746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51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1806237" y="678686"/>
              <a:ext cx="14737581" cy="9660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06"/>
                </a:lnSpc>
              </a:pPr>
              <a:r>
                <a:rPr lang="en-US" sz="4004" spc="-176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Diagrama de clases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262729" y="3017729"/>
            <a:ext cx="5122292" cy="6679820"/>
          </a:xfrm>
          <a:custGeom>
            <a:avLst/>
            <a:gdLst/>
            <a:ahLst/>
            <a:cxnLst/>
            <a:rect r="r" b="b" t="t" l="l"/>
            <a:pathLst>
              <a:path h="6679820" w="5122292">
                <a:moveTo>
                  <a:pt x="0" y="0"/>
                </a:moveTo>
                <a:lnTo>
                  <a:pt x="5122292" y="0"/>
                </a:lnTo>
                <a:lnTo>
                  <a:pt x="5122292" y="6679819"/>
                </a:lnTo>
                <a:lnTo>
                  <a:pt x="0" y="66798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509586" y="3017729"/>
            <a:ext cx="6515685" cy="6784681"/>
          </a:xfrm>
          <a:custGeom>
            <a:avLst/>
            <a:gdLst/>
            <a:ahLst/>
            <a:cxnLst/>
            <a:rect r="r" b="b" t="t" l="l"/>
            <a:pathLst>
              <a:path h="6784681" w="6515685">
                <a:moveTo>
                  <a:pt x="0" y="0"/>
                </a:moveTo>
                <a:lnTo>
                  <a:pt x="6515685" y="0"/>
                </a:lnTo>
                <a:lnTo>
                  <a:pt x="6515685" y="6784681"/>
                </a:lnTo>
                <a:lnTo>
                  <a:pt x="0" y="67846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2547" y="411885"/>
            <a:ext cx="16682906" cy="1233630"/>
            <a:chOff x="0" y="0"/>
            <a:chExt cx="22243875" cy="164484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243875" cy="1644841"/>
              <a:chOff x="0" y="0"/>
              <a:chExt cx="4393852" cy="32490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393852" cy="324907"/>
              </a:xfrm>
              <a:custGeom>
                <a:avLst/>
                <a:gdLst/>
                <a:ahLst/>
                <a:cxnLst/>
                <a:rect r="r" b="b" t="t" l="l"/>
                <a:pathLst>
                  <a:path h="324907" w="4393852">
                    <a:moveTo>
                      <a:pt x="21811" y="0"/>
                    </a:moveTo>
                    <a:lnTo>
                      <a:pt x="4372041" y="0"/>
                    </a:lnTo>
                    <a:cubicBezTo>
                      <a:pt x="4384087" y="0"/>
                      <a:pt x="4393852" y="9765"/>
                      <a:pt x="4393852" y="21811"/>
                    </a:cubicBezTo>
                    <a:lnTo>
                      <a:pt x="4393852" y="303096"/>
                    </a:lnTo>
                    <a:cubicBezTo>
                      <a:pt x="4393852" y="315142"/>
                      <a:pt x="4384087" y="324907"/>
                      <a:pt x="4372041" y="324907"/>
                    </a:cubicBezTo>
                    <a:lnTo>
                      <a:pt x="21811" y="324907"/>
                    </a:lnTo>
                    <a:cubicBezTo>
                      <a:pt x="9765" y="324907"/>
                      <a:pt x="0" y="315142"/>
                      <a:pt x="0" y="303096"/>
                    </a:cubicBezTo>
                    <a:lnTo>
                      <a:pt x="0" y="21811"/>
                    </a:lnTo>
                    <a:cubicBezTo>
                      <a:pt x="0" y="9765"/>
                      <a:pt x="9765" y="0"/>
                      <a:pt x="2181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66675"/>
                <a:ext cx="4393852" cy="3915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51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199904" y="417212"/>
              <a:ext cx="21844068" cy="8389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82"/>
                </a:lnSpc>
              </a:pPr>
              <a:r>
                <a:rPr lang="en-US" b="true" sz="4296" spc="-193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Ejemplo en código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58351" y="1915880"/>
            <a:ext cx="10926917" cy="4470670"/>
          </a:xfrm>
          <a:custGeom>
            <a:avLst/>
            <a:gdLst/>
            <a:ahLst/>
            <a:cxnLst/>
            <a:rect r="r" b="b" t="t" l="l"/>
            <a:pathLst>
              <a:path h="4470670" w="10926917">
                <a:moveTo>
                  <a:pt x="0" y="0"/>
                </a:moveTo>
                <a:lnTo>
                  <a:pt x="10926917" y="0"/>
                </a:lnTo>
                <a:lnTo>
                  <a:pt x="10926917" y="4470670"/>
                </a:lnTo>
                <a:lnTo>
                  <a:pt x="0" y="44706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048961" y="5027382"/>
            <a:ext cx="9939822" cy="4982336"/>
          </a:xfrm>
          <a:custGeom>
            <a:avLst/>
            <a:gdLst/>
            <a:ahLst/>
            <a:cxnLst/>
            <a:rect r="r" b="b" t="t" l="l"/>
            <a:pathLst>
              <a:path h="4982336" w="9939822">
                <a:moveTo>
                  <a:pt x="0" y="0"/>
                </a:moveTo>
                <a:lnTo>
                  <a:pt x="9939822" y="0"/>
                </a:lnTo>
                <a:lnTo>
                  <a:pt x="9939822" y="4982336"/>
                </a:lnTo>
                <a:lnTo>
                  <a:pt x="0" y="49823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7567" y="672186"/>
            <a:ext cx="10102652" cy="4760875"/>
          </a:xfrm>
          <a:custGeom>
            <a:avLst/>
            <a:gdLst/>
            <a:ahLst/>
            <a:cxnLst/>
            <a:rect r="r" b="b" t="t" l="l"/>
            <a:pathLst>
              <a:path h="4760875" w="10102652">
                <a:moveTo>
                  <a:pt x="0" y="0"/>
                </a:moveTo>
                <a:lnTo>
                  <a:pt x="10102652" y="0"/>
                </a:lnTo>
                <a:lnTo>
                  <a:pt x="10102652" y="4760875"/>
                </a:lnTo>
                <a:lnTo>
                  <a:pt x="0" y="4760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360313" y="2427897"/>
            <a:ext cx="9255903" cy="7161755"/>
          </a:xfrm>
          <a:custGeom>
            <a:avLst/>
            <a:gdLst/>
            <a:ahLst/>
            <a:cxnLst/>
            <a:rect r="r" b="b" t="t" l="l"/>
            <a:pathLst>
              <a:path h="7161755" w="9255903">
                <a:moveTo>
                  <a:pt x="0" y="0"/>
                </a:moveTo>
                <a:lnTo>
                  <a:pt x="9255903" y="0"/>
                </a:lnTo>
                <a:lnTo>
                  <a:pt x="9255903" y="7161754"/>
                </a:lnTo>
                <a:lnTo>
                  <a:pt x="0" y="71617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83239" y="813141"/>
            <a:ext cx="10000843" cy="7901579"/>
          </a:xfrm>
          <a:custGeom>
            <a:avLst/>
            <a:gdLst/>
            <a:ahLst/>
            <a:cxnLst/>
            <a:rect r="r" b="b" t="t" l="l"/>
            <a:pathLst>
              <a:path h="7901579" w="10000843">
                <a:moveTo>
                  <a:pt x="0" y="0"/>
                </a:moveTo>
                <a:lnTo>
                  <a:pt x="10000843" y="0"/>
                </a:lnTo>
                <a:lnTo>
                  <a:pt x="10000843" y="7901579"/>
                </a:lnTo>
                <a:lnTo>
                  <a:pt x="0" y="79015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0099" y="2363336"/>
            <a:ext cx="16787801" cy="7305601"/>
            <a:chOff x="0" y="0"/>
            <a:chExt cx="4421478" cy="19241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21479" cy="1924109"/>
            </a:xfrm>
            <a:custGeom>
              <a:avLst/>
              <a:gdLst/>
              <a:ahLst/>
              <a:cxnLst/>
              <a:rect r="r" b="b" t="t" l="l"/>
              <a:pathLst>
                <a:path h="1924109" w="4421479">
                  <a:moveTo>
                    <a:pt x="19369" y="0"/>
                  </a:moveTo>
                  <a:lnTo>
                    <a:pt x="4402110" y="0"/>
                  </a:lnTo>
                  <a:cubicBezTo>
                    <a:pt x="4407246" y="0"/>
                    <a:pt x="4412173" y="2041"/>
                    <a:pt x="4415806" y="5673"/>
                  </a:cubicBezTo>
                  <a:cubicBezTo>
                    <a:pt x="4419438" y="9305"/>
                    <a:pt x="4421479" y="14232"/>
                    <a:pt x="4421479" y="19369"/>
                  </a:cubicBezTo>
                  <a:lnTo>
                    <a:pt x="4421479" y="1904740"/>
                  </a:lnTo>
                  <a:cubicBezTo>
                    <a:pt x="4421479" y="1909877"/>
                    <a:pt x="4419438" y="1914803"/>
                    <a:pt x="4415806" y="1918436"/>
                  </a:cubicBezTo>
                  <a:cubicBezTo>
                    <a:pt x="4412173" y="1922068"/>
                    <a:pt x="4407246" y="1924109"/>
                    <a:pt x="4402110" y="1924109"/>
                  </a:cubicBezTo>
                  <a:lnTo>
                    <a:pt x="19369" y="1924109"/>
                  </a:lnTo>
                  <a:cubicBezTo>
                    <a:pt x="14232" y="1924109"/>
                    <a:pt x="9305" y="1922068"/>
                    <a:pt x="5673" y="1918436"/>
                  </a:cubicBezTo>
                  <a:cubicBezTo>
                    <a:pt x="2041" y="1914803"/>
                    <a:pt x="0" y="1909877"/>
                    <a:pt x="0" y="1904740"/>
                  </a:cubicBezTo>
                  <a:lnTo>
                    <a:pt x="0" y="19369"/>
                  </a:lnTo>
                  <a:cubicBezTo>
                    <a:pt x="0" y="14232"/>
                    <a:pt x="2041" y="9305"/>
                    <a:pt x="5673" y="5673"/>
                  </a:cubicBezTo>
                  <a:cubicBezTo>
                    <a:pt x="9305" y="2041"/>
                    <a:pt x="14232" y="0"/>
                    <a:pt x="1936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421478" cy="1990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25673" y="144196"/>
            <a:ext cx="13672062" cy="1769009"/>
            <a:chOff x="0" y="0"/>
            <a:chExt cx="18229416" cy="235867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8229416" cy="2358678"/>
              <a:chOff x="0" y="0"/>
              <a:chExt cx="5283188" cy="68358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283188" cy="683584"/>
              </a:xfrm>
              <a:custGeom>
                <a:avLst/>
                <a:gdLst/>
                <a:ahLst/>
                <a:cxnLst/>
                <a:rect r="r" b="b" t="t" l="l"/>
                <a:pathLst>
                  <a:path h="683584" w="5283188">
                    <a:moveTo>
                      <a:pt x="21613" y="0"/>
                    </a:moveTo>
                    <a:lnTo>
                      <a:pt x="5261575" y="0"/>
                    </a:lnTo>
                    <a:cubicBezTo>
                      <a:pt x="5267307" y="0"/>
                      <a:pt x="5272805" y="2277"/>
                      <a:pt x="5276858" y="6330"/>
                    </a:cubicBezTo>
                    <a:cubicBezTo>
                      <a:pt x="5280911" y="10384"/>
                      <a:pt x="5283188" y="15881"/>
                      <a:pt x="5283188" y="21613"/>
                    </a:cubicBezTo>
                    <a:lnTo>
                      <a:pt x="5283188" y="661971"/>
                    </a:lnTo>
                    <a:cubicBezTo>
                      <a:pt x="5283188" y="667703"/>
                      <a:pt x="5280911" y="673201"/>
                      <a:pt x="5276858" y="677254"/>
                    </a:cubicBezTo>
                    <a:cubicBezTo>
                      <a:pt x="5272805" y="681307"/>
                      <a:pt x="5267307" y="683584"/>
                      <a:pt x="5261575" y="683584"/>
                    </a:cubicBezTo>
                    <a:lnTo>
                      <a:pt x="21613" y="683584"/>
                    </a:lnTo>
                    <a:cubicBezTo>
                      <a:pt x="15881" y="683584"/>
                      <a:pt x="10384" y="681307"/>
                      <a:pt x="6330" y="677254"/>
                    </a:cubicBezTo>
                    <a:cubicBezTo>
                      <a:pt x="2277" y="673201"/>
                      <a:pt x="0" y="667703"/>
                      <a:pt x="0" y="661971"/>
                    </a:cubicBezTo>
                    <a:lnTo>
                      <a:pt x="0" y="21613"/>
                    </a:lnTo>
                    <a:cubicBezTo>
                      <a:pt x="0" y="15881"/>
                      <a:pt x="2277" y="10384"/>
                      <a:pt x="6330" y="6330"/>
                    </a:cubicBezTo>
                    <a:cubicBezTo>
                      <a:pt x="10384" y="2277"/>
                      <a:pt x="15881" y="0"/>
                      <a:pt x="2161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66675"/>
                <a:ext cx="5283188" cy="75025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51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1548691" y="563406"/>
              <a:ext cx="15251973" cy="12681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30"/>
                </a:lnSpc>
              </a:pPr>
              <a:r>
                <a:rPr lang="en-US" b="true" sz="6500" spc="-292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Ejecución del código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637927" y="3444880"/>
            <a:ext cx="13012145" cy="4755798"/>
          </a:xfrm>
          <a:custGeom>
            <a:avLst/>
            <a:gdLst/>
            <a:ahLst/>
            <a:cxnLst/>
            <a:rect r="r" b="b" t="t" l="l"/>
            <a:pathLst>
              <a:path h="4755798" w="13012145">
                <a:moveTo>
                  <a:pt x="0" y="0"/>
                </a:moveTo>
                <a:lnTo>
                  <a:pt x="13012146" y="0"/>
                </a:lnTo>
                <a:lnTo>
                  <a:pt x="13012146" y="4755798"/>
                </a:lnTo>
                <a:lnTo>
                  <a:pt x="0" y="47557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7260" y="2253347"/>
            <a:ext cx="16833480" cy="7599836"/>
            <a:chOff x="0" y="0"/>
            <a:chExt cx="4433509" cy="20016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33509" cy="2001603"/>
            </a:xfrm>
            <a:custGeom>
              <a:avLst/>
              <a:gdLst/>
              <a:ahLst/>
              <a:cxnLst/>
              <a:rect r="r" b="b" t="t" l="l"/>
              <a:pathLst>
                <a:path h="2001603" w="4433509">
                  <a:moveTo>
                    <a:pt x="19316" y="0"/>
                  </a:moveTo>
                  <a:lnTo>
                    <a:pt x="4414193" y="0"/>
                  </a:lnTo>
                  <a:cubicBezTo>
                    <a:pt x="4424861" y="0"/>
                    <a:pt x="4433509" y="8648"/>
                    <a:pt x="4433509" y="19316"/>
                  </a:cubicBezTo>
                  <a:lnTo>
                    <a:pt x="4433509" y="1982287"/>
                  </a:lnTo>
                  <a:cubicBezTo>
                    <a:pt x="4433509" y="1987410"/>
                    <a:pt x="4431474" y="1992323"/>
                    <a:pt x="4427851" y="1995945"/>
                  </a:cubicBezTo>
                  <a:cubicBezTo>
                    <a:pt x="4424229" y="1999568"/>
                    <a:pt x="4419316" y="2001603"/>
                    <a:pt x="4414193" y="2001603"/>
                  </a:cubicBezTo>
                  <a:lnTo>
                    <a:pt x="19316" y="2001603"/>
                  </a:lnTo>
                  <a:cubicBezTo>
                    <a:pt x="8648" y="2001603"/>
                    <a:pt x="0" y="1992955"/>
                    <a:pt x="0" y="1982287"/>
                  </a:cubicBezTo>
                  <a:lnTo>
                    <a:pt x="0" y="19316"/>
                  </a:lnTo>
                  <a:cubicBezTo>
                    <a:pt x="0" y="8648"/>
                    <a:pt x="8648" y="0"/>
                    <a:pt x="19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433509" cy="2068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25673" y="144196"/>
            <a:ext cx="13672062" cy="1769009"/>
            <a:chOff x="0" y="0"/>
            <a:chExt cx="18229416" cy="235867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8229416" cy="2358678"/>
              <a:chOff x="0" y="0"/>
              <a:chExt cx="5283188" cy="68358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283188" cy="683584"/>
              </a:xfrm>
              <a:custGeom>
                <a:avLst/>
                <a:gdLst/>
                <a:ahLst/>
                <a:cxnLst/>
                <a:rect r="r" b="b" t="t" l="l"/>
                <a:pathLst>
                  <a:path h="683584" w="5283188">
                    <a:moveTo>
                      <a:pt x="21613" y="0"/>
                    </a:moveTo>
                    <a:lnTo>
                      <a:pt x="5261575" y="0"/>
                    </a:lnTo>
                    <a:cubicBezTo>
                      <a:pt x="5267307" y="0"/>
                      <a:pt x="5272805" y="2277"/>
                      <a:pt x="5276858" y="6330"/>
                    </a:cubicBezTo>
                    <a:cubicBezTo>
                      <a:pt x="5280911" y="10384"/>
                      <a:pt x="5283188" y="15881"/>
                      <a:pt x="5283188" y="21613"/>
                    </a:cubicBezTo>
                    <a:lnTo>
                      <a:pt x="5283188" y="661971"/>
                    </a:lnTo>
                    <a:cubicBezTo>
                      <a:pt x="5283188" y="667703"/>
                      <a:pt x="5280911" y="673201"/>
                      <a:pt x="5276858" y="677254"/>
                    </a:cubicBezTo>
                    <a:cubicBezTo>
                      <a:pt x="5272805" y="681307"/>
                      <a:pt x="5267307" y="683584"/>
                      <a:pt x="5261575" y="683584"/>
                    </a:cubicBezTo>
                    <a:lnTo>
                      <a:pt x="21613" y="683584"/>
                    </a:lnTo>
                    <a:cubicBezTo>
                      <a:pt x="15881" y="683584"/>
                      <a:pt x="10384" y="681307"/>
                      <a:pt x="6330" y="677254"/>
                    </a:cubicBezTo>
                    <a:cubicBezTo>
                      <a:pt x="2277" y="673201"/>
                      <a:pt x="0" y="667703"/>
                      <a:pt x="0" y="661971"/>
                    </a:cubicBezTo>
                    <a:lnTo>
                      <a:pt x="0" y="21613"/>
                    </a:lnTo>
                    <a:cubicBezTo>
                      <a:pt x="0" y="15881"/>
                      <a:pt x="2277" y="10384"/>
                      <a:pt x="6330" y="6330"/>
                    </a:cubicBezTo>
                    <a:cubicBezTo>
                      <a:pt x="10384" y="2277"/>
                      <a:pt x="15881" y="0"/>
                      <a:pt x="2161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66675"/>
                <a:ext cx="5283188" cy="75025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51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1548691" y="563406"/>
              <a:ext cx="15251973" cy="12681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30"/>
                </a:lnSpc>
              </a:pPr>
              <a:r>
                <a:rPr lang="en-US" b="true" sz="6500" spc="-292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Modificación del codigo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28700" y="2575281"/>
            <a:ext cx="9946844" cy="4190108"/>
          </a:xfrm>
          <a:custGeom>
            <a:avLst/>
            <a:gdLst/>
            <a:ahLst/>
            <a:cxnLst/>
            <a:rect r="r" b="b" t="t" l="l"/>
            <a:pathLst>
              <a:path h="4190108" w="9946844">
                <a:moveTo>
                  <a:pt x="0" y="0"/>
                </a:moveTo>
                <a:lnTo>
                  <a:pt x="9946844" y="0"/>
                </a:lnTo>
                <a:lnTo>
                  <a:pt x="9946844" y="4190108"/>
                </a:lnTo>
                <a:lnTo>
                  <a:pt x="0" y="41901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255122" y="6053265"/>
            <a:ext cx="10004178" cy="2818569"/>
          </a:xfrm>
          <a:custGeom>
            <a:avLst/>
            <a:gdLst/>
            <a:ahLst/>
            <a:cxnLst/>
            <a:rect r="r" b="b" t="t" l="l"/>
            <a:pathLst>
              <a:path h="2818569" w="10004178">
                <a:moveTo>
                  <a:pt x="0" y="0"/>
                </a:moveTo>
                <a:lnTo>
                  <a:pt x="10004178" y="0"/>
                </a:lnTo>
                <a:lnTo>
                  <a:pt x="10004178" y="2818569"/>
                </a:lnTo>
                <a:lnTo>
                  <a:pt x="0" y="28185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DAGifv4Wq5E</dc:identifier>
  <dcterms:modified xsi:type="dcterms:W3CDTF">2011-08-01T06:04:30Z</dcterms:modified>
  <cp:revision>1</cp:revision>
  <dc:title>Principios SOLID</dc:title>
</cp:coreProperties>
</file>