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65A36-6ED3-4D8A-8C7B-456A86A3B6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2750F2-DF5C-4196-876B-4498CCE614FC}">
      <dgm:prSet/>
      <dgm:spPr/>
      <dgm:t>
        <a:bodyPr/>
        <a:lstStyle/>
        <a:p>
          <a:r>
            <a:rPr lang="en-US"/>
            <a:t>Rungta, K. (2020b, October 27). </a:t>
          </a:r>
          <a:r>
            <a:rPr lang="en-US" i="1"/>
            <a:t>SOAP Web Services Tutorial: Simple Object Access Protocol EXAMPLE</a:t>
          </a:r>
          <a:r>
            <a:rPr lang="en-US"/>
            <a:t>. Guru 99. https://www.guru99.com/soap-simple-object-access-protocol.html</a:t>
          </a:r>
        </a:p>
      </dgm:t>
    </dgm:pt>
    <dgm:pt modelId="{EFBA532D-99B2-4A21-8761-8A574CE0F524}" type="parTrans" cxnId="{0043A730-781F-4281-A6E1-5ADFD440C5B4}">
      <dgm:prSet/>
      <dgm:spPr/>
      <dgm:t>
        <a:bodyPr/>
        <a:lstStyle/>
        <a:p>
          <a:endParaRPr lang="en-US"/>
        </a:p>
      </dgm:t>
    </dgm:pt>
    <dgm:pt modelId="{B4DCEC03-51CC-4060-A118-6A70AB7230D7}" type="sibTrans" cxnId="{0043A730-781F-4281-A6E1-5ADFD440C5B4}">
      <dgm:prSet/>
      <dgm:spPr/>
      <dgm:t>
        <a:bodyPr/>
        <a:lstStyle/>
        <a:p>
          <a:endParaRPr lang="en-US"/>
        </a:p>
      </dgm:t>
    </dgm:pt>
    <dgm:pt modelId="{83CB27BE-5F13-4D4E-90A1-3E8EE3E29DF1}">
      <dgm:prSet/>
      <dgm:spPr/>
      <dgm:t>
        <a:bodyPr/>
        <a:lstStyle/>
        <a:p>
          <a:r>
            <a:rPr lang="en-US" i="1"/>
            <a:t>What is SOAP? (Sun Java System Message Queue 4.3 Developer’s Guide for Java Clients)</a:t>
          </a:r>
          <a:r>
            <a:rPr lang="en-US"/>
            <a:t>. (n.d.). Oracle. Retrieved October 30, 2020, from https://docs.oracle.com/cd/E19340-01/820-6767/aeqey/index.html</a:t>
          </a:r>
        </a:p>
      </dgm:t>
    </dgm:pt>
    <dgm:pt modelId="{763893A3-6DD1-4B45-8FF3-BFDCDB438720}" type="parTrans" cxnId="{70D1A8D3-7C17-48B0-AC32-A4BD93677562}">
      <dgm:prSet/>
      <dgm:spPr/>
      <dgm:t>
        <a:bodyPr/>
        <a:lstStyle/>
        <a:p>
          <a:endParaRPr lang="en-US"/>
        </a:p>
      </dgm:t>
    </dgm:pt>
    <dgm:pt modelId="{9414F1B5-ECBF-4022-88CB-D8E6DE8E6DF6}" type="sibTrans" cxnId="{70D1A8D3-7C17-48B0-AC32-A4BD93677562}">
      <dgm:prSet/>
      <dgm:spPr/>
      <dgm:t>
        <a:bodyPr/>
        <a:lstStyle/>
        <a:p>
          <a:endParaRPr lang="en-US"/>
        </a:p>
      </dgm:t>
    </dgm:pt>
    <dgm:pt modelId="{DAB3A96E-7CA2-41C3-AB52-5BB88EB7CB7F}" type="pres">
      <dgm:prSet presAssocID="{C8865A36-6ED3-4D8A-8C7B-456A86A3B67B}" presName="root" presStyleCnt="0">
        <dgm:presLayoutVars>
          <dgm:dir/>
          <dgm:resizeHandles val="exact"/>
        </dgm:presLayoutVars>
      </dgm:prSet>
      <dgm:spPr/>
    </dgm:pt>
    <dgm:pt modelId="{AFDE3403-0124-4092-8481-6957FAAE624F}" type="pres">
      <dgm:prSet presAssocID="{C82750F2-DF5C-4196-876B-4498CCE614FC}" presName="compNode" presStyleCnt="0"/>
      <dgm:spPr/>
    </dgm:pt>
    <dgm:pt modelId="{047DF01C-EFC8-4A74-806F-E609C90F9D29}" type="pres">
      <dgm:prSet presAssocID="{C82750F2-DF5C-4196-876B-4498CCE614FC}" presName="bgRect" presStyleLbl="bgShp" presStyleIdx="0" presStyleCnt="2"/>
      <dgm:spPr/>
    </dgm:pt>
    <dgm:pt modelId="{EAC8D602-20A2-47C0-984E-C452D1C87247}" type="pres">
      <dgm:prSet presAssocID="{C82750F2-DF5C-4196-876B-4498CCE614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4E070AC4-BBF0-4A85-B52B-AA1A4686701C}" type="pres">
      <dgm:prSet presAssocID="{C82750F2-DF5C-4196-876B-4498CCE614FC}" presName="spaceRect" presStyleCnt="0"/>
      <dgm:spPr/>
    </dgm:pt>
    <dgm:pt modelId="{02AE6BDD-EEFE-4E56-A509-D954E096A127}" type="pres">
      <dgm:prSet presAssocID="{C82750F2-DF5C-4196-876B-4498CCE614FC}" presName="parTx" presStyleLbl="revTx" presStyleIdx="0" presStyleCnt="2">
        <dgm:presLayoutVars>
          <dgm:chMax val="0"/>
          <dgm:chPref val="0"/>
        </dgm:presLayoutVars>
      </dgm:prSet>
      <dgm:spPr/>
    </dgm:pt>
    <dgm:pt modelId="{A72304A0-5B49-44B4-9C93-D532E7AD37B2}" type="pres">
      <dgm:prSet presAssocID="{B4DCEC03-51CC-4060-A118-6A70AB7230D7}" presName="sibTrans" presStyleCnt="0"/>
      <dgm:spPr/>
    </dgm:pt>
    <dgm:pt modelId="{EBE0E74E-6478-4227-8C90-BE4FA649FBB5}" type="pres">
      <dgm:prSet presAssocID="{83CB27BE-5F13-4D4E-90A1-3E8EE3E29DF1}" presName="compNode" presStyleCnt="0"/>
      <dgm:spPr/>
    </dgm:pt>
    <dgm:pt modelId="{32052FD5-3B04-4B14-B0E9-D750EADE2BFE}" type="pres">
      <dgm:prSet presAssocID="{83CB27BE-5F13-4D4E-90A1-3E8EE3E29DF1}" presName="bgRect" presStyleLbl="bgShp" presStyleIdx="1" presStyleCnt="2"/>
      <dgm:spPr/>
    </dgm:pt>
    <dgm:pt modelId="{5922E9DE-81CC-4B02-A317-F383C26F5D1D}" type="pres">
      <dgm:prSet presAssocID="{83CB27BE-5F13-4D4E-90A1-3E8EE3E29D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9584EAFE-08E6-4B1D-8369-B46454AED177}" type="pres">
      <dgm:prSet presAssocID="{83CB27BE-5F13-4D4E-90A1-3E8EE3E29DF1}" presName="spaceRect" presStyleCnt="0"/>
      <dgm:spPr/>
    </dgm:pt>
    <dgm:pt modelId="{2718038B-49B4-466B-AFF0-400C4380BF1C}" type="pres">
      <dgm:prSet presAssocID="{83CB27BE-5F13-4D4E-90A1-3E8EE3E29DF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43A730-781F-4281-A6E1-5ADFD440C5B4}" srcId="{C8865A36-6ED3-4D8A-8C7B-456A86A3B67B}" destId="{C82750F2-DF5C-4196-876B-4498CCE614FC}" srcOrd="0" destOrd="0" parTransId="{EFBA532D-99B2-4A21-8761-8A574CE0F524}" sibTransId="{B4DCEC03-51CC-4060-A118-6A70AB7230D7}"/>
    <dgm:cxn modelId="{297F1464-21B3-411E-8084-1DB7E8A077A1}" type="presOf" srcId="{C8865A36-6ED3-4D8A-8C7B-456A86A3B67B}" destId="{DAB3A96E-7CA2-41C3-AB52-5BB88EB7CB7F}" srcOrd="0" destOrd="0" presId="urn:microsoft.com/office/officeart/2018/2/layout/IconVerticalSolidList"/>
    <dgm:cxn modelId="{14472C82-E0A7-485D-A1AA-D4E31C067A9D}" type="presOf" srcId="{C82750F2-DF5C-4196-876B-4498CCE614FC}" destId="{02AE6BDD-EEFE-4E56-A509-D954E096A127}" srcOrd="0" destOrd="0" presId="urn:microsoft.com/office/officeart/2018/2/layout/IconVerticalSolidList"/>
    <dgm:cxn modelId="{B4D57EBF-B155-47D1-9433-CF4A406118A1}" type="presOf" srcId="{83CB27BE-5F13-4D4E-90A1-3E8EE3E29DF1}" destId="{2718038B-49B4-466B-AFF0-400C4380BF1C}" srcOrd="0" destOrd="0" presId="urn:microsoft.com/office/officeart/2018/2/layout/IconVerticalSolidList"/>
    <dgm:cxn modelId="{70D1A8D3-7C17-48B0-AC32-A4BD93677562}" srcId="{C8865A36-6ED3-4D8A-8C7B-456A86A3B67B}" destId="{83CB27BE-5F13-4D4E-90A1-3E8EE3E29DF1}" srcOrd="1" destOrd="0" parTransId="{763893A3-6DD1-4B45-8FF3-BFDCDB438720}" sibTransId="{9414F1B5-ECBF-4022-88CB-D8E6DE8E6DF6}"/>
    <dgm:cxn modelId="{C9537C39-1C18-4602-9E70-568B0FA05FD7}" type="presParOf" srcId="{DAB3A96E-7CA2-41C3-AB52-5BB88EB7CB7F}" destId="{AFDE3403-0124-4092-8481-6957FAAE624F}" srcOrd="0" destOrd="0" presId="urn:microsoft.com/office/officeart/2018/2/layout/IconVerticalSolidList"/>
    <dgm:cxn modelId="{62860E32-008C-416B-8620-569E2CA45489}" type="presParOf" srcId="{AFDE3403-0124-4092-8481-6957FAAE624F}" destId="{047DF01C-EFC8-4A74-806F-E609C90F9D29}" srcOrd="0" destOrd="0" presId="urn:microsoft.com/office/officeart/2018/2/layout/IconVerticalSolidList"/>
    <dgm:cxn modelId="{167FAFC2-D1B7-41D4-91BE-6A99C17466A6}" type="presParOf" srcId="{AFDE3403-0124-4092-8481-6957FAAE624F}" destId="{EAC8D602-20A2-47C0-984E-C452D1C87247}" srcOrd="1" destOrd="0" presId="urn:microsoft.com/office/officeart/2018/2/layout/IconVerticalSolidList"/>
    <dgm:cxn modelId="{C59B4A6D-F3A9-4DD4-8005-EBCB37119A82}" type="presParOf" srcId="{AFDE3403-0124-4092-8481-6957FAAE624F}" destId="{4E070AC4-BBF0-4A85-B52B-AA1A4686701C}" srcOrd="2" destOrd="0" presId="urn:microsoft.com/office/officeart/2018/2/layout/IconVerticalSolidList"/>
    <dgm:cxn modelId="{9F09467E-D8FB-4C0B-B547-354F65FBCA3F}" type="presParOf" srcId="{AFDE3403-0124-4092-8481-6957FAAE624F}" destId="{02AE6BDD-EEFE-4E56-A509-D954E096A127}" srcOrd="3" destOrd="0" presId="urn:microsoft.com/office/officeart/2018/2/layout/IconVerticalSolidList"/>
    <dgm:cxn modelId="{26CF9BAD-5D11-41E2-8220-A2EFBF5658E1}" type="presParOf" srcId="{DAB3A96E-7CA2-41C3-AB52-5BB88EB7CB7F}" destId="{A72304A0-5B49-44B4-9C93-D532E7AD37B2}" srcOrd="1" destOrd="0" presId="urn:microsoft.com/office/officeart/2018/2/layout/IconVerticalSolidList"/>
    <dgm:cxn modelId="{F7E0CFF6-668C-4CF2-9C9F-AA1463710AEC}" type="presParOf" srcId="{DAB3A96E-7CA2-41C3-AB52-5BB88EB7CB7F}" destId="{EBE0E74E-6478-4227-8C90-BE4FA649FBB5}" srcOrd="2" destOrd="0" presId="urn:microsoft.com/office/officeart/2018/2/layout/IconVerticalSolidList"/>
    <dgm:cxn modelId="{AC1DDC65-7BA6-470A-AE50-1345D8295507}" type="presParOf" srcId="{EBE0E74E-6478-4227-8C90-BE4FA649FBB5}" destId="{32052FD5-3B04-4B14-B0E9-D750EADE2BFE}" srcOrd="0" destOrd="0" presId="urn:microsoft.com/office/officeart/2018/2/layout/IconVerticalSolidList"/>
    <dgm:cxn modelId="{E2813918-CBBA-4B49-81BE-13EBA0718338}" type="presParOf" srcId="{EBE0E74E-6478-4227-8C90-BE4FA649FBB5}" destId="{5922E9DE-81CC-4B02-A317-F383C26F5D1D}" srcOrd="1" destOrd="0" presId="urn:microsoft.com/office/officeart/2018/2/layout/IconVerticalSolidList"/>
    <dgm:cxn modelId="{D05BFD87-D9DE-4D68-B390-BB14C8A3A5DD}" type="presParOf" srcId="{EBE0E74E-6478-4227-8C90-BE4FA649FBB5}" destId="{9584EAFE-08E6-4B1D-8369-B46454AED177}" srcOrd="2" destOrd="0" presId="urn:microsoft.com/office/officeart/2018/2/layout/IconVerticalSolidList"/>
    <dgm:cxn modelId="{E2A4CCC0-347E-4BED-9FF3-6B7EF031E476}" type="presParOf" srcId="{EBE0E74E-6478-4227-8C90-BE4FA649FBB5}" destId="{2718038B-49B4-466B-AFF0-400C4380BF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DF01C-EFC8-4A74-806F-E609C90F9D29}">
      <dsp:nvSpPr>
        <dsp:cNvPr id="0" name=""/>
        <dsp:cNvSpPr/>
      </dsp:nvSpPr>
      <dsp:spPr>
        <a:xfrm>
          <a:off x="0" y="745053"/>
          <a:ext cx="10506456" cy="1375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8D602-20A2-47C0-984E-C452D1C87247}">
      <dsp:nvSpPr>
        <dsp:cNvPr id="0" name=""/>
        <dsp:cNvSpPr/>
      </dsp:nvSpPr>
      <dsp:spPr>
        <a:xfrm>
          <a:off x="416083" y="1054537"/>
          <a:ext cx="756516" cy="756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E6BDD-EEFE-4E56-A509-D954E096A127}">
      <dsp:nvSpPr>
        <dsp:cNvPr id="0" name=""/>
        <dsp:cNvSpPr/>
      </dsp:nvSpPr>
      <dsp:spPr>
        <a:xfrm>
          <a:off x="1588683" y="745053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Rungta, K. (2020b, October 27). </a:t>
          </a:r>
          <a:r>
            <a:rPr lang="en-US" sz="2300" i="1" kern="1200"/>
            <a:t>SOAP Web Services Tutorial: Simple Object Access Protocol EXAMPLE</a:t>
          </a:r>
          <a:r>
            <a:rPr lang="en-US" sz="2300" kern="1200"/>
            <a:t>. Guru 99. https://www.guru99.com/soap-simple-object-access-protocol.html</a:t>
          </a:r>
        </a:p>
      </dsp:txBody>
      <dsp:txXfrm>
        <a:off x="1588683" y="745053"/>
        <a:ext cx="8917772" cy="1375483"/>
      </dsp:txXfrm>
    </dsp:sp>
    <dsp:sp modelId="{32052FD5-3B04-4B14-B0E9-D750EADE2BFE}">
      <dsp:nvSpPr>
        <dsp:cNvPr id="0" name=""/>
        <dsp:cNvSpPr/>
      </dsp:nvSpPr>
      <dsp:spPr>
        <a:xfrm>
          <a:off x="0" y="2464408"/>
          <a:ext cx="10506456" cy="1375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2E9DE-81CC-4B02-A317-F383C26F5D1D}">
      <dsp:nvSpPr>
        <dsp:cNvPr id="0" name=""/>
        <dsp:cNvSpPr/>
      </dsp:nvSpPr>
      <dsp:spPr>
        <a:xfrm>
          <a:off x="416083" y="2773892"/>
          <a:ext cx="756516" cy="756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8038B-49B4-466B-AFF0-400C4380BF1C}">
      <dsp:nvSpPr>
        <dsp:cNvPr id="0" name=""/>
        <dsp:cNvSpPr/>
      </dsp:nvSpPr>
      <dsp:spPr>
        <a:xfrm>
          <a:off x="1588683" y="2464408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/>
            <a:t>What is SOAP? (Sun Java System Message Queue 4.3 Developer’s Guide for Java Clients)</a:t>
          </a:r>
          <a:r>
            <a:rPr lang="en-US" sz="2300" kern="1200"/>
            <a:t>. (n.d.). Oracle. Retrieved October 30, 2020, from https://docs.oracle.com/cd/E19340-01/820-6767/aeqey/index.html</a:t>
          </a:r>
        </a:p>
      </dsp:txBody>
      <dsp:txXfrm>
        <a:off x="1588683" y="2464408"/>
        <a:ext cx="8917772" cy="1375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432A-42AD-49A4-9C16-F0C4ADE2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885CB-FCB0-4EEE-B168-0EFACFBC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7FCE-680F-4DE6-84C2-1E26E2FB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3BC7-C440-473E-BE73-1F28352E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AFE4-FBA5-4FBA-8815-C2F89505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C16B-D4F1-4A48-BCE6-3E5721A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F57B4-5A0C-4F24-B5EA-15F793AAE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3757A-2E71-4646-8D3A-F926E979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9674-C0E4-4A25-B8D0-A7DFE9CD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1695-B8FC-4779-86FE-B8F1B901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89C15-124A-433F-82DF-CF1B7968F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2B1A7-EF0B-4EA8-A684-4A07FBD47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D9F3-758E-444B-BB63-6982B82C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8BC6-7BE7-4F85-8E61-1EAFCBD6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85A0-C037-40BA-BD3B-18785E4F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0C1D-BEAE-4CE4-8501-5B3A5C35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6173-4882-4696-A2D5-AC1E08EE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720A3-0790-433B-A654-389FC3BF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E74F-77DC-4E1F-A091-ADDE1127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66D5-28A8-4FD6-B7D9-3B1659E0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492-6307-440A-82FF-D8ADBA0B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A3529-2A09-4C09-9131-459E41CF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8735-4F7B-4051-A2F2-D94D9201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678F-2994-49B9-8A52-DAE0AD92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37FC-A249-4D22-98AA-15D69C2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7499-8709-4FFA-90A7-222B29D5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0124-980A-4AFA-8D46-99B5CB3E0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9D806-1FC2-4E3B-B9EE-78C17F52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3A979-DC55-4717-BE6E-84F530F2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6AC1E-B759-40D1-AB45-A66D48AD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B98C4-E66D-4241-9F30-EADBA727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7FBA-C689-4BE4-8F96-FC53AF8D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18F6-5678-4CEB-8635-665365DDE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6C3B4-BF71-4ED9-BFF7-D4124E826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BB985-8174-4106-B82A-2D8187823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2DA21-82A3-47BD-A95E-CAB797B58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B8CB3-9467-4F6F-BB07-C0F7DA26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7F028-D4C7-4877-A55A-B1A9BCCB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2F210-766F-414B-9DCF-F89D0512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2DAD-AE7F-4DF0-9834-D09F67A3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BBA73-0ABF-4135-8F6D-22C8E204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6B1E1-F802-4C38-960F-614B558D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2DEA8-036A-42D1-B65E-FF5694A1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0BA18-58ED-4F0C-9E97-1C8AC0BA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C704E-9215-48C4-82E7-AF7078FE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9CAF5-1999-4BFB-9319-CCF48DDA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9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264B-ED80-4500-B2F6-D622C036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D363-C19A-49DA-91E3-53E9C6B8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49BE5-4AF6-4F7D-AB7A-E63AEC2FF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90BA-8458-41A5-A79C-3F8D27EE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732B6-8596-4F81-B28F-1F084144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93A5-C214-4003-A471-C286410B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0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1A08-6896-48C3-82F1-27CB84B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AD109-1922-4AB0-ACD1-1EFF42AF9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280C2-5B81-4256-BE8B-13C6468E6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40B4-A285-4689-BD13-B0ED9856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50E9D-C17E-4972-867A-3FDF0BD7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298AC-3BF6-4CF6-BB68-DD92443A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00AF9-D749-4D45-84CE-62E7B74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3195B-792E-47E9-8D06-05BCD98F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56498-A0A1-48BB-AF89-E7651D3EB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5146-5E65-45EA-855B-A26F291F6D1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29D96-FEB6-4C32-A4BF-CD9E5E8C4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EA31-887A-4931-A442-35A8622B1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92A6-EED5-4F5B-89EF-34C1085B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roland31/" TargetMode="External"/><Relationship Id="rId2" Type="http://schemas.openxmlformats.org/officeDocument/2006/relationships/hyperlink" Target="https://jdroland31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droland31@yahoo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C1E355-ACBE-4E9F-B276-B70E301BC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2" r="9093" b="23361"/>
          <a:stretch/>
        </p:blipFill>
        <p:spPr>
          <a:xfrm>
            <a:off x="6473364" y="584908"/>
            <a:ext cx="571863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3045815" y="0"/>
                </a:moveTo>
                <a:lnTo>
                  <a:pt x="5718636" y="0"/>
                </a:lnTo>
                <a:lnTo>
                  <a:pt x="5718636" y="5509036"/>
                </a:lnTo>
                <a:lnTo>
                  <a:pt x="5215794" y="5509036"/>
                </a:lnTo>
                <a:lnTo>
                  <a:pt x="5215794" y="5509675"/>
                </a:lnTo>
                <a:lnTo>
                  <a:pt x="0" y="5509675"/>
                </a:lnTo>
                <a:lnTo>
                  <a:pt x="2542974" y="639"/>
                </a:lnTo>
                <a:lnTo>
                  <a:pt x="3045520" y="639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BE1C8-DF92-4E56-BADD-FF974C0A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3651047"/>
            <a:ext cx="5254752" cy="91111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Accessing Objects over HTTP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100FE-FCAA-4F1F-AE99-8EC193188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408814"/>
            <a:ext cx="5729673" cy="223527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163952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C5827-9019-4385-BB24-FC386E4A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2D0CB0-BC4D-4DB7-95D4-080B66288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13645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21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46BFB-E364-4AAF-B83A-761BC478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Contact Me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16CE-2C84-42F5-B8D7-2D2477C6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5675976" cy="3560260"/>
          </a:xfrm>
        </p:spPr>
        <p:txBody>
          <a:bodyPr anchor="ctr">
            <a:normAutofit/>
          </a:bodyPr>
          <a:lstStyle/>
          <a:p>
            <a:pPr marL="0" indent="0" rtl="0" fontAlgn="auto">
              <a:buNone/>
            </a:pPr>
            <a:r>
              <a:rPr lang="en-US" sz="2400" b="0" i="0" u="sng" strike="noStrike" dirty="0">
                <a:effectLst/>
                <a:latin typeface="Meiryo" panose="020B0604030504040204" pitchFamily="34" charset="-128"/>
                <a:hlinkClick r:id="rId2"/>
              </a:rPr>
              <a:t>https://jdroland31.github.io/</a:t>
            </a:r>
            <a:r>
              <a:rPr lang="en-US" sz="2400" b="0" i="0" dirty="0">
                <a:effectLst/>
                <a:latin typeface="Meiryo" panose="020B0604030504040204" pitchFamily="34" charset="-128"/>
              </a:rPr>
              <a:t>​</a:t>
            </a:r>
          </a:p>
          <a:p>
            <a:pPr marL="0" indent="0" rtl="0" fontAlgn="auto">
              <a:buNone/>
            </a:pPr>
            <a:endParaRPr lang="en-US" sz="2400" b="0" i="0" dirty="0">
              <a:effectLst/>
              <a:latin typeface="Calibri" panose="020F0502020204030204" pitchFamily="34" charset="0"/>
            </a:endParaRPr>
          </a:p>
          <a:p>
            <a:pPr marL="0" indent="0" rtl="0" fontAlgn="base">
              <a:buNone/>
            </a:pPr>
            <a:r>
              <a:rPr lang="en-US" sz="2400" b="0" i="0" u="sng" strike="noStrike" dirty="0">
                <a:effectLst/>
                <a:latin typeface="Meiryo" panose="020B0604030504040204" pitchFamily="34" charset="-128"/>
                <a:hlinkClick r:id="rId3"/>
              </a:rPr>
              <a:t>https://github.com/jdroland31/</a:t>
            </a:r>
            <a:r>
              <a:rPr lang="en-US" sz="2400" b="0" i="0" dirty="0">
                <a:effectLst/>
                <a:latin typeface="Meiryo" panose="020B0604030504040204" pitchFamily="34" charset="-128"/>
              </a:rPr>
              <a:t>​</a:t>
            </a:r>
          </a:p>
          <a:p>
            <a:pPr marL="0" indent="0" rtl="0" fontAlgn="base">
              <a:buNone/>
            </a:pPr>
            <a:endParaRPr lang="en-US" sz="2400" b="0" i="0" dirty="0">
              <a:effectLst/>
            </a:endParaRPr>
          </a:p>
          <a:p>
            <a:pPr marL="0" indent="0" rtl="0" fontAlgn="base">
              <a:buNone/>
            </a:pPr>
            <a:r>
              <a:rPr lang="en-US" sz="2400" b="0" i="0" u="sng" strike="noStrike" dirty="0">
                <a:effectLst/>
                <a:latin typeface="Meiryo" panose="020B0604030504040204" pitchFamily="34" charset="-128"/>
                <a:hlinkClick r:id="rId4"/>
              </a:rPr>
              <a:t>jdroland31@yahoo.com</a:t>
            </a:r>
            <a:endParaRPr lang="en-US" sz="2400" b="0" i="0" dirty="0"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992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602D-1C1F-4506-9690-0C4C354B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What is SOAP?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F84B-833C-42A4-A622-111A9A0F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SOAP is an acronym for Simple Object Access Protocol.</a:t>
            </a:r>
          </a:p>
          <a:p>
            <a:r>
              <a:rPr lang="en-US" sz="2400" dirty="0"/>
              <a:t>A communications standard for applications to remotely invoke methods from other applications.</a:t>
            </a:r>
          </a:p>
          <a:p>
            <a:r>
              <a:rPr lang="en-US" sz="2400" dirty="0"/>
              <a:t>Addresses need for common standard of data exchange between otherwise distinct application languages.</a:t>
            </a:r>
          </a:p>
          <a:p>
            <a:r>
              <a:rPr lang="en-US" sz="2400" dirty="0"/>
              <a:t>Uses broadly accepted standards of HTTP and XML as it’s basis.</a:t>
            </a:r>
          </a:p>
          <a:p>
            <a:r>
              <a:rPr lang="en-US" sz="2400" dirty="0"/>
              <a:t>Relies on the receiving application being able to parse SOAP requests.</a:t>
            </a:r>
          </a:p>
          <a:p>
            <a:r>
              <a:rPr lang="en-US" sz="2400" dirty="0"/>
              <a:t>Competitive standard with (and arguably made obsolescent by) REST.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314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9A01-DCDE-47AE-B3B5-CEF2D2F3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SOAP Structure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0CD8-3700-4C93-88CE-2CF360AC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A SOAP request is an HTTP request containing an XML body.</a:t>
            </a:r>
          </a:p>
          <a:p>
            <a:r>
              <a:rPr lang="en-US" sz="2400" dirty="0"/>
              <a:t>A SOAP request is also known as a SOAP message.</a:t>
            </a:r>
          </a:p>
          <a:p>
            <a:r>
              <a:rPr lang="en-US" sz="2400" dirty="0"/>
              <a:t>The message is wrapped in an XML element identified as a SOAP Envelope.</a:t>
            </a:r>
          </a:p>
          <a:p>
            <a:r>
              <a:rPr lang="en-US" sz="2400" dirty="0"/>
              <a:t>Within the Envelope is a header (optional) and a body.</a:t>
            </a:r>
          </a:p>
          <a:p>
            <a:r>
              <a:rPr lang="en-US" sz="2400" dirty="0"/>
              <a:t>These identify to the receiving application what object is being accessed and what parameters are being provided to it.</a:t>
            </a:r>
          </a:p>
          <a:p>
            <a:r>
              <a:rPr lang="en-US" sz="2400" dirty="0"/>
              <a:t>The optional Fault element in a return message details why a request failed.</a:t>
            </a:r>
          </a:p>
        </p:txBody>
      </p:sp>
    </p:spTree>
    <p:extLst>
      <p:ext uri="{BB962C8B-B14F-4D97-AF65-F5344CB8AC3E}">
        <p14:creationId xmlns:p14="http://schemas.microsoft.com/office/powerpoint/2010/main" val="296317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C685-363F-4452-896B-9456E3C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The SOAP Header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658B-8355-4612-BA9A-E56B557C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header acts much like an HTTP header.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 contains information about the request.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These can include authentication credentials or information about parameters such as data type.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These parameters can be simple data types like string, number, or Boolean, or a complex object.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header parameter elements have a name attribute which corresponds to the named elements in the body.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header can also be used in a SOAP return message to define data types.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header is optional but recommended.</a:t>
            </a:r>
          </a:p>
        </p:txBody>
      </p:sp>
    </p:spTree>
    <p:extLst>
      <p:ext uri="{BB962C8B-B14F-4D97-AF65-F5344CB8AC3E}">
        <p14:creationId xmlns:p14="http://schemas.microsoft.com/office/powerpoint/2010/main" val="288757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C685-363F-4452-896B-9456E3C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The SOAP Body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658B-8355-4612-BA9A-E56B557C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body element contains the actual data of the request or response.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Elements identified by name in the header will be found here by those names.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Values are stored between each XML element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first element within the body is the name of the function being requested.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nested elements are the parameter values.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Any additional levels of hierarchy (like for complex data types) are represented by further nesting.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body element is required.</a:t>
            </a:r>
          </a:p>
        </p:txBody>
      </p:sp>
    </p:spTree>
    <p:extLst>
      <p:ext uri="{BB962C8B-B14F-4D97-AF65-F5344CB8AC3E}">
        <p14:creationId xmlns:p14="http://schemas.microsoft.com/office/powerpoint/2010/main" val="114701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C685-363F-4452-896B-9456E3C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The SOAP Fault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658B-8355-4612-BA9A-E56B557C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Since SOAP is a standard that nests within HTTP, the standard HTTP response codes do not properly encapsulate the response of the faulty SOAP request.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address this, the SOAP structure includes provisions for an optional Fault element within the envelope.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SOAP Fault message returns the following types of elements: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 err="1">
                <a:solidFill>
                  <a:schemeClr val="bg1"/>
                </a:solidFill>
              </a:rPr>
              <a:t>faultCode</a:t>
            </a:r>
            <a:r>
              <a:rPr lang="en-US" sz="2400" dirty="0">
                <a:solidFill>
                  <a:schemeClr val="bg1"/>
                </a:solidFill>
              </a:rPr>
              <a:t>&gt; - Contains a SOAP-ENV code.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 err="1">
                <a:solidFill>
                  <a:schemeClr val="bg1"/>
                </a:solidFill>
              </a:rPr>
              <a:t>faultString</a:t>
            </a:r>
            <a:r>
              <a:rPr lang="en-US" sz="2400" dirty="0">
                <a:solidFill>
                  <a:schemeClr val="bg1"/>
                </a:solidFill>
              </a:rPr>
              <a:t>&gt; - A detailed description.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 err="1">
                <a:solidFill>
                  <a:schemeClr val="bg1"/>
                </a:solidFill>
              </a:rPr>
              <a:t>faultActor</a:t>
            </a:r>
            <a:r>
              <a:rPr lang="en-US" sz="2400" dirty="0">
                <a:solidFill>
                  <a:schemeClr val="bg1"/>
                </a:solidFill>
              </a:rPr>
              <a:t>&gt; - Indicates who (what) caused the fault.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&lt;detail&gt; - Custom application error description.</a:t>
            </a:r>
          </a:p>
        </p:txBody>
      </p:sp>
    </p:spTree>
    <p:extLst>
      <p:ext uri="{BB962C8B-B14F-4D97-AF65-F5344CB8AC3E}">
        <p14:creationId xmlns:p14="http://schemas.microsoft.com/office/powerpoint/2010/main" val="343720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2B8B-A7C3-4F80-ACD2-898221BD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Fault Codes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8938-5297-4DDD-B956-7CDEE290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&lt;</a:t>
            </a:r>
            <a:r>
              <a:rPr lang="en-US" sz="2400" dirty="0" err="1">
                <a:solidFill>
                  <a:schemeClr val="bg1"/>
                </a:solidFill>
              </a:rPr>
              <a:t>faultCode</a:t>
            </a:r>
            <a:r>
              <a:rPr lang="en-US" sz="2400" dirty="0">
                <a:solidFill>
                  <a:schemeClr val="bg1"/>
                </a:solidFill>
              </a:rPr>
              <a:t>&gt; element returns one of four codes to indicate the fault type.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These are prepended with SOAP-ENV or ‘SOAP Environment’.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SOAP-ENV:VersionMismatch</a:t>
            </a:r>
            <a:r>
              <a:rPr lang="en-US" sz="2400" dirty="0">
                <a:solidFill>
                  <a:schemeClr val="bg1"/>
                </a:solidFill>
              </a:rPr>
              <a:t> – You are requesting an invalid namespace.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SOAP-ENV:MustUnderstand</a:t>
            </a:r>
            <a:r>
              <a:rPr lang="en-US" sz="2400" dirty="0">
                <a:solidFill>
                  <a:schemeClr val="bg1"/>
                </a:solidFill>
              </a:rPr>
              <a:t> – Something was malformed in the header element.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SOAP-ENV:Client</a:t>
            </a:r>
            <a:r>
              <a:rPr lang="en-US" sz="2400" dirty="0">
                <a:solidFill>
                  <a:schemeClr val="bg1"/>
                </a:solidFill>
              </a:rPr>
              <a:t> – Something in your message (in general) was malformed.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SOAP-ENV:Server</a:t>
            </a:r>
            <a:r>
              <a:rPr lang="en-US" sz="2400" dirty="0">
                <a:solidFill>
                  <a:schemeClr val="bg1"/>
                </a:solidFill>
              </a:rPr>
              <a:t> – There was a server-side error.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2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4F9B-D102-4443-BE89-58EB5EA5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CD42-9E74-4571-BA5E-C89065BB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Older styles of network application communications had several limitations.</a:t>
            </a:r>
          </a:p>
          <a:p>
            <a:r>
              <a:rPr lang="en-US" sz="2000" dirty="0"/>
              <a:t>They were language dependent, had protocol standards issues, and each connection had to be manually configured to account for firewalls.</a:t>
            </a:r>
          </a:p>
          <a:p>
            <a:r>
              <a:rPr lang="en-US" sz="2000" dirty="0"/>
              <a:t>SOAP introduced a standard model between differing languages to handle these issues.</a:t>
            </a:r>
          </a:p>
          <a:p>
            <a:r>
              <a:rPr lang="en-US" sz="2000" dirty="0"/>
              <a:t>The client application packages the request into a SOAP format in a process called marshalling.</a:t>
            </a:r>
          </a:p>
          <a:p>
            <a:r>
              <a:rPr lang="en-US" sz="2000" dirty="0"/>
              <a:t>The server receives the SOAP formatted request and unpacks that data for handling in its own environment (de-marshalling).</a:t>
            </a:r>
          </a:p>
          <a:p>
            <a:r>
              <a:rPr lang="en-US" sz="2000" dirty="0"/>
              <a:t>The server will then marshal its response for the client to de-marshal. </a:t>
            </a:r>
          </a:p>
          <a:p>
            <a:r>
              <a:rPr lang="en-US" sz="2000" dirty="0"/>
              <a:t>This standard means any application configured to understand SOAP and can form and/or process requests from any other SOAP enabled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8902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845F467-7F84-43FA-BCE1-E3C9A27E7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5" r="9895" b="-2"/>
          <a:stretch/>
        </p:blipFill>
        <p:spPr>
          <a:xfrm>
            <a:off x="7555991" y="1690688"/>
            <a:ext cx="4636009" cy="5167312"/>
          </a:xfrm>
          <a:custGeom>
            <a:avLst/>
            <a:gdLst/>
            <a:ahLst/>
            <a:cxnLst/>
            <a:rect l="l" t="t" r="r" b="b"/>
            <a:pathLst>
              <a:path w="4636009" h="5167312">
                <a:moveTo>
                  <a:pt x="2670287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087" y="2858"/>
                </a:lnTo>
                <a:lnTo>
                  <a:pt x="2670287" y="2858"/>
                </a:lnTo>
                <a:close/>
                <a:moveTo>
                  <a:pt x="0" y="0"/>
                </a:moveTo>
                <a:lnTo>
                  <a:pt x="2343381" y="0"/>
                </a:lnTo>
                <a:lnTo>
                  <a:pt x="2343381" y="952"/>
                </a:lnTo>
                <a:lnTo>
                  <a:pt x="0" y="952"/>
                </a:lnTo>
                <a:close/>
              </a:path>
            </a:pathLst>
          </a:custGeom>
        </p:spPr>
      </p:pic>
      <p:sp>
        <p:nvSpPr>
          <p:cNvPr id="11" name="Freeform 75">
            <a:extLst>
              <a:ext uri="{FF2B5EF4-FFF2-40B4-BE49-F238E27FC236}">
                <a16:creationId xmlns:a16="http://schemas.microsoft.com/office/drawing/2014/main" id="{869A01FF-E930-4B34-9942-5ACABF37F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7AF2C-94EE-48BF-855C-DB62121D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Why use SOAP?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D314F6-D46F-4B8D-A338-58EEB8D3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6588625" cy="406598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Provides a common standard for communication between programming languages.</a:t>
            </a:r>
          </a:p>
          <a:p>
            <a:r>
              <a:rPr lang="en-US" sz="2000">
                <a:solidFill>
                  <a:srgbClr val="FFFFFF"/>
                </a:solidFill>
              </a:rPr>
              <a:t>Overcomes otherwise differing expectations of data delivery format.</a:t>
            </a:r>
          </a:p>
          <a:p>
            <a:r>
              <a:rPr lang="en-US" sz="2000">
                <a:solidFill>
                  <a:srgbClr val="FFFFFF"/>
                </a:solidFill>
              </a:rPr>
              <a:t>Transmits over HTTP.</a:t>
            </a:r>
          </a:p>
          <a:p>
            <a:r>
              <a:rPr lang="en-US" sz="2000">
                <a:solidFill>
                  <a:srgbClr val="FFFFFF"/>
                </a:solidFill>
              </a:rPr>
              <a:t>Encodes in XML.</a:t>
            </a:r>
          </a:p>
          <a:p>
            <a:r>
              <a:rPr lang="en-US" sz="2000">
                <a:solidFill>
                  <a:srgbClr val="FFFFFF"/>
                </a:solidFill>
              </a:rPr>
              <a:t>Broadly supported.</a:t>
            </a:r>
          </a:p>
          <a:p>
            <a:r>
              <a:rPr lang="en-US" sz="2000">
                <a:solidFill>
                  <a:srgbClr val="FFFFFF"/>
                </a:solidFill>
              </a:rPr>
              <a:t>Provides internal error message support.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93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791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Calibri</vt:lpstr>
      <vt:lpstr>Calibri Light</vt:lpstr>
      <vt:lpstr>Office Theme</vt:lpstr>
      <vt:lpstr>SOAP</vt:lpstr>
      <vt:lpstr>What is SOAP?</vt:lpstr>
      <vt:lpstr>SOAP Structure</vt:lpstr>
      <vt:lpstr>The SOAP Header</vt:lpstr>
      <vt:lpstr>The SOAP Body</vt:lpstr>
      <vt:lpstr>The SOAP Fault</vt:lpstr>
      <vt:lpstr>Fault Codes</vt:lpstr>
      <vt:lpstr>Data Flow</vt:lpstr>
      <vt:lpstr>Why use SOAP?</vt:lpstr>
      <vt:lpstr>References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</dc:title>
  <dc:creator>rolandnator@gmail.com</dc:creator>
  <cp:lastModifiedBy>rolandnator@gmail.com</cp:lastModifiedBy>
  <cp:revision>1</cp:revision>
  <dcterms:created xsi:type="dcterms:W3CDTF">2020-11-03T04:10:51Z</dcterms:created>
  <dcterms:modified xsi:type="dcterms:W3CDTF">2020-11-03T04:12:20Z</dcterms:modified>
</cp:coreProperties>
</file>