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299" r:id="rId6"/>
    <p:sldId id="305" r:id="rId7"/>
    <p:sldId id="308" r:id="rId8"/>
    <p:sldId id="300" r:id="rId9"/>
    <p:sldId id="302" r:id="rId10"/>
    <p:sldId id="303" r:id="rId11"/>
    <p:sldId id="306" r:id="rId12"/>
    <p:sldId id="309" r:id="rId13"/>
    <p:sldId id="310" r:id="rId14"/>
    <p:sldId id="311" r:id="rId15"/>
    <p:sldId id="312"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9FF"/>
    <a:srgbClr val="B7B3FF"/>
    <a:srgbClr val="00921C"/>
    <a:srgbClr val="A20000"/>
    <a:srgbClr val="949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53" y="-190481"/>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475234"/>
            <a:ext cx="3635926" cy="2901694"/>
          </a:xfrm>
        </p:spPr>
        <p:txBody>
          <a:bodyPr anchor="b">
            <a:noAutofit/>
          </a:bodyPr>
          <a:lstStyle/>
          <a:p>
            <a:r>
              <a:rPr lang="en-US" sz="3600" dirty="0">
                <a:solidFill>
                  <a:schemeClr val="tx1"/>
                </a:solidFill>
              </a:rPr>
              <a:t>Letter Frequency in Multiple Languages and the </a:t>
            </a:r>
            <a:r>
              <a:rPr lang="en-US" sz="3600" dirty="0" err="1">
                <a:solidFill>
                  <a:schemeClr val="tx1"/>
                </a:solidFill>
              </a:rPr>
              <a:t>Vigenère</a:t>
            </a:r>
            <a:r>
              <a:rPr lang="en-US" sz="3600" dirty="0">
                <a:solidFill>
                  <a:schemeClr val="tx1"/>
                </a:solidFill>
              </a:rPr>
              <a:t> Cipher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Joshua Rowan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A68412-2566-44EB-89F0-660DE479FF5C}"/>
              </a:ext>
            </a:extLst>
          </p:cNvPr>
          <p:cNvPicPr>
            <a:picLocks noChangeAspect="1"/>
          </p:cNvPicPr>
          <p:nvPr/>
        </p:nvPicPr>
        <p:blipFill>
          <a:blip r:embed="rId2"/>
          <a:stretch>
            <a:fillRect/>
          </a:stretch>
        </p:blipFill>
        <p:spPr>
          <a:xfrm>
            <a:off x="633999" y="677502"/>
            <a:ext cx="10925102" cy="3550658"/>
          </a:xfrm>
          <a:prstGeom prst="rect">
            <a:avLst/>
          </a:prstGeom>
        </p:spPr>
      </p:pic>
      <p:sp>
        <p:nvSpPr>
          <p:cNvPr id="17" name="Rectangle 1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748630-5FD4-4C5D-B995-8DFF6ACFAE4F}"/>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Return to Frequency Analysis</a:t>
            </a:r>
          </a:p>
        </p:txBody>
      </p:sp>
      <p:cxnSp>
        <p:nvCxnSpPr>
          <p:cNvPr id="19" name="Straight Connector 1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33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F89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8382-A1E7-4DE3-8F29-623CE7DE7021}"/>
              </a:ext>
            </a:extLst>
          </p:cNvPr>
          <p:cNvSpPr>
            <a:spLocks noGrp="1"/>
          </p:cNvSpPr>
          <p:nvPr>
            <p:ph type="title"/>
          </p:nvPr>
        </p:nvSpPr>
        <p:spPr/>
        <p:txBody>
          <a:bodyPr/>
          <a:lstStyle/>
          <a:p>
            <a:r>
              <a:rPr lang="en-US" dirty="0"/>
              <a:t>Differences in Frequencies</a:t>
            </a:r>
          </a:p>
        </p:txBody>
      </p:sp>
      <p:sp>
        <p:nvSpPr>
          <p:cNvPr id="3" name="Content Placeholder 2">
            <a:extLst>
              <a:ext uri="{FF2B5EF4-FFF2-40B4-BE49-F238E27FC236}">
                <a16:creationId xmlns:a16="http://schemas.microsoft.com/office/drawing/2014/main" id="{4C21BBCD-7DCC-4D31-BE2A-96FB8BFB804F}"/>
              </a:ext>
            </a:extLst>
          </p:cNvPr>
          <p:cNvSpPr>
            <a:spLocks noGrp="1"/>
          </p:cNvSpPr>
          <p:nvPr>
            <p:ph sz="half" idx="1"/>
          </p:nvPr>
        </p:nvSpPr>
        <p:spPr>
          <a:solidFill>
            <a:schemeClr val="bg1">
              <a:lumMod val="95000"/>
            </a:schemeClr>
          </a:solidFill>
          <a:effectLst>
            <a:softEdge rad="76200"/>
          </a:effectLst>
        </p:spPr>
        <p:txBody>
          <a:bodyPr>
            <a:normAutofit lnSpcReduction="10000"/>
          </a:bodyPr>
          <a:lstStyle/>
          <a:p>
            <a:r>
              <a:rPr lang="en-US" dirty="0"/>
              <a:t>English alone has different frequencies depending on source material.</a:t>
            </a:r>
          </a:p>
          <a:p>
            <a:r>
              <a:rPr lang="en-US" dirty="0"/>
              <a:t>Other languages have similar issues.</a:t>
            </a:r>
          </a:p>
          <a:p>
            <a:r>
              <a:rPr lang="en-US" dirty="0"/>
              <a:t>In Arabic, one source used the Quran as a source, another was over 3000 pages from several books. </a:t>
            </a:r>
          </a:p>
          <a:p>
            <a:r>
              <a:rPr lang="en-US" dirty="0"/>
              <a:t>Letter frequency for the two most common letters went from a 1.6% distance to .5% distance, as well as some other shuffling throughout.</a:t>
            </a:r>
          </a:p>
        </p:txBody>
      </p:sp>
      <p:sp>
        <p:nvSpPr>
          <p:cNvPr id="4" name="Content Placeholder 3">
            <a:extLst>
              <a:ext uri="{FF2B5EF4-FFF2-40B4-BE49-F238E27FC236}">
                <a16:creationId xmlns:a16="http://schemas.microsoft.com/office/drawing/2014/main" id="{4DBC418A-368D-404F-BFBA-823DB1C5BA25}"/>
              </a:ext>
            </a:extLst>
          </p:cNvPr>
          <p:cNvSpPr>
            <a:spLocks noGrp="1"/>
          </p:cNvSpPr>
          <p:nvPr>
            <p:ph sz="half" idx="2"/>
          </p:nvPr>
        </p:nvSpPr>
        <p:spPr>
          <a:solidFill>
            <a:schemeClr val="bg1">
              <a:lumMod val="95000"/>
            </a:schemeClr>
          </a:solidFill>
          <a:effectLst>
            <a:softEdge rad="76200"/>
          </a:effectLst>
        </p:spPr>
        <p:txBody>
          <a:bodyPr>
            <a:normAutofit lnSpcReduction="10000"/>
          </a:bodyPr>
          <a:lstStyle/>
          <a:p>
            <a:r>
              <a:rPr lang="en-US" b="1" i="1" dirty="0"/>
              <a:t>The Concise Oxford Dictionary</a:t>
            </a:r>
            <a:r>
              <a:rPr lang="en-US" dirty="0"/>
              <a:t> (9th edition, 1995) has the top spots in this order: </a:t>
            </a:r>
          </a:p>
          <a:p>
            <a:r>
              <a:rPr lang="en-US" dirty="0"/>
              <a:t>E A R I O T</a:t>
            </a:r>
          </a:p>
          <a:p>
            <a:r>
              <a:rPr lang="en-US" dirty="0"/>
              <a:t>Old English (source from the Bible) has:</a:t>
            </a:r>
          </a:p>
          <a:p>
            <a:r>
              <a:rPr lang="en-US" dirty="0"/>
              <a:t>E O T H A S</a:t>
            </a:r>
          </a:p>
          <a:p>
            <a:r>
              <a:rPr lang="en-US" dirty="0"/>
              <a:t>By modern usage is:</a:t>
            </a:r>
          </a:p>
          <a:p>
            <a:r>
              <a:rPr lang="en-US" dirty="0"/>
              <a:t>E T A R I O</a:t>
            </a:r>
          </a:p>
        </p:txBody>
      </p:sp>
    </p:spTree>
    <p:extLst>
      <p:ext uri="{BB962C8B-B14F-4D97-AF65-F5344CB8AC3E}">
        <p14:creationId xmlns:p14="http://schemas.microsoft.com/office/powerpoint/2010/main" val="39270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000">
              <a:srgbClr val="0070C0"/>
            </a:gs>
            <a:gs pos="60000">
              <a:schemeClr val="bg1"/>
            </a:gs>
            <a:gs pos="100000">
              <a:srgbClr val="0070C0"/>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596-1A05-4088-AD4A-E1190F7E43AB}"/>
              </a:ext>
            </a:extLst>
          </p:cNvPr>
          <p:cNvSpPr>
            <a:spLocks noGrp="1"/>
          </p:cNvSpPr>
          <p:nvPr>
            <p:ph type="title"/>
          </p:nvPr>
        </p:nvSpPr>
        <p:spPr>
          <a:xfrm>
            <a:off x="0" y="286603"/>
            <a:ext cx="12192000" cy="702305"/>
          </a:xfrm>
        </p:spPr>
        <p:txBody>
          <a:bodyPr>
            <a:normAutofit/>
          </a:bodyPr>
          <a:lstStyle/>
          <a:p>
            <a:pPr algn="ctr"/>
            <a:r>
              <a:rPr lang="en-US" sz="3600" dirty="0"/>
              <a:t>Languages with Unusual Number of Characters</a:t>
            </a:r>
          </a:p>
        </p:txBody>
      </p:sp>
      <p:sp>
        <p:nvSpPr>
          <p:cNvPr id="3" name="Content Placeholder 2">
            <a:extLst>
              <a:ext uri="{FF2B5EF4-FFF2-40B4-BE49-F238E27FC236}">
                <a16:creationId xmlns:a16="http://schemas.microsoft.com/office/drawing/2014/main" id="{914B577E-9D87-4377-8D76-B1B8BEA9929A}"/>
              </a:ext>
            </a:extLst>
          </p:cNvPr>
          <p:cNvSpPr>
            <a:spLocks noGrp="1"/>
          </p:cNvSpPr>
          <p:nvPr>
            <p:ph idx="1"/>
          </p:nvPr>
        </p:nvSpPr>
        <p:spPr/>
        <p:txBody>
          <a:bodyPr/>
          <a:lstStyle/>
          <a:p>
            <a:r>
              <a:rPr lang="en-US" dirty="0"/>
              <a:t>Chinese, being a logographic language, has thousands of characters. </a:t>
            </a:r>
          </a:p>
          <a:p>
            <a:r>
              <a:rPr lang="en-US" dirty="0"/>
              <a:t>Converting to a number wouldn’t be difficult.</a:t>
            </a:r>
          </a:p>
          <a:p>
            <a:r>
              <a:rPr lang="en-US" dirty="0"/>
              <a:t>Size of the alphabet is undetermined(100k+ according to some).</a:t>
            </a:r>
          </a:p>
          <a:p>
            <a:r>
              <a:rPr lang="en-US" dirty="0"/>
              <a:t>Agreed upon size would be required, defeating the purpose of a cipher.</a:t>
            </a:r>
          </a:p>
          <a:p>
            <a:endParaRPr lang="en-US" dirty="0"/>
          </a:p>
        </p:txBody>
      </p:sp>
    </p:spTree>
    <p:extLst>
      <p:ext uri="{BB962C8B-B14F-4D97-AF65-F5344CB8AC3E}">
        <p14:creationId xmlns:p14="http://schemas.microsoft.com/office/powerpoint/2010/main" val="420874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0DB-57A9-4A2B-9E48-231C0B2303CB}"/>
              </a:ext>
            </a:extLst>
          </p:cNvPr>
          <p:cNvSpPr>
            <a:spLocks noGrp="1"/>
          </p:cNvSpPr>
          <p:nvPr>
            <p:ph type="title"/>
          </p:nvPr>
        </p:nvSpPr>
        <p:spPr/>
        <p:txBody>
          <a:bodyPr/>
          <a:lstStyle/>
          <a:p>
            <a:r>
              <a:rPr lang="en-US" dirty="0"/>
              <a:t>Summary</a:t>
            </a:r>
          </a:p>
        </p:txBody>
      </p:sp>
      <p:sp>
        <p:nvSpPr>
          <p:cNvPr id="3" name="TextBox 2">
            <a:extLst>
              <a:ext uri="{FF2B5EF4-FFF2-40B4-BE49-F238E27FC236}">
                <a16:creationId xmlns:a16="http://schemas.microsoft.com/office/drawing/2014/main" id="{F5158449-C7CC-4601-9FA6-B7B18EFE4A62}"/>
              </a:ext>
            </a:extLst>
          </p:cNvPr>
          <p:cNvSpPr txBox="1"/>
          <p:nvPr/>
        </p:nvSpPr>
        <p:spPr>
          <a:xfrm>
            <a:off x="1203649" y="2164702"/>
            <a:ext cx="3918857" cy="3970318"/>
          </a:xfrm>
          <a:prstGeom prst="rect">
            <a:avLst/>
          </a:prstGeom>
          <a:noFill/>
        </p:spPr>
        <p:txBody>
          <a:bodyPr wrap="square" rtlCol="0">
            <a:spAutoFit/>
          </a:bodyPr>
          <a:lstStyle/>
          <a:p>
            <a:r>
              <a:rPr lang="en-US" dirty="0"/>
              <a:t>Letter frequency is important, but not the starting point</a:t>
            </a:r>
          </a:p>
          <a:p>
            <a:endParaRPr lang="en-US" dirty="0"/>
          </a:p>
          <a:p>
            <a:r>
              <a:rPr lang="en-US" dirty="0"/>
              <a:t>Letter frequencies can change based on sources</a:t>
            </a:r>
          </a:p>
          <a:p>
            <a:endParaRPr lang="en-US" dirty="0"/>
          </a:p>
          <a:p>
            <a:r>
              <a:rPr lang="en-US" dirty="0"/>
              <a:t>The language must be identified before frequency analysis works</a:t>
            </a:r>
          </a:p>
          <a:p>
            <a:endParaRPr lang="en-US" dirty="0"/>
          </a:p>
          <a:p>
            <a:r>
              <a:rPr lang="en-US" dirty="0"/>
              <a:t>More than just the most common letters may be required </a:t>
            </a:r>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A8DD595-0DBB-44D3-8658-5553C5E4C970}"/>
              </a:ext>
            </a:extLst>
          </p:cNvPr>
          <p:cNvPicPr>
            <a:picLocks noChangeAspect="1"/>
          </p:cNvPicPr>
          <p:nvPr/>
        </p:nvPicPr>
        <p:blipFill>
          <a:blip r:embed="rId2"/>
          <a:stretch>
            <a:fillRect/>
          </a:stretch>
        </p:blipFill>
        <p:spPr>
          <a:xfrm>
            <a:off x="5653811" y="167951"/>
            <a:ext cx="5608238" cy="6109845"/>
          </a:xfrm>
          <a:prstGeom prst="rect">
            <a:avLst/>
          </a:prstGeom>
        </p:spPr>
      </p:pic>
    </p:spTree>
    <p:extLst>
      <p:ext uri="{BB962C8B-B14F-4D97-AF65-F5344CB8AC3E}">
        <p14:creationId xmlns:p14="http://schemas.microsoft.com/office/powerpoint/2010/main" val="363656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000">
              <a:srgbClr val="0070C0"/>
            </a:gs>
            <a:gs pos="60000">
              <a:schemeClr val="bg1"/>
            </a:gs>
            <a:gs pos="100000">
              <a:srgbClr val="0070C0"/>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9214-B985-460B-AC17-532C6A5E4EAB}"/>
              </a:ext>
            </a:extLst>
          </p:cNvPr>
          <p:cNvSpPr>
            <a:spLocks noGrp="1"/>
          </p:cNvSpPr>
          <p:nvPr>
            <p:ph type="title"/>
          </p:nvPr>
        </p:nvSpPr>
        <p:spPr/>
        <p:txBody>
          <a:bodyPr/>
          <a:lstStyle/>
          <a:p>
            <a:r>
              <a:rPr lang="en-US" dirty="0"/>
              <a:t>Basic </a:t>
            </a:r>
            <a:r>
              <a:rPr lang="en-US" dirty="0" err="1"/>
              <a:t>Vigenère</a:t>
            </a:r>
            <a:r>
              <a:rPr lang="en-US" dirty="0"/>
              <a:t> Decryption</a:t>
            </a:r>
          </a:p>
        </p:txBody>
      </p:sp>
      <p:sp>
        <p:nvSpPr>
          <p:cNvPr id="3" name="Content Placeholder 2">
            <a:extLst>
              <a:ext uri="{FF2B5EF4-FFF2-40B4-BE49-F238E27FC236}">
                <a16:creationId xmlns:a16="http://schemas.microsoft.com/office/drawing/2014/main" id="{723C2AC4-9CDA-4BE8-85DD-70AEEA594657}"/>
              </a:ext>
            </a:extLst>
          </p:cNvPr>
          <p:cNvSpPr>
            <a:spLocks noGrp="1"/>
          </p:cNvSpPr>
          <p:nvPr>
            <p:ph idx="1"/>
          </p:nvPr>
        </p:nvSpPr>
        <p:spPr>
          <a:xfrm>
            <a:off x="1097280" y="2108201"/>
            <a:ext cx="4998720" cy="3760891"/>
          </a:xfrm>
        </p:spPr>
        <p:txBody>
          <a:bodyPr>
            <a:normAutofit/>
          </a:bodyPr>
          <a:lstStyle/>
          <a:p>
            <a:r>
              <a:rPr lang="en-US" dirty="0" err="1"/>
              <a:t>Vigenère</a:t>
            </a:r>
            <a:r>
              <a:rPr lang="en-US" dirty="0"/>
              <a:t> encryption relies on a keyword to translate into the ciphertext. </a:t>
            </a:r>
          </a:p>
          <a:p>
            <a:r>
              <a:rPr lang="en-US" dirty="0"/>
              <a:t>The most efficient way to break it is through frequency analysis.</a:t>
            </a:r>
          </a:p>
          <a:p>
            <a:r>
              <a:rPr lang="en-US" dirty="0"/>
              <a:t>Frequency analysis helps in finding the length of the keyword used as well as probable keyword candidates.</a:t>
            </a:r>
          </a:p>
        </p:txBody>
      </p:sp>
    </p:spTree>
    <p:extLst>
      <p:ext uri="{BB962C8B-B14F-4D97-AF65-F5344CB8AC3E}">
        <p14:creationId xmlns:p14="http://schemas.microsoft.com/office/powerpoint/2010/main" val="410782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998682-FFDB-4D94-B264-F6367349273C}"/>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Letter Frequency </a:t>
            </a:r>
          </a:p>
        </p:txBody>
      </p:sp>
      <p:sp>
        <p:nvSpPr>
          <p:cNvPr id="3" name="Content Placeholder 2">
            <a:extLst>
              <a:ext uri="{FF2B5EF4-FFF2-40B4-BE49-F238E27FC236}">
                <a16:creationId xmlns:a16="http://schemas.microsoft.com/office/drawing/2014/main" id="{6D358A46-DDA5-49C0-8AE6-46E34A1921C9}"/>
              </a:ext>
            </a:extLst>
          </p:cNvPr>
          <p:cNvSpPr>
            <a:spLocks noGrp="1"/>
          </p:cNvSpPr>
          <p:nvPr>
            <p:ph idx="1"/>
          </p:nvPr>
        </p:nvSpPr>
        <p:spPr>
          <a:xfrm>
            <a:off x="259644" y="2023962"/>
            <a:ext cx="4018845" cy="4003614"/>
          </a:xfrm>
        </p:spPr>
        <p:txBody>
          <a:bodyPr>
            <a:normAutofit lnSpcReduction="10000"/>
          </a:bodyPr>
          <a:lstStyle/>
          <a:p>
            <a:pPr marL="0" indent="0">
              <a:buNone/>
            </a:pPr>
            <a:r>
              <a:rPr lang="en-US" dirty="0"/>
              <a:t>Letter frequency changes between languages.</a:t>
            </a:r>
          </a:p>
          <a:p>
            <a:pPr marL="0" indent="0">
              <a:buNone/>
            </a:pPr>
            <a:r>
              <a:rPr lang="en-US" dirty="0"/>
              <a:t>Letter frequency relies on longer messages. The longer the message, the more accurate it is.</a:t>
            </a:r>
          </a:p>
          <a:p>
            <a:pPr marL="0" indent="0">
              <a:buNone/>
            </a:pPr>
            <a:r>
              <a:rPr lang="en-US" dirty="0"/>
              <a:t>In messages that are not intentionally manipulated to have fewer common letters, using the most common letter in the language is most effective.</a:t>
            </a:r>
          </a:p>
          <a:p>
            <a:pPr marL="0" indent="0">
              <a:buNone/>
            </a:pPr>
            <a:r>
              <a:rPr lang="en-US" dirty="0"/>
              <a:t>Many languages, but not all, have ‘e’ as the most common letter.</a:t>
            </a:r>
          </a:p>
          <a:p>
            <a:pPr marL="0" indent="0">
              <a:buNone/>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0EB40BB-2A19-46DE-9810-3C1C69983B92}"/>
              </a:ext>
            </a:extLst>
          </p:cNvPr>
          <p:cNvSpPr txBox="1"/>
          <p:nvPr/>
        </p:nvSpPr>
        <p:spPr>
          <a:xfrm>
            <a:off x="4446316" y="2023962"/>
            <a:ext cx="7486040" cy="4708981"/>
          </a:xfrm>
          <a:prstGeom prst="rect">
            <a:avLst/>
          </a:prstGeom>
          <a:noFill/>
        </p:spPr>
        <p:txBody>
          <a:bodyPr wrap="square" rtlCol="0">
            <a:spAutoFit/>
          </a:bodyPr>
          <a:lstStyle/>
          <a:p>
            <a:r>
              <a:rPr lang="pt-BR" sz="2000" b="1" dirty="0"/>
              <a:t>UK English Language Letter Frequency:</a:t>
            </a:r>
          </a:p>
          <a:p>
            <a:r>
              <a:rPr lang="pt-BR" sz="2000" dirty="0"/>
              <a:t>e t a o i n s r h l d c u m f p g w y b v k x j q z</a:t>
            </a:r>
          </a:p>
          <a:p>
            <a:endParaRPr lang="en-US" sz="2000" dirty="0"/>
          </a:p>
          <a:p>
            <a:r>
              <a:rPr lang="pt-BR" sz="2000" b="1" dirty="0"/>
              <a:t>Spanish Language Letter Frequency:</a:t>
            </a:r>
          </a:p>
          <a:p>
            <a:r>
              <a:rPr lang="pt-BR" sz="2000" dirty="0"/>
              <a:t>e a o s r n i d l c t u m p b g y í v q ó h f z j é á ñ x ú ü w k</a:t>
            </a:r>
          </a:p>
          <a:p>
            <a:endParaRPr lang="en-US" sz="2000" dirty="0"/>
          </a:p>
          <a:p>
            <a:r>
              <a:rPr lang="pt-BR" sz="2000" b="1" dirty="0"/>
              <a:t>Italian Language Letter Frequency:</a:t>
            </a:r>
          </a:p>
          <a:p>
            <a:r>
              <a:rPr lang="pt-BR" sz="2000" dirty="0"/>
              <a:t>e a i o n l r t s c d u p m v g h f b q z ò à ù ì é è ó y k w x j ô</a:t>
            </a:r>
          </a:p>
          <a:p>
            <a:endParaRPr lang="en-US" sz="2000" dirty="0"/>
          </a:p>
          <a:p>
            <a:r>
              <a:rPr lang="en-US" sz="2000" b="1" dirty="0"/>
              <a:t>Russian Language Letter Frequency:</a:t>
            </a:r>
          </a:p>
          <a:p>
            <a:r>
              <a:rPr lang="en-US" sz="2000" dirty="0"/>
              <a:t>o e a </a:t>
            </a:r>
            <a:r>
              <a:rPr lang="az-Cyrl-AZ" sz="2000" dirty="0"/>
              <a:t>и н т с в л р к д м п у </a:t>
            </a:r>
            <a:r>
              <a:rPr lang="en-US" sz="2000" dirty="0"/>
              <a:t>ë </a:t>
            </a:r>
            <a:r>
              <a:rPr lang="az-Cyrl-AZ" sz="2000" dirty="0"/>
              <a:t>я г б з ч й х ж ш ю ц щ </a:t>
            </a:r>
            <a:r>
              <a:rPr lang="en-US" sz="2000" dirty="0"/>
              <a:t>e </a:t>
            </a:r>
            <a:r>
              <a:rPr lang="az-Cyrl-AZ" sz="2000" dirty="0"/>
              <a:t>ф (ъ ы ь)</a:t>
            </a:r>
          </a:p>
          <a:p>
            <a:endParaRPr lang="en-US" sz="2000" dirty="0"/>
          </a:p>
          <a:p>
            <a:r>
              <a:rPr lang="en-US" sz="2000" b="1" dirty="0"/>
              <a:t>Polish Language Letter Frequency:</a:t>
            </a:r>
          </a:p>
          <a:p>
            <a:r>
              <a:rPr lang="en-US" sz="2000" dirty="0" err="1"/>
              <a:t>i</a:t>
            </a:r>
            <a:r>
              <a:rPr lang="en-US" sz="2000" dirty="0"/>
              <a:t> a e o z n s c r w y ł d k m t p u j l g ę b ą h ż ś ó ć ń f ź v q x</a:t>
            </a:r>
          </a:p>
          <a:p>
            <a:endParaRPr lang="en-US" sz="2000" dirty="0"/>
          </a:p>
        </p:txBody>
      </p:sp>
    </p:spTree>
    <p:extLst>
      <p:ext uri="{BB962C8B-B14F-4D97-AF65-F5344CB8AC3E}">
        <p14:creationId xmlns:p14="http://schemas.microsoft.com/office/powerpoint/2010/main" val="425715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7D27-E81D-4563-9AC4-E4A62C95DC49}"/>
              </a:ext>
            </a:extLst>
          </p:cNvPr>
          <p:cNvSpPr>
            <a:spLocks noGrp="1"/>
          </p:cNvSpPr>
          <p:nvPr>
            <p:ph type="title"/>
          </p:nvPr>
        </p:nvSpPr>
        <p:spPr>
          <a:xfrm>
            <a:off x="1097280" y="286604"/>
            <a:ext cx="10058400" cy="1383576"/>
          </a:xfrm>
        </p:spPr>
        <p:txBody>
          <a:bodyPr>
            <a:normAutofit/>
          </a:bodyPr>
          <a:lstStyle/>
          <a:p>
            <a:r>
              <a:rPr lang="en-US" dirty="0"/>
              <a:t>Sentences without ‘e’</a:t>
            </a:r>
          </a:p>
        </p:txBody>
      </p:sp>
      <p:sp>
        <p:nvSpPr>
          <p:cNvPr id="4" name="Content Placeholder 3">
            <a:extLst>
              <a:ext uri="{FF2B5EF4-FFF2-40B4-BE49-F238E27FC236}">
                <a16:creationId xmlns:a16="http://schemas.microsoft.com/office/drawing/2014/main" id="{7D970558-79AC-43C1-81A6-2EF84C77D491}"/>
              </a:ext>
            </a:extLst>
          </p:cNvPr>
          <p:cNvSpPr>
            <a:spLocks noGrp="1"/>
          </p:cNvSpPr>
          <p:nvPr>
            <p:ph sz="half" idx="2"/>
          </p:nvPr>
        </p:nvSpPr>
        <p:spPr>
          <a:xfrm>
            <a:off x="177283" y="2077156"/>
            <a:ext cx="6765384" cy="4146362"/>
          </a:xfrm>
          <a:solidFill>
            <a:schemeClr val="bg1">
              <a:lumMod val="95000"/>
            </a:schemeClr>
          </a:solidFill>
        </p:spPr>
        <p:txBody>
          <a:bodyPr>
            <a:noAutofit/>
          </a:bodyPr>
          <a:lstStyle/>
          <a:p>
            <a:r>
              <a:rPr lang="en-US" sz="1600" dirty="0"/>
              <a:t>I could try, but I’m not particularly good at this sort of thing! I usually start strongly and it’s all going swimmingly for a bit… until… whoops! Crash, bang, wallop! All in a rush, without any warning, all my faithful consonants and my four trusty, licit non-consonants just quit and won’t play; and so (If you don’t mind my trying to sound a bit bookish and arty-farty?) - I find that I’m linguistically stuck up a shitty tributary in a boat without an outboard motor, drifting with no wind to fill my sails and (continuing my nautical analogy) aground, or possibly sinking! I’m going down rapidly, caught in sucking quicksand, and at risk from sharks, alligators and all sorts of aquatic horrors. So I think I’ll pass (on this occasion) – but good luck finding a willing idiot on Quora who will try to do what you want by constructing a chunk of nugatory linguistic folly that shuns that particular, amazingly-common symbol with a morphology that puts you in mind of a comb!</a:t>
            </a:r>
          </a:p>
          <a:p>
            <a:r>
              <a:rPr lang="en-US" sz="1600" dirty="0"/>
              <a:t>-Owen Henry, Quora.com</a:t>
            </a:r>
          </a:p>
        </p:txBody>
      </p:sp>
      <p:sp>
        <p:nvSpPr>
          <p:cNvPr id="6" name="Content Placeholder 5">
            <a:extLst>
              <a:ext uri="{FF2B5EF4-FFF2-40B4-BE49-F238E27FC236}">
                <a16:creationId xmlns:a16="http://schemas.microsoft.com/office/drawing/2014/main" id="{5ED530CF-A883-4F42-9883-2A152CB05B4B}"/>
              </a:ext>
            </a:extLst>
          </p:cNvPr>
          <p:cNvSpPr>
            <a:spLocks noGrp="1"/>
          </p:cNvSpPr>
          <p:nvPr>
            <p:ph sz="quarter" idx="4"/>
          </p:nvPr>
        </p:nvSpPr>
        <p:spPr>
          <a:xfrm>
            <a:off x="7102966" y="2077156"/>
            <a:ext cx="4639736" cy="4146362"/>
          </a:xfrm>
          <a:solidFill>
            <a:schemeClr val="bg1">
              <a:lumMod val="85000"/>
            </a:schemeClr>
          </a:solidFill>
        </p:spPr>
        <p:txBody>
          <a:bodyPr>
            <a:normAutofit/>
          </a:bodyPr>
          <a:lstStyle/>
          <a:p>
            <a:r>
              <a:rPr lang="en-US" dirty="0"/>
              <a:t>In this example, the letter ‘e’ is not used even once. </a:t>
            </a:r>
          </a:p>
          <a:p>
            <a:r>
              <a:rPr lang="en-US" dirty="0"/>
              <a:t>The letter ‘</a:t>
            </a:r>
            <a:r>
              <a:rPr lang="en-US" dirty="0" err="1"/>
              <a:t>i</a:t>
            </a:r>
            <a:r>
              <a:rPr lang="en-US" dirty="0"/>
              <a:t>’ (76 times/9%) is used most often followed by ‘t’ (75 times/9%). Usually ‘t’ is most common after ‘e’ but neither ‘e’ nor ‘t’ are guaranteed.</a:t>
            </a:r>
          </a:p>
          <a:p>
            <a:r>
              <a:rPr lang="en-US" dirty="0"/>
              <a:t>Rare letters are still rare and can be used to eliminate possibilities. </a:t>
            </a:r>
          </a:p>
          <a:p>
            <a:r>
              <a:rPr lang="en-US" dirty="0"/>
              <a:t>Very few occurrences of ‘z’ ‘q’ ‘x’</a:t>
            </a:r>
          </a:p>
        </p:txBody>
      </p:sp>
    </p:spTree>
    <p:extLst>
      <p:ext uri="{BB962C8B-B14F-4D97-AF65-F5344CB8AC3E}">
        <p14:creationId xmlns:p14="http://schemas.microsoft.com/office/powerpoint/2010/main" val="192133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200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B5CE3-567A-46C6-9619-CD8D2D593633}"/>
              </a:ext>
            </a:extLst>
          </p:cNvPr>
          <p:cNvSpPr>
            <a:spLocks noGrp="1"/>
          </p:cNvSpPr>
          <p:nvPr>
            <p:ph type="title"/>
          </p:nvPr>
        </p:nvSpPr>
        <p:spPr>
          <a:xfrm>
            <a:off x="354591" y="307911"/>
            <a:ext cx="3466501" cy="6279502"/>
          </a:xfrm>
          <a:solidFill>
            <a:schemeClr val="bg1">
              <a:lumMod val="65000"/>
              <a:lumOff val="35000"/>
            </a:schemeClr>
          </a:solidFill>
        </p:spPr>
        <p:txBody>
          <a:bodyPr anchor="ctr">
            <a:normAutofit/>
          </a:bodyPr>
          <a:lstStyle/>
          <a:p>
            <a:pPr algn="ctr"/>
            <a:r>
              <a:rPr lang="en-US" sz="3600" dirty="0"/>
              <a:t>Difficulties With Other Languages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78F47-0CE0-4355-81B0-78B543379670}"/>
              </a:ext>
            </a:extLst>
          </p:cNvPr>
          <p:cNvSpPr>
            <a:spLocks noGrp="1"/>
          </p:cNvSpPr>
          <p:nvPr>
            <p:ph idx="1"/>
          </p:nvPr>
        </p:nvSpPr>
        <p:spPr>
          <a:xfrm>
            <a:off x="4301416" y="307911"/>
            <a:ext cx="7669759" cy="6279502"/>
          </a:xfrm>
          <a:solidFill>
            <a:schemeClr val="bg1">
              <a:lumMod val="65000"/>
              <a:lumOff val="35000"/>
            </a:schemeClr>
          </a:solidFill>
        </p:spPr>
        <p:txBody>
          <a:bodyPr anchor="ctr">
            <a:normAutofit/>
          </a:bodyPr>
          <a:lstStyle/>
          <a:p>
            <a:r>
              <a:rPr lang="en-US" dirty="0"/>
              <a:t>While ‘e’ is the most common letter in English, it isn’t the case for all languages. </a:t>
            </a:r>
          </a:p>
          <a:p>
            <a:r>
              <a:rPr lang="en-US" dirty="0"/>
              <a:t>The most common letter isn’t always much more common than other letters</a:t>
            </a:r>
          </a:p>
          <a:p>
            <a:r>
              <a:rPr lang="en-US" dirty="0"/>
              <a:t>Other languages have different length alphabets.</a:t>
            </a:r>
          </a:p>
          <a:p>
            <a:r>
              <a:rPr lang="en-US" dirty="0"/>
              <a:t>Alphabet order is paramount in both encoding and decoding in </a:t>
            </a:r>
            <a:r>
              <a:rPr lang="en-US" dirty="0" err="1"/>
              <a:t>Vigenerès</a:t>
            </a:r>
            <a:r>
              <a:rPr lang="en-US" dirty="0"/>
              <a:t>, if the order I uncertain, cracking is equally </a:t>
            </a:r>
            <a:r>
              <a:rPr lang="en-US" dirty="0" err="1"/>
              <a:t>encertain</a:t>
            </a:r>
            <a:r>
              <a:rPr lang="en-US" dirty="0"/>
              <a:t>.</a:t>
            </a:r>
          </a:p>
          <a:p>
            <a:r>
              <a:rPr lang="en-US" dirty="0"/>
              <a:t>In terms of analysis, many languages have characters that don’t translate well into ascii. Greek, Russian and Japanese are examples of this.</a:t>
            </a:r>
          </a:p>
          <a:p>
            <a:endParaRPr lang="en-US" dirty="0"/>
          </a:p>
        </p:txBody>
      </p:sp>
    </p:spTree>
    <p:extLst>
      <p:ext uri="{BB962C8B-B14F-4D97-AF65-F5344CB8AC3E}">
        <p14:creationId xmlns:p14="http://schemas.microsoft.com/office/powerpoint/2010/main" val="9084211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21C"/>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515B5CE3-567A-46C6-9619-CD8D2D593633}"/>
              </a:ext>
            </a:extLst>
          </p:cNvPr>
          <p:cNvSpPr>
            <a:spLocks noGrp="1"/>
          </p:cNvSpPr>
          <p:nvPr>
            <p:ph type="title"/>
          </p:nvPr>
        </p:nvSpPr>
        <p:spPr>
          <a:xfrm>
            <a:off x="354591" y="307911"/>
            <a:ext cx="3466501" cy="6279502"/>
          </a:xfrm>
          <a:solidFill>
            <a:schemeClr val="bg1">
              <a:lumMod val="65000"/>
              <a:lumOff val="35000"/>
            </a:schemeClr>
          </a:solidFill>
        </p:spPr>
        <p:txBody>
          <a:bodyPr anchor="ctr">
            <a:normAutofit/>
          </a:bodyPr>
          <a:lstStyle/>
          <a:p>
            <a:pPr algn="ctr"/>
            <a:r>
              <a:rPr lang="en-US" sz="3600" dirty="0"/>
              <a:t>Solutions When Language is Known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78F47-0CE0-4355-81B0-78B543379670}"/>
              </a:ext>
            </a:extLst>
          </p:cNvPr>
          <p:cNvSpPr>
            <a:spLocks noGrp="1"/>
          </p:cNvSpPr>
          <p:nvPr>
            <p:ph idx="1"/>
          </p:nvPr>
        </p:nvSpPr>
        <p:spPr>
          <a:xfrm>
            <a:off x="4301416" y="307911"/>
            <a:ext cx="7669759" cy="6279502"/>
          </a:xfrm>
          <a:solidFill>
            <a:schemeClr val="bg1">
              <a:lumMod val="65000"/>
              <a:lumOff val="35000"/>
            </a:schemeClr>
          </a:solidFill>
        </p:spPr>
        <p:txBody>
          <a:bodyPr anchor="ctr">
            <a:normAutofit/>
          </a:bodyPr>
          <a:lstStyle/>
          <a:p>
            <a:r>
              <a:rPr lang="en-US" dirty="0"/>
              <a:t>For </a:t>
            </a:r>
            <a:r>
              <a:rPr lang="en-US" dirty="0" err="1"/>
              <a:t>Vigenère</a:t>
            </a:r>
            <a:r>
              <a:rPr lang="en-US" dirty="0"/>
              <a:t> cipher to work, any language’s characters must translate into numbers. This means that once the cipher text is changed into numbers, it acts almost exactly like any other language. </a:t>
            </a:r>
          </a:p>
          <a:p>
            <a:r>
              <a:rPr lang="en-US" dirty="0"/>
              <a:t>The only differences are the most common letters, the length of the alphabet and the order of the alphabet.</a:t>
            </a:r>
          </a:p>
          <a:p>
            <a:r>
              <a:rPr lang="en-US" dirty="0"/>
              <a:t>In a deciphering program, characters would need to be analyzed and translated into the appropriate integer. </a:t>
            </a:r>
          </a:p>
        </p:txBody>
      </p:sp>
    </p:spTree>
    <p:extLst>
      <p:ext uri="{BB962C8B-B14F-4D97-AF65-F5344CB8AC3E}">
        <p14:creationId xmlns:p14="http://schemas.microsoft.com/office/powerpoint/2010/main" val="17179270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515B5CE3-567A-46C6-9619-CD8D2D593633}"/>
              </a:ext>
            </a:extLst>
          </p:cNvPr>
          <p:cNvSpPr>
            <a:spLocks noGrp="1"/>
          </p:cNvSpPr>
          <p:nvPr>
            <p:ph type="title"/>
          </p:nvPr>
        </p:nvSpPr>
        <p:spPr>
          <a:xfrm>
            <a:off x="354591" y="307911"/>
            <a:ext cx="3466501" cy="6279502"/>
          </a:xfrm>
          <a:solidFill>
            <a:schemeClr val="bg1">
              <a:lumMod val="65000"/>
              <a:lumOff val="35000"/>
            </a:schemeClr>
          </a:solidFill>
        </p:spPr>
        <p:txBody>
          <a:bodyPr anchor="ctr">
            <a:normAutofit/>
          </a:bodyPr>
          <a:lstStyle/>
          <a:p>
            <a:pPr algn="ctr"/>
            <a:r>
              <a:rPr lang="en-US" sz="3600" dirty="0"/>
              <a:t>Solutions When Language is Unknown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78F47-0CE0-4355-81B0-78B543379670}"/>
              </a:ext>
            </a:extLst>
          </p:cNvPr>
          <p:cNvSpPr>
            <a:spLocks noGrp="1"/>
          </p:cNvSpPr>
          <p:nvPr>
            <p:ph idx="1"/>
          </p:nvPr>
        </p:nvSpPr>
        <p:spPr>
          <a:xfrm>
            <a:off x="4301416" y="307911"/>
            <a:ext cx="7669759" cy="6279502"/>
          </a:xfrm>
          <a:solidFill>
            <a:schemeClr val="bg1">
              <a:lumMod val="65000"/>
              <a:lumOff val="35000"/>
            </a:schemeClr>
          </a:solidFill>
        </p:spPr>
        <p:txBody>
          <a:bodyPr anchor="ctr">
            <a:normAutofit/>
          </a:bodyPr>
          <a:lstStyle/>
          <a:p>
            <a:r>
              <a:rPr lang="en-US" dirty="0"/>
              <a:t>When the language of the plaintext is unknown, there are often simple clues as to which language it is. Greek, Russian and English all have very distinct characters from each other. English and Dutch, however, have nearly the exact same alphabets.</a:t>
            </a:r>
          </a:p>
          <a:p>
            <a:r>
              <a:rPr lang="en-US" dirty="0"/>
              <a:t>Most languages do have clues about which characters belong to them. With a proper character analyzer, the candidates for probable language can be reduced to a few.</a:t>
            </a:r>
          </a:p>
          <a:p>
            <a:r>
              <a:rPr lang="en-US" dirty="0"/>
              <a:t>Methods that reduce the possibilities without letter frequency are required.</a:t>
            </a:r>
          </a:p>
          <a:p>
            <a:endParaRPr lang="en-US" dirty="0"/>
          </a:p>
          <a:p>
            <a:endParaRPr lang="en-US" dirty="0"/>
          </a:p>
        </p:txBody>
      </p:sp>
    </p:spTree>
    <p:extLst>
      <p:ext uri="{BB962C8B-B14F-4D97-AF65-F5344CB8AC3E}">
        <p14:creationId xmlns:p14="http://schemas.microsoft.com/office/powerpoint/2010/main" val="25082718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BDCA-25A9-4832-8A9D-E06CFEA69F38}"/>
              </a:ext>
            </a:extLst>
          </p:cNvPr>
          <p:cNvSpPr>
            <a:spLocks noGrp="1"/>
          </p:cNvSpPr>
          <p:nvPr>
            <p:ph type="title"/>
          </p:nvPr>
        </p:nvSpPr>
        <p:spPr>
          <a:xfrm>
            <a:off x="1097280" y="286603"/>
            <a:ext cx="10058400" cy="1450757"/>
          </a:xfrm>
        </p:spPr>
        <p:txBody>
          <a:bodyPr/>
          <a:lstStyle/>
          <a:p>
            <a:r>
              <a:rPr lang="en-US" dirty="0" err="1"/>
              <a:t>Kasiski</a:t>
            </a:r>
            <a:r>
              <a:rPr lang="en-US" dirty="0"/>
              <a:t> Method</a:t>
            </a:r>
          </a:p>
        </p:txBody>
      </p:sp>
      <p:sp>
        <p:nvSpPr>
          <p:cNvPr id="3" name="Content Placeholder 2">
            <a:extLst>
              <a:ext uri="{FF2B5EF4-FFF2-40B4-BE49-F238E27FC236}">
                <a16:creationId xmlns:a16="http://schemas.microsoft.com/office/drawing/2014/main" id="{AA82809B-6AFD-4C6A-B4FB-B73CDB3644A2}"/>
              </a:ext>
            </a:extLst>
          </p:cNvPr>
          <p:cNvSpPr>
            <a:spLocks noGrp="1"/>
          </p:cNvSpPr>
          <p:nvPr>
            <p:ph sz="half" idx="1"/>
          </p:nvPr>
        </p:nvSpPr>
        <p:spPr>
          <a:xfrm>
            <a:off x="1151072" y="1978091"/>
            <a:ext cx="4639736" cy="4002831"/>
          </a:xfrm>
          <a:solidFill>
            <a:schemeClr val="bg1">
              <a:lumMod val="85000"/>
            </a:schemeClr>
          </a:solidFill>
        </p:spPr>
        <p:txBody>
          <a:bodyPr/>
          <a:lstStyle/>
          <a:p>
            <a:r>
              <a:rPr lang="en-US" dirty="0"/>
              <a:t>Named after Friedrich </a:t>
            </a:r>
            <a:r>
              <a:rPr lang="en-US" dirty="0" err="1"/>
              <a:t>Kasiski</a:t>
            </a:r>
            <a:r>
              <a:rPr lang="en-US" dirty="0"/>
              <a:t>, the </a:t>
            </a:r>
            <a:r>
              <a:rPr lang="en-US" dirty="0" err="1"/>
              <a:t>Kasiski</a:t>
            </a:r>
            <a:r>
              <a:rPr lang="en-US" dirty="0"/>
              <a:t> method relies on repeating combinations of letters to find the key word length.</a:t>
            </a:r>
          </a:p>
          <a:p>
            <a:r>
              <a:rPr lang="en-US" dirty="0"/>
              <a:t>Looking for repeating combinations of characters it is possible to find spots where the keyword, the plaintext and thus the cyphertext sync up.</a:t>
            </a:r>
          </a:p>
          <a:p>
            <a:r>
              <a:rPr lang="en-US" dirty="0"/>
              <a:t>This method is entirely independent of “most common letters” and can be applied to any language whose characters can be translated into integers.</a:t>
            </a:r>
          </a:p>
          <a:p>
            <a:endParaRPr lang="en-US" dirty="0"/>
          </a:p>
          <a:p>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4784A719-19BE-47FF-B7D2-C23020701113}"/>
              </a:ext>
            </a:extLst>
          </p:cNvPr>
          <p:cNvPicPr>
            <a:picLocks noChangeAspect="1"/>
          </p:cNvPicPr>
          <p:nvPr/>
        </p:nvPicPr>
        <p:blipFill>
          <a:blip r:embed="rId2"/>
          <a:stretch>
            <a:fillRect/>
          </a:stretch>
        </p:blipFill>
        <p:spPr>
          <a:xfrm>
            <a:off x="6401193" y="2867349"/>
            <a:ext cx="4754487" cy="1877413"/>
          </a:xfrm>
          <a:prstGeom prst="rect">
            <a:avLst/>
          </a:prstGeom>
        </p:spPr>
      </p:pic>
    </p:spTree>
    <p:extLst>
      <p:ext uri="{BB962C8B-B14F-4D97-AF65-F5344CB8AC3E}">
        <p14:creationId xmlns:p14="http://schemas.microsoft.com/office/powerpoint/2010/main" val="236274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BDCA-25A9-4832-8A9D-E06CFEA69F38}"/>
              </a:ext>
            </a:extLst>
          </p:cNvPr>
          <p:cNvSpPr>
            <a:spLocks noGrp="1"/>
          </p:cNvSpPr>
          <p:nvPr>
            <p:ph type="title"/>
          </p:nvPr>
        </p:nvSpPr>
        <p:spPr>
          <a:xfrm>
            <a:off x="1097280" y="286603"/>
            <a:ext cx="10058400" cy="1450757"/>
          </a:xfrm>
        </p:spPr>
        <p:txBody>
          <a:bodyPr/>
          <a:lstStyle/>
          <a:p>
            <a:r>
              <a:rPr lang="en-US" dirty="0" err="1"/>
              <a:t>Kasiski</a:t>
            </a:r>
            <a:r>
              <a:rPr lang="en-US" dirty="0"/>
              <a:t> Method (</a:t>
            </a:r>
            <a:r>
              <a:rPr lang="en-US" dirty="0" err="1"/>
              <a:t>cont</a:t>
            </a:r>
            <a:r>
              <a:rPr lang="en-US" dirty="0"/>
              <a:t>)</a:t>
            </a:r>
          </a:p>
        </p:txBody>
      </p:sp>
      <p:sp>
        <p:nvSpPr>
          <p:cNvPr id="3" name="Content Placeholder 2">
            <a:extLst>
              <a:ext uri="{FF2B5EF4-FFF2-40B4-BE49-F238E27FC236}">
                <a16:creationId xmlns:a16="http://schemas.microsoft.com/office/drawing/2014/main" id="{AA82809B-6AFD-4C6A-B4FB-B73CDB3644A2}"/>
              </a:ext>
            </a:extLst>
          </p:cNvPr>
          <p:cNvSpPr>
            <a:spLocks noGrp="1"/>
          </p:cNvSpPr>
          <p:nvPr>
            <p:ph sz="half" idx="1"/>
          </p:nvPr>
        </p:nvSpPr>
        <p:spPr>
          <a:xfrm>
            <a:off x="1151072" y="1978091"/>
            <a:ext cx="4639736" cy="4002831"/>
          </a:xfrm>
          <a:solidFill>
            <a:schemeClr val="bg1">
              <a:lumMod val="85000"/>
            </a:schemeClr>
          </a:solidFill>
        </p:spPr>
        <p:txBody>
          <a:bodyPr/>
          <a:lstStyle/>
          <a:p>
            <a:endParaRPr lang="en-US" dirty="0"/>
          </a:p>
          <a:p>
            <a:r>
              <a:rPr lang="en-US" dirty="0"/>
              <a:t>What the </a:t>
            </a:r>
            <a:r>
              <a:rPr lang="en-US" dirty="0" err="1"/>
              <a:t>Kasiski</a:t>
            </a:r>
            <a:r>
              <a:rPr lang="en-US" dirty="0"/>
              <a:t> method/test gives us is the probable length of the keyword.</a:t>
            </a:r>
          </a:p>
          <a:p>
            <a:r>
              <a:rPr lang="en-US" dirty="0"/>
              <a:t>Found by distance between repeating characters.</a:t>
            </a:r>
          </a:p>
          <a:p>
            <a:r>
              <a:rPr lang="en-US" dirty="0"/>
              <a:t>The keyword is a multiple of this distance.</a:t>
            </a:r>
          </a:p>
          <a:p>
            <a:r>
              <a:rPr lang="en-US" dirty="0"/>
              <a:t>For example if the keyword is ‘key’ and the distance is 6 characters.</a:t>
            </a:r>
          </a:p>
          <a:p>
            <a:endParaRPr lang="en-US" dirty="0"/>
          </a:p>
          <a:p>
            <a:endParaRPr lang="en-US" dirty="0"/>
          </a:p>
        </p:txBody>
      </p:sp>
      <p:pic>
        <p:nvPicPr>
          <p:cNvPr id="5" name="Picture 4" descr="A close up of a green screen&#10;&#10;Description automatically generated">
            <a:extLst>
              <a:ext uri="{FF2B5EF4-FFF2-40B4-BE49-F238E27FC236}">
                <a16:creationId xmlns:a16="http://schemas.microsoft.com/office/drawing/2014/main" id="{BBBDAA7B-92F8-4B63-9E41-490CA633346C}"/>
              </a:ext>
            </a:extLst>
          </p:cNvPr>
          <p:cNvPicPr>
            <a:picLocks noChangeAspect="1"/>
          </p:cNvPicPr>
          <p:nvPr/>
        </p:nvPicPr>
        <p:blipFill>
          <a:blip r:embed="rId2"/>
          <a:stretch>
            <a:fillRect/>
          </a:stretch>
        </p:blipFill>
        <p:spPr>
          <a:xfrm>
            <a:off x="6096000" y="2103372"/>
            <a:ext cx="5495925" cy="2776538"/>
          </a:xfrm>
          <a:prstGeom prst="rect">
            <a:avLst/>
          </a:prstGeom>
        </p:spPr>
      </p:pic>
      <p:sp>
        <p:nvSpPr>
          <p:cNvPr id="7" name="TextBox 6">
            <a:extLst>
              <a:ext uri="{FF2B5EF4-FFF2-40B4-BE49-F238E27FC236}">
                <a16:creationId xmlns:a16="http://schemas.microsoft.com/office/drawing/2014/main" id="{39E3EC77-E496-45DC-929A-203CD3E88482}"/>
              </a:ext>
            </a:extLst>
          </p:cNvPr>
          <p:cNvSpPr txBox="1"/>
          <p:nvPr/>
        </p:nvSpPr>
        <p:spPr>
          <a:xfrm>
            <a:off x="6126480" y="5057592"/>
            <a:ext cx="5396398" cy="830997"/>
          </a:xfrm>
          <a:prstGeom prst="rect">
            <a:avLst/>
          </a:prstGeom>
          <a:solidFill>
            <a:schemeClr val="bg1">
              <a:lumMod val="85000"/>
            </a:schemeClr>
          </a:solidFill>
        </p:spPr>
        <p:txBody>
          <a:bodyPr wrap="square" rtlCol="0">
            <a:spAutoFit/>
          </a:bodyPr>
          <a:lstStyle/>
          <a:p>
            <a:r>
              <a:rPr lang="en-US" dirty="0"/>
              <a:t>This table shows that the keyword is likely 6 characters long. </a:t>
            </a:r>
          </a:p>
          <a:p>
            <a:r>
              <a:rPr lang="en-US" sz="1200" dirty="0"/>
              <a:t>(table from Crypto-Corner www.interactive-maths.com)</a:t>
            </a:r>
          </a:p>
        </p:txBody>
      </p:sp>
    </p:spTree>
    <p:extLst>
      <p:ext uri="{BB962C8B-B14F-4D97-AF65-F5344CB8AC3E}">
        <p14:creationId xmlns:p14="http://schemas.microsoft.com/office/powerpoint/2010/main" val="39898064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1244</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Letter Frequency in Multiple Languages and the Vigenère Cipher</vt:lpstr>
      <vt:lpstr>Basic Vigenère Decryption</vt:lpstr>
      <vt:lpstr>Letter Frequency </vt:lpstr>
      <vt:lpstr>Sentences without ‘e’</vt:lpstr>
      <vt:lpstr>Difficulties With Other Languages</vt:lpstr>
      <vt:lpstr>Solutions When Language is Known</vt:lpstr>
      <vt:lpstr>Solutions When Language is Unknown</vt:lpstr>
      <vt:lpstr>Kasiski Method</vt:lpstr>
      <vt:lpstr>Kasiski Method (cont)</vt:lpstr>
      <vt:lpstr>Return to Frequency Analysis</vt:lpstr>
      <vt:lpstr>Differences in Frequencies</vt:lpstr>
      <vt:lpstr>Languages with Unusual Number of Characters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2020-04-24T14:22:37Z</dcterms:created>
  <dcterms:modified xsi:type="dcterms:W3CDTF">2020-04-24T15:39:09Z</dcterms:modified>
</cp:coreProperties>
</file>