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  <p:sldMasterId id="2147483662" r:id="rId3"/>
  </p:sldMasterIdLst>
  <p:notesMasterIdLst>
    <p:notesMasterId r:id="rId51"/>
  </p:notesMasterIdLst>
  <p:sldIdLst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313" r:id="rId12"/>
    <p:sldId id="266" r:id="rId13"/>
    <p:sldId id="267" r:id="rId14"/>
    <p:sldId id="269" r:id="rId15"/>
    <p:sldId id="268" r:id="rId16"/>
    <p:sldId id="270" r:id="rId17"/>
    <p:sldId id="272" r:id="rId18"/>
    <p:sldId id="273" r:id="rId19"/>
    <p:sldId id="271" r:id="rId20"/>
    <p:sldId id="275" r:id="rId21"/>
    <p:sldId id="274" r:id="rId22"/>
    <p:sldId id="277" r:id="rId23"/>
    <p:sldId id="281" r:id="rId24"/>
    <p:sldId id="278" r:id="rId25"/>
    <p:sldId id="279" r:id="rId26"/>
    <p:sldId id="280" r:id="rId27"/>
    <p:sldId id="300" r:id="rId28"/>
    <p:sldId id="285" r:id="rId29"/>
    <p:sldId id="286" r:id="rId30"/>
    <p:sldId id="287" r:id="rId31"/>
    <p:sldId id="288" r:id="rId32"/>
    <p:sldId id="289" r:id="rId33"/>
    <p:sldId id="29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8" r:id="rId46"/>
    <p:sldId id="315" r:id="rId47"/>
    <p:sldId id="314" r:id="rId48"/>
    <p:sldId id="317" r:id="rId49"/>
    <p:sldId id="31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706" autoAdjust="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pt-BR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328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pt-BR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8533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2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1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0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3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2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56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2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94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4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408F-436E-461E-B246-B869CF389B0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0454-5F40-4666-8A74-593A2F3385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7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050049" y="1268515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pt-BR" sz="22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DESCONTOS</a:t>
            </a:r>
            <a:endParaRPr lang="pt-BR" sz="2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2" y="2557483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pt-BR" sz="22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 Desconto Simples</a:t>
            </a:r>
            <a:endParaRPr lang="pt-BR" sz="2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11" y="3835400"/>
            <a:ext cx="526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1.1.1.Desconto Racional (ou Por Dentro)</a:t>
            </a:r>
            <a:endParaRPr lang="pt-BR" sz="2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1" y="5113317"/>
            <a:ext cx="526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pt-BR" sz="22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1.1.2.Desconto Bancário (ou Comercial ou Por Fora)</a:t>
            </a:r>
            <a:endParaRPr lang="pt-BR" sz="2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378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052736"/>
            <a:ext cx="830062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tipos de desconto simples: O desconto “por dentro” (ou racional) e o desconto “por fora” (ou bancário ou comercial)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36664" y="332656"/>
            <a:ext cx="4870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 DESCONTO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</p:txBody>
      </p:sp>
      <p:pic>
        <p:nvPicPr>
          <p:cNvPr id="1026" name="Picture 2" descr="http://www.aprocura.com.br/wp-content/uploads/2013/02/Achar-cupom-de-desco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711342" cy="403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3902" y="332656"/>
            <a:ext cx="7276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1.1.1. Desconto Racional (ou “por dentro”)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39552" y="1196752"/>
                <a:ext cx="820891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Incorpora os conceitos e ralações básicas de juros simples. </a:t>
                </a:r>
              </a:p>
              <a:p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Definição:</a:t>
                </a:r>
              </a:p>
              <a:p>
                <a:pPr algn="ctr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valor do Desconto Racional;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capital (ou valor atual)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taxa periódica de juros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prazo do desconto (número de períodos que o título é negociado antes de seu vencimento)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8208912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189" t="-1288" b="-27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330573" y="5157192"/>
            <a:ext cx="838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 desconto racional o juro incide sobre o capital (valor atual) do título, ou seja, sobre o capital liberado da operação. A taxa de juro (desconto) cobrada representa, dessa maneira, o </a:t>
            </a: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 efetivo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todo o período do desconto.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1880" y="5589240"/>
            <a:ext cx="2304256" cy="95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33902" y="188640"/>
            <a:ext cx="7276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1.1.1. Desconto Racional (ou “por dentro”)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39552" y="766822"/>
                <a:ext cx="8208912" cy="573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Pela definição de desconto racional: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e introduzindo o conceito de Valor Descontado (Valor Atual) no lugar de Capital (C) , tem-se: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pt-BR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Onde ,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o valor Nominal (ou de resgate, ou montante, ou de face);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o Valor Descontado (Valor Atual), na data da operação.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tem-se: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pt-BR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pt-B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66822"/>
                <a:ext cx="8208912" cy="5731505"/>
              </a:xfrm>
              <a:prstGeom prst="rect">
                <a:avLst/>
              </a:prstGeom>
              <a:blipFill rotWithShape="0">
                <a:blip r:embed="rId2"/>
                <a:stretch>
                  <a:fillRect l="-1189" t="-851" r="-1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84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982275" y="1921081"/>
                <a:ext cx="2166491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75" y="1921081"/>
                <a:ext cx="2166491" cy="793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539552" y="51254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Fórmula para calcular o Valor do Desconto Racional obtido de determinado valor nominal (</a:t>
            </a:r>
            <a:r>
              <a:rPr lang="pt-B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 uma taxa simples de juros (</a:t>
            </a:r>
            <a:r>
              <a:rPr lang="pt-B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 a determinado prazo de antecipação (</a:t>
            </a:r>
            <a:r>
              <a:rPr lang="pt-B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32606" y="3046014"/>
                <a:ext cx="799288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 para calcular o Valor Descontado: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Ou,</a:t>
                </a:r>
              </a:p>
              <a:p>
                <a:pPr algn="ctr"/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  <m:r>
                      <a:rPr lang="pt-BR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pt-B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" y="3046014"/>
                <a:ext cx="7992888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143" t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3006821" y="3811136"/>
                <a:ext cx="2224712" cy="1159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pt-BR" sz="2400" dirty="0" smtClean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1" y="3811136"/>
                <a:ext cx="2224712" cy="11592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5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23528" y="404664"/>
                <a:ext cx="8352928" cy="599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Seja um título de valor nominal de R$ 4.000,00 vencível em um ano, que está sendo liquidado 3 meses antes do seu vencimento. Sendo de 42% a.a. a taxa nominal de juros corrente, pede-se calcular o desconto racional e o valor descontado desta operação.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do Desconto: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4.000∗0,035∗3</m:t>
                          </m:r>
                        </m:num>
                        <m:den>
                          <m:r>
                            <a:rPr lang="pt-B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1+0,035∗3</m:t>
                          </m:r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=380,10</m:t>
                      </m:r>
                    </m:oMath>
                  </m:oMathPara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Descontado: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4.000</m:t>
                          </m:r>
                        </m:num>
                        <m:den>
                          <m:r>
                            <a:rPr lang="pt-B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1+0,035∗3</m:t>
                          </m:r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=3.619,90</m:t>
                      </m:r>
                    </m:oMath>
                  </m:oMathPara>
                </a14:m>
                <a:endParaRPr lang="pt-BR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=4.000−380,10=3.619,90</m:t>
                      </m:r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8352928" cy="5997732"/>
              </a:xfrm>
              <a:prstGeom prst="rect">
                <a:avLst/>
              </a:prstGeom>
              <a:blipFill rotWithShape="0">
                <a:blip r:embed="rId2"/>
                <a:stretch>
                  <a:fillRect l="-1095" t="-813" r="-11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2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23528" y="404664"/>
                <a:ext cx="8352928" cy="641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Determinar a taxa mensal de desconto racional de um título negociado 60 dias antes de seu vencimento, sendo seu valor de resgate igual a R$ 26.000,00 e o valor atual na data do desconto de R$ 24.436,10.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 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Sabe-se que no desconto racional o desconto é aplicado sobre o valor atual do título, ou seja, sobre o capital liberado. Assim,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pt-BR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pt-BR" sz="2400" b="1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pt-BR" sz="2400" b="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pt-B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pt-B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1.563,9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24.436,10∗2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=0,032=3,2%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taxa de juro (desconto) cobrada representa, dessa maneira, o </a:t>
                </a:r>
                <a:r>
                  <a:rPr lang="pt-B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 efetivo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todo o período do desconto.</a:t>
                </a:r>
              </a:p>
              <a:p>
                <a:pPr algn="ctr"/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8352928" cy="6414448"/>
              </a:xfrm>
              <a:prstGeom prst="rect">
                <a:avLst/>
              </a:prstGeom>
              <a:blipFill rotWithShape="0">
                <a:blip r:embed="rId2"/>
                <a:stretch>
                  <a:fillRect l="-1095" t="-760" r="-11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5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260648"/>
            <a:ext cx="8185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1.1.2. Desconto Bancário (ou Comercial, ou “por fora”)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39552" y="908720"/>
                <a:ext cx="8208912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 desconto equivale a juros simples, produzido pelo </a:t>
                </a:r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NOMINAL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título no período de tempo correspondente, e à taxa fixa. </a:t>
                </a:r>
              </a:p>
              <a:p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Definição:</a:t>
                </a:r>
              </a:p>
              <a:p>
                <a:pPr algn="ctr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valor do Desconto “por fora”;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valor nominal do título;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taxa de desconto periódica “por fora” contratada na operação;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n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prazo de antecipação definido para o desconto. </a:t>
                </a:r>
              </a:p>
              <a:p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</a:t>
                </a:r>
                <a:r>
                  <a:rPr lang="pt-BR" sz="20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por incidir sobre o valor nominal (valor de resgate), esse desconto proporciona </a:t>
                </a:r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maior volume de encargos financeiros efetivos </a:t>
                </a:r>
                <a:r>
                  <a:rPr lang="pt-BR" sz="20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nas operações, ou seja, o critério “por fora” apura os juros sobre o montante, indicando custos adicionais ao tomador de recursos.</a:t>
                </a:r>
                <a:endParaRPr lang="pt-BR" sz="2400" dirty="0" smtClean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0"/>
                <a:ext cx="8208912" cy="5755422"/>
              </a:xfrm>
              <a:prstGeom prst="rect">
                <a:avLst/>
              </a:prstGeom>
              <a:blipFill rotWithShape="0">
                <a:blip r:embed="rId2"/>
                <a:stretch>
                  <a:fillRect l="-1189" t="-847" r="-1114" b="-9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5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3568" y="548680"/>
            <a:ext cx="7848872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15816" y="2636912"/>
            <a:ext cx="316835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67544" y="548680"/>
                <a:ext cx="806489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Valor Descontado “por fora”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aplicando-se a definição, é obtido: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(1−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Daí a fórmula:</a:t>
                </a:r>
              </a:p>
              <a:p>
                <a:endParaRPr lang="pt-BR" sz="24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Obs.: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Essa modalidade de desconto “por fora” é amplamente adotado pelo mercado, notadamente em operações de crédito bancário e comercial a curto prazo.</a:t>
                </a:r>
              </a:p>
              <a:p>
                <a:endParaRPr lang="pt-B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8680"/>
                <a:ext cx="8064896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1209" t="-866" r="-11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1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23528" y="404664"/>
                <a:ext cx="8352928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Seja um título de valor nominal de R$ 4.000,00 vencível em um ano, que está sendo liquidado 3 meses antes do seu vencimento. Sendo de 42% a.a. a taxa nominal de juros corrente, pede-se calcular o desconto comercial e o valor descontado desta operação.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do Desconto “por fora”:</a:t>
                </a:r>
              </a:p>
              <a:p>
                <a:pPr algn="ctr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=4.000,00∗0,035∗3=420,00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Descontado “por fora”:</a:t>
                </a:r>
              </a:p>
              <a:p>
                <a:pPr algn="just"/>
                <a:endParaRPr lang="pt-BR" sz="24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pt-B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pt-B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=4.000</m:t>
                      </m:r>
                      <m:d>
                        <m:d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1−0,035∗3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=3.580,00</m:t>
                      </m:r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8352928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1095" t="-812" r="-11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19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23528" y="260648"/>
                <a:ext cx="8496944" cy="632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se tratar de desconto bancário (ou comercial, ou “por fora”), o devedor desse título assume encargos maiores que aqueles declarados para a operação. 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 que a taxa de juros efetiva desta operação não equivale à taxa de desconto utilizada. Note que, se são pagos R$ 420,00 de juros sobre um valor atual de R$ 3.580,00, a taxa de juros assume o seguinte percentual efetivo:</a:t>
                </a:r>
              </a:p>
              <a:p>
                <a:pPr algn="just"/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420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3.580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=11,73%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𝑡𝑟𝑖𝑚𝑒𝑠𝑡𝑟𝑒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t-BR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(ou 3,77% ao mês pela equivalente composta)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Logo, no desconto “por fora” é fundamental separar a taxa de desconto (d) e a taxa efetiva de juros (i) da operação. Assim, em toda operação de desconto “por fora” há uma taxa implícita (efetiva) de juro superior à taxa declarada. 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0648"/>
                <a:ext cx="8496944" cy="6326155"/>
              </a:xfrm>
              <a:prstGeom prst="rect">
                <a:avLst/>
              </a:prstGeom>
              <a:blipFill rotWithShape="0">
                <a:blip r:embed="rId2"/>
                <a:stretch>
                  <a:fillRect l="-1076" t="-771" r="-1148" b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8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51720" y="404664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DESCONTOS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5556" y="1340768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Quando se deve uma quantia em dinheiro numa data futura, é comum que entregue ao credor um Título de Crédito, que é o comprovante dessa dívida. Esse título tem uma data de vencimento, porém o devedor pode resgatá-lo antecipadamente, com isso terá direito a um abatimento denominado </a:t>
            </a: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DESCONTO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Assim, uma operação de se liquidar um título antes de seu vencimento envolve geralmente uma recompensa, ou um desconto pelo seu pagamento antecipado. 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23528" y="260648"/>
                <a:ext cx="8352928" cy="6868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Determinar a taxa mensal de desconto “por fora” de um título negociado 60 dias antes de seu vencimento, sendo seu valor de resgate igual a R$ 26.000,00 e o valor atual na data do desconto de R$ 24.436,10.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pt-BR" sz="2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𝐍</m:t>
                    </m:r>
                    <m:r>
                      <a:rPr lang="pt-BR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pt-BR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endParaRPr lang="pt-BR" sz="2400" b="1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26.000−24.436,10=26.000∗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∗2</m:t>
                      </m:r>
                    </m:oMath>
                  </m:oMathPara>
                </a14:m>
                <a:endParaRPr lang="pt-BR" sz="2400" b="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1.563,90=52.000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pt-BR" sz="2400" b="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1.563,90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52.000</m:t>
                          </m:r>
                        </m:den>
                      </m:f>
                    </m:oMath>
                  </m:oMathPara>
                </a14:m>
                <a:endParaRPr lang="pt-BR" sz="2400" b="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=0,0030075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=3%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ê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pt-BR" sz="240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pt-BR" sz="2400" b="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0648"/>
                <a:ext cx="8352928" cy="6868996"/>
              </a:xfrm>
              <a:prstGeom prst="rect">
                <a:avLst/>
              </a:prstGeom>
              <a:blipFill rotWithShape="0">
                <a:blip r:embed="rId2"/>
                <a:stretch>
                  <a:fillRect l="-1095" t="-710" r="-11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35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39552" y="404664"/>
                <a:ext cx="8280920" cy="454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liquidação de um título 60 dias antes do seu vencimento foi efetuada pela taxa mensal de desconto “por fora” de 3%  a.m. Porém essa taxa, não representa o custo efetivo desta operação, mas a taxa de desconto aplicada sobre o valor nominal (resgate) do título. O juro efetivo desta operação de desconto é obtido pelo critério racional (“por dentro”):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1.563,9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24.436,10∗2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=0,0319997=3,2%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Logo, a taxa de desconto “por fora” é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a taxa efetiva de juros da operação é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=3,2%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4664"/>
                <a:ext cx="8280920" cy="4547463"/>
              </a:xfrm>
              <a:prstGeom prst="rect">
                <a:avLst/>
              </a:prstGeom>
              <a:blipFill rotWithShape="0">
                <a:blip r:embed="rId2"/>
                <a:stretch>
                  <a:fillRect l="-1178" t="-1072" r="-1105" b="-2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5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050048" y="1268515"/>
            <a:ext cx="5410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1.1.2.1</a:t>
            </a:r>
            <a:r>
              <a:rPr lang="pt-BR" sz="22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DESPESAS BANCÁRIAS</a:t>
            </a:r>
            <a:endParaRPr lang="pt-BR" sz="2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1" y="2557483"/>
            <a:ext cx="5048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1.2.TAXA IMPLÍCITA DE JUROS DO DESCONTO “POR FORA”. </a:t>
            </a:r>
            <a:r>
              <a:rPr lang="pt-BR" sz="22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11" y="3835400"/>
            <a:ext cx="5264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1.2.1. Taxa Efetiva de Juros (apostila).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Apuração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Taxa de Desconto com Base na Taxa Efetiva (apostila).</a:t>
            </a:r>
          </a:p>
          <a:p>
            <a:pPr algn="l" defTabSz="914400">
              <a:buNone/>
            </a:pPr>
            <a:endParaRPr lang="pt-BR" sz="2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1" y="5113317"/>
            <a:ext cx="526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Desconto Composto : “por fora (ou comercial)” e “por dentro (ou racional)”.</a:t>
            </a:r>
            <a:endParaRPr lang="pt-BR" sz="2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825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75656" y="40466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1.1.2.1.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DESPESAS BANCÁRIAS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://vcoma.com/Resources/Pictures/relaxing_cash_800_clr_73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r="7512"/>
          <a:stretch>
            <a:fillRect/>
          </a:stretch>
        </p:blipFill>
        <p:spPr bwMode="auto">
          <a:xfrm>
            <a:off x="12700" y="2852936"/>
            <a:ext cx="3417654" cy="39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63688" y="1124744"/>
            <a:ext cx="7056784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operações de desconto com bancos comerciais são geralmente cobradas </a:t>
            </a:r>
            <a:r>
              <a:rPr lang="pt-BR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taxas adicionais de desconto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pretexto de cobrir certas despesas administrativas e operacionais incorridas pela instituição financeira. 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83568" y="54868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395536" y="404664"/>
                <a:ext cx="8352928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taxas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são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geralmente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prefixadas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incidem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sobre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valor nominal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uma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única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vez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sendo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dada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</a:t>
                </a:r>
                <a:r>
                  <a:rPr lang="en-US" sz="24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n-US" sz="2400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dirty="0" err="1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en-US" sz="24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𝑠𝑒𝑛𝑑𝑜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"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𝑡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𝑡𝑎𝑥𝑎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𝑎𝑑𝑚𝑖𝑛𝑖𝑠𝑡𝑟𝑎𝑡𝑖𝑣𝑎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</a:t>
                </a:r>
                <a:r>
                  <a:rPr lang="en-US" sz="2400" dirty="0" err="1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Atual</a:t>
                </a:r>
                <a:r>
                  <a:rPr lang="en-US" sz="24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(Valor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 err="1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escontado</a:t>
                </a:r>
                <a:r>
                  <a:rPr lang="en-US" sz="24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[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1−(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effectLst/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352928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168" t="-107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6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95536" y="188640"/>
                <a:ext cx="8352928" cy="635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EXEMPLO: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Uma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duplicata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valor nominal de R$ 60.000,00 é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descontada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banco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dois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meses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antes de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vencimento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2,8%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mês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taxa de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usada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operação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o valor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descontado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Sabe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ainda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banco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cobra 1,5%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sobre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valor nominal do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título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descontados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integralmente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liberação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dos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despesa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administrativa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60.000,00; d = 2,8% a.m. ; n = 2 </a:t>
                </a:r>
                <a:r>
                  <a:rPr lang="en-US" sz="24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meses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 = 1,5% </a:t>
                </a:r>
                <a:r>
                  <a:rPr lang="en-US" sz="24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sobre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valor nominal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=60.000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0,028 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2+ 0,015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=60.000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 0,071=4.260,00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Atual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(valor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descontado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1−(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=60.000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0,028 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 2+0,015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=60.000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1−0,0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71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=60.000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 0,929=55.740,00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8640"/>
                <a:ext cx="8352928" cy="6353919"/>
              </a:xfrm>
              <a:prstGeom prst="rect">
                <a:avLst/>
              </a:prstGeom>
              <a:blipFill rotWithShape="0">
                <a:blip r:embed="rId2"/>
                <a:stretch>
                  <a:fillRect l="-1168" t="-768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7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7350" y="188640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IMPLÍCITA DE JUROS DO DESCONTO SIMPLES “POR FORA”</a:t>
            </a:r>
          </a:p>
          <a:p>
            <a:pPr algn="ctr"/>
            <a:endParaRPr lang="pt-BR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desconto “por fora”, ao ser apurado sobre o valor nominal (resgate) do título, admite implicitamente uma taxa de juros superior àquela declarada para a operação</a:t>
            </a:r>
          </a:p>
          <a:p>
            <a:pPr algn="just"/>
            <a:endParaRPr lang="pt-BR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esouro-dire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36" y="2636912"/>
            <a:ext cx="5366916" cy="357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600064" y="332656"/>
                <a:ext cx="7992888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exemplo, suponha um título de valor nominal de R$ 50.000,00 descontado num banco um mês antes de seu vencimento à taxa de 5% ao mês.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Aplicando-se o critério de desconto “por fora”, tem-se: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=50.000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0,05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1=2.500</m:t>
                      </m:r>
                    </m:oMath>
                  </m:oMathPara>
                </a14:m>
                <a:endParaRPr lang="en-US" sz="2400" b="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Gerando um valor descontado de: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=50.000−2.500=47.500</m:t>
                      </m:r>
                    </m:oMath>
                  </m:oMathPara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itchFamily="2" charset="2"/>
                  <a:buChar char="§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 que a taxa de juros adotada de 5% ao mês não iguala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pt-BR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 nenhum momento do tempo. Ou seja: 5% aplicados em R$ 47.500,00 não gera R$ 50.000,00 mas R$ 49.875,00. Pois,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47.500,00+5%=49.875,00</m:t>
                    </m:r>
                  </m:oMath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itchFamily="2" charset="2"/>
                  <a:buChar char="§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Logo, há uma taxa implícita de juros na operação, superior a taxa declarada, a qual conduz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um mesmo resultado no período.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4" y="332656"/>
                <a:ext cx="7992888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1143" t="-813" r="-1143" b="-14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86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600064" y="332656"/>
                <a:ext cx="7992888" cy="4149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taxa de juro implícita é obtida pelo critério de desconto racional (juros “por dentro”):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exemplo anterior, tem-se que: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2.500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47.500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1 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ê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)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2.500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47.500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=5,26%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𝑎𝑜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ê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itchFamily="2" charset="2"/>
                  <a:buChar char="§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resultado indica que há uma taxa implícita de juro de 5,26% numa operação de desconto de 5% a.m. pelo período de um mês.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4" y="332656"/>
                <a:ext cx="7992888" cy="4149085"/>
              </a:xfrm>
              <a:prstGeom prst="rect">
                <a:avLst/>
              </a:prstGeom>
              <a:blipFill rotWithShape="0">
                <a:blip r:embed="rId2"/>
                <a:stretch>
                  <a:fillRect l="-1143" t="-1176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2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600064" y="610808"/>
                <a:ext cx="7992888" cy="5331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Admitindo, em sequência, uma antecipação de dois meses: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5.000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45.000 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1 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𝑏𝑖𝑚𝑒𝑠𝑡𝑟𝑒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 </m:t>
                          </m:r>
                        </m:den>
                      </m:f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=11,1%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.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À base de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juros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simples,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taxa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a: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.0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00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5.00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0 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2  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=5,5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%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b="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 termos de juros compostos, critério tecnicamente mais correto, a taxa de todo o período (bimestre) atinge a 11,1%. No entanto, a mensal efetiva é a equivalente composta: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1,111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−1=5,4%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pt-BR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4" y="610808"/>
                <a:ext cx="7992888" cy="5331844"/>
              </a:xfrm>
              <a:prstGeom prst="rect">
                <a:avLst/>
              </a:prstGeom>
              <a:blipFill rotWithShape="0">
                <a:blip r:embed="rId2"/>
                <a:stretch>
                  <a:fillRect l="-1143" t="-914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2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5556" y="1124744"/>
            <a:ext cx="806489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Alguns Títulos de Crédito mais comuns em operações financeiras:</a:t>
            </a:r>
          </a:p>
          <a:p>
            <a:pPr algn="just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DUPLICATA: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 título é emitido por uma pessoa jurídica contra seu cliente (pessoa física ou jurídica), para o qual ela vendeu mercadorias a prazo ou prestou serviços a serem pagos posteriormente, segundo um contrato;</a:t>
            </a:r>
          </a:p>
          <a:p>
            <a:pPr marL="571500" indent="-571500" algn="just">
              <a:buFont typeface="+mj-lt"/>
              <a:buAutoNum type="romanLcPeriod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 PROMISSÓRIA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é emitida para comprovação da aplicação de um capital com vencimento futuro. Esse título é um dos mais populares, muito usado entre pessoas físicas ou pessoas físicas e instituições financeiras;</a:t>
            </a:r>
          </a:p>
          <a:p>
            <a:pPr marL="571500" indent="-571500" algn="just">
              <a:buFont typeface="+mj-lt"/>
              <a:buAutoNum type="romanLcPeriod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LETRA DE CÂMBIO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também é um título que comprova uma aplicação de um capital com vencimento predeterminado. Esse título é usado exclusivamente por uma instituição financeira, é o que chamamos de título ao portador. </a:t>
            </a:r>
          </a:p>
          <a:p>
            <a:pPr algn="just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51720" y="404664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DESCONTOS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611560" y="548680"/>
                <a:ext cx="7992888" cy="4117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ireta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apuração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 Taxa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Implícita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cálculos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apuração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 taxa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racional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juros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podem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substituídos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emprego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seguinte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1 −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Assim, para se obter a taxa implícita (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da operação, basta conhecer apenas a taxa de desconto “por fora” e o prazo do desconto. 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8680"/>
                <a:ext cx="7992888" cy="4117602"/>
              </a:xfrm>
              <a:prstGeom prst="rect">
                <a:avLst/>
              </a:prstGeom>
              <a:blipFill rotWithShape="0">
                <a:blip r:embed="rId2"/>
                <a:stretch>
                  <a:fillRect l="-1144" t="-1185" r="-1220" b="-2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93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539552" y="476672"/>
                <a:ext cx="8208912" cy="5362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Aplicando esta fórmula nos exemplos anteriores:</a:t>
                </a:r>
              </a:p>
              <a:p>
                <a:pPr algn="just"/>
                <a:r>
                  <a:rPr lang="pt-BR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1 mês 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0,05 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1 −0,05 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1 </m:t>
                        </m:r>
                      </m:den>
                    </m:f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0,05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0,95</m:t>
                        </m:r>
                      </m:den>
                    </m:f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=5,26%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𝑎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𝑚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pt-BR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pt-BR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 meses	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0,05 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1 −0,05 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2 </m:t>
                        </m:r>
                      </m:den>
                    </m:f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0,9</m:t>
                        </m:r>
                      </m:den>
                    </m:f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=11,1%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𝑎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nas operações com mais de um período, é </a:t>
                </a:r>
                <a:r>
                  <a:rPr lang="pt-B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necessário 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sempre trabalhar com juros compostos, ou seja: </a:t>
                </a:r>
                <a:endParaRPr lang="pt-B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itchFamily="2" charset="2"/>
                  <a:buChar char="§"/>
                </a:pPr>
                <a:r>
                  <a:rPr lang="pt-B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Taxa 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mensal implícita: </a:t>
                </a:r>
                <a:endParaRPr lang="pt-B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t-BR" sz="28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1,111</m:t>
                          </m:r>
                        </m:e>
                      </m:rad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−1=5,4% </m:t>
                      </m:r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6672"/>
                <a:ext cx="8208912" cy="5362750"/>
              </a:xfrm>
              <a:prstGeom prst="rect">
                <a:avLst/>
              </a:prstGeom>
              <a:blipFill rotWithShape="0">
                <a:blip r:embed="rId2"/>
                <a:stretch>
                  <a:fillRect l="-1560" t="-1136" r="-14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611560" y="260648"/>
                <a:ext cx="7992888" cy="6126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Assim,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direta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apresentada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efetivo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apurado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período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operação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e, 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resultado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obter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critério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juros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compostos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taxa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tempo.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Adimita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taxa de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=2,7%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para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operação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35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efetivo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período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35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é: 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1 −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0,027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∗35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0,027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∗35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=3,25% 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35 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𝑑𝑖𝑎𝑠</m:t>
                      </m:r>
                    </m:oMath>
                  </m:oMathPara>
                </a14:m>
                <a:endParaRPr lang="pt-BR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 que o valor percentual de d é representativo para todo o prazo da operação.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0648"/>
                <a:ext cx="7992888" cy="6126998"/>
              </a:xfrm>
              <a:prstGeom prst="rect">
                <a:avLst/>
              </a:prstGeom>
              <a:blipFill rotWithShape="0">
                <a:blip r:embed="rId2"/>
                <a:stretch>
                  <a:fillRect l="-1144" t="-796" r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611560" y="548680"/>
                <a:ext cx="7992888" cy="4758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Assim, 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efetivo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período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(35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apurar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composto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outros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tempo: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Efetiva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Mensal: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g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1,0325</m:t>
                            </m:r>
                          </m:e>
                        </m:rad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sup>
                    </m:sSup>
                    <m: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−1=2,78%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Efetiva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semestral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g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1,0325</m:t>
                            </m:r>
                          </m:e>
                        </m:rad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  <m: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9 </m:t>
                    </m:r>
                    <m: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Efetiva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Anual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g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1,0325</m:t>
                            </m:r>
                          </m:e>
                        </m:rad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38,95</m:t>
                    </m:r>
                    <m: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pt-B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diante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algn="just"/>
                <a:endParaRPr lang="pt-BR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8680"/>
                <a:ext cx="7992888" cy="4758034"/>
              </a:xfrm>
              <a:prstGeom prst="rect">
                <a:avLst/>
              </a:prstGeom>
              <a:blipFill rotWithShape="0">
                <a:blip r:embed="rId2"/>
                <a:stretch>
                  <a:fillRect l="-1144" t="-1024" r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4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23528" y="548680"/>
                <a:ext cx="8352928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 título é descontado num banco 3 meses antes de seu vencimento. A taxa de desconto definida pelo banco é de 3,3% ao mês. Sendo de R$ 25.000,00 o valor nominal deste título, e sabendo-se que a instituição financeira trabalha com o sistema de desconto “por fora”, pede-se calcular: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valor do desconto cobrado pelo banco e o valor descontado do título liberado ao cliente.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Taxa implícita simples e composta desta operação.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Apuração da taxa implícita pela fórmula direta.</a:t>
                </a:r>
              </a:p>
              <a:p>
                <a:pPr algn="just"/>
                <a:endParaRPr lang="pt-B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=25.000,00∗0,033∗3=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$ 2.475,00</m:t>
                    </m:r>
                  </m:oMath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Desc.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=25.000,00−2.475,00=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$ 22.525,00</m:t>
                    </m:r>
                  </m:oMath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lphaLcParenR"/>
                </a:pPr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lphaLcParenR"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8680"/>
                <a:ext cx="8352928" cy="6370975"/>
              </a:xfrm>
              <a:prstGeom prst="rect">
                <a:avLst/>
              </a:prstGeom>
              <a:blipFill rotWithShape="0">
                <a:blip r:embed="rId2"/>
                <a:stretch>
                  <a:fillRect l="-1095" t="-766" r="-11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1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323528" y="332656"/>
                <a:ext cx="8568952" cy="4813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 Taxa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implícita simples e composta desta operação.</a:t>
                </a:r>
              </a:p>
              <a:p>
                <a:pPr algn="just"/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2.475,00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22.525,00∗1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=10,99%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Assim,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Mensal simples: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2.475,00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22.525,00∗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=3,66%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  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𝑂𝑢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10,99%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=3,66%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pt-BR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taxa efetiva mensal da operação de desconto, obtida pelo critério de juros composto, atinge: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1,1099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−1=3,54%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8568952" cy="4813690"/>
              </a:xfrm>
              <a:prstGeom prst="rect">
                <a:avLst/>
              </a:prstGeom>
              <a:blipFill rotWithShape="0">
                <a:blip r:embed="rId2"/>
                <a:stretch>
                  <a:fillRect l="-1067" t="-1014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4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395536" y="332656"/>
                <a:ext cx="8280920" cy="4234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   Apuração da taxa implícita pela fórmula direta.</a:t>
                </a:r>
              </a:p>
              <a:p>
                <a:pPr algn="just"/>
                <a:endPara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0,033∗3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1−0,033∗3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=10,99%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Logo, a taxa efetiva (implícita) para um mês é a equivalente composta, ou seja:</a:t>
                </a: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1,1099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−1=3,54%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656"/>
                <a:ext cx="8280920" cy="4234557"/>
              </a:xfrm>
              <a:prstGeom prst="rect">
                <a:avLst/>
              </a:prstGeom>
              <a:blipFill rotWithShape="0">
                <a:blip r:embed="rId2"/>
                <a:stretch>
                  <a:fillRect l="-1178" t="-1153" r="-1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1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59632" y="5157192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DESCONTO COMPOSTO</a:t>
            </a:r>
            <a:endParaRPr lang="pt-BR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2.bp.blogspot.com/-FDOIv8E0PHQ/T7-TJp0hnAI/AAAAAAAAA0g/vFx8B7lrEnU/s1600/anali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01785"/>
            <a:ext cx="338137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79249"/>
            <a:ext cx="799288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DESCONTO COMPOSTO</a:t>
            </a:r>
          </a:p>
          <a:p>
            <a:pPr algn="ctr"/>
            <a:endParaRPr lang="pt-BR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utilizado basicamente em operações de longo prazo, pode ser identificado, igualmente ao desconto simples, em dois tipos: o desconto “por dentro”(ou racional) e o desconto “por fora”(ou comercial).</a:t>
            </a:r>
          </a:p>
          <a:p>
            <a:pPr algn="just"/>
            <a:endParaRPr lang="pt-BR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desconto composto “por fora” (ou comercial) é raramente empregado no Brasil, não apresentando uso prático. </a:t>
            </a:r>
          </a:p>
          <a:p>
            <a:pPr algn="just"/>
            <a:endParaRPr lang="pt-BR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desconto “por dentro” (racional) envolve valor atual e valor nominal de um título capitalizado segundo o regime de juros compostos, portanto, apresenta larga utilização prática.</a:t>
            </a:r>
            <a:endParaRPr lang="pt-BR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51520" y="179249"/>
                <a:ext cx="8568952" cy="6309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 COMPOSTO “POR FORA” </a:t>
                </a:r>
              </a:p>
              <a:p>
                <a:pPr algn="ctr"/>
                <a:r>
                  <a:rPr lang="pt-BR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(ou comercial)</a:t>
                </a:r>
              </a:p>
              <a:p>
                <a:pPr algn="ctr"/>
                <a:endParaRPr lang="pt-BR" sz="32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itchFamily="2" charset="2"/>
                  <a:buChar char="q"/>
                </a:pPr>
                <a:r>
                  <a:rPr lang="pt-BR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 caracterizado pela incidência sucessiva da </a:t>
                </a:r>
                <a:r>
                  <a:rPr lang="pt-BR" sz="2800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taxa de desconto sobre o valor nominal do título</a:t>
                </a:r>
                <a:r>
                  <a:rPr lang="pt-BR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 qual é deduzido, em cada período, dos descontos obtidos em períodos anteriores. Tem-se as seguintes expressões gerais de cálculo:</a:t>
                </a:r>
              </a:p>
              <a:p>
                <a:pPr algn="just"/>
                <a:endParaRPr lang="pt-BR" sz="28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</m:t>
                          </m:r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𝑣𝑎𝑙𝑜𝑟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𝑎𝑡𝑢𝑎𝑙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𝑝𝑜𝑟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𝑓𝑜𝑟𝑎</m:t>
                      </m:r>
                    </m:oMath>
                  </m:oMathPara>
                </a14:m>
                <a:endParaRPr lang="en-US" sz="3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𝑜𝑢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𝑑𝑒𝑠𝑐𝑜𝑛𝑡𝑜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𝑝𝑜𝑟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𝑓𝑜𝑟𝑎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3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3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9249"/>
                <a:ext cx="8568952" cy="6309420"/>
              </a:xfrm>
              <a:prstGeom prst="rect">
                <a:avLst/>
              </a:prstGeom>
              <a:blipFill rotWithShape="0">
                <a:blip r:embed="rId2"/>
                <a:stretch>
                  <a:fillRect l="-1209" t="-966" r="-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2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ugomeira.com.br/wp-content/uploads/2013/10/d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14" t="2458" r="3972"/>
          <a:stretch/>
        </p:blipFill>
        <p:spPr bwMode="auto">
          <a:xfrm>
            <a:off x="1259631" y="404664"/>
            <a:ext cx="6624737" cy="57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1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632348" y="260648"/>
                <a:ext cx="7992888" cy="5986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3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Uma duplicata no valor de R$ 28.800,00, com 120 dias para o seu vencimento, é descontada a uma taxa de 2,5% ao mês, de acordo com o conceito de desconto composto. Calcular o valor líquido creditado na conta e o valor do desconto concedido.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</m:t>
                          </m:r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=28.800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</m:t>
                          </m:r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0,025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=26.026,21</m:t>
                      </m:r>
                    </m:oMath>
                  </m:oMathPara>
                </a14:m>
                <a:endParaRPr lang="en-US" sz="3200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sz="3200" dirty="0" smtClean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=28.800−26.026,21=2.773,79</m:t>
                      </m:r>
                    </m:oMath>
                  </m:oMathPara>
                </a14:m>
                <a:endParaRPr lang="pt-BR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8" y="260648"/>
                <a:ext cx="7992888" cy="5986832"/>
              </a:xfrm>
              <a:prstGeom prst="rect">
                <a:avLst/>
              </a:prstGeom>
              <a:blipFill rotWithShape="0">
                <a:blip r:embed="rId2"/>
                <a:stretch>
                  <a:fillRect l="-1754" t="-1426" r="-19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6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632348" y="260648"/>
                <a:ext cx="7992888" cy="6000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200" b="1" dirty="0" smtClean="0">
                    <a:solidFill>
                      <a:srgbClr val="0000FF"/>
                    </a:solidFill>
                  </a:rPr>
                  <a:t>Exemplos:</a:t>
                </a:r>
              </a:p>
              <a:p>
                <a:pPr algn="just"/>
                <a:r>
                  <a:rPr lang="pt-BR" sz="3200" b="1" dirty="0" smtClean="0">
                    <a:solidFill>
                      <a:srgbClr val="0000FF"/>
                    </a:solidFill>
                  </a:rPr>
                  <a:t>2. Um título de valor nominal de R$ 35.000,00 é negociado mediante uma operação de desconto composto “por fora” 3 meses antes do seu vencimento. A taxa de desconto adotada atinge 5% ao mês. Pede-se determinar o </a:t>
                </a:r>
                <a:r>
                  <a:rPr lang="pt-BR" sz="3200" b="1" u="sng" dirty="0" smtClean="0">
                    <a:solidFill>
                      <a:srgbClr val="0000FF"/>
                    </a:solidFill>
                  </a:rPr>
                  <a:t>valor descontado</a:t>
                </a:r>
                <a:r>
                  <a:rPr lang="pt-BR" sz="3200" b="1" dirty="0" smtClean="0">
                    <a:solidFill>
                      <a:srgbClr val="0000FF"/>
                    </a:solidFill>
                  </a:rPr>
                  <a:t>, o </a:t>
                </a:r>
                <a:r>
                  <a:rPr lang="pt-BR" sz="3200" b="1" u="sng" dirty="0" smtClean="0">
                    <a:solidFill>
                      <a:srgbClr val="0000FF"/>
                    </a:solidFill>
                  </a:rPr>
                  <a:t>desconto</a:t>
                </a:r>
                <a:r>
                  <a:rPr lang="pt-BR" sz="3200" b="1" dirty="0" smtClean="0">
                    <a:solidFill>
                      <a:srgbClr val="0000FF"/>
                    </a:solidFill>
                  </a:rPr>
                  <a:t> e </a:t>
                </a:r>
                <a:r>
                  <a:rPr lang="pt-BR" sz="3200" b="1" u="sng" dirty="0" smtClean="0">
                    <a:solidFill>
                      <a:srgbClr val="0000FF"/>
                    </a:solidFill>
                  </a:rPr>
                  <a:t>a taxa de juros efetiva</a:t>
                </a:r>
                <a:r>
                  <a:rPr lang="pt-BR" sz="3200" b="1" dirty="0" smtClean="0">
                    <a:solidFill>
                      <a:srgbClr val="0000FF"/>
                    </a:solidFill>
                  </a:rPr>
                  <a:t> da operação.</a:t>
                </a:r>
              </a:p>
              <a:p>
                <a:pPr marL="457200" indent="-457200" algn="just">
                  <a:buFont typeface="Wingdings" pitchFamily="2" charset="2"/>
                  <a:buChar char="§"/>
                </a:pPr>
                <a:r>
                  <a:rPr lang="en-US" sz="3200" b="1" dirty="0">
                    <a:solidFill>
                      <a:prstClr val="black"/>
                    </a:solidFill>
                    <a:latin typeface="Cambria Math"/>
                  </a:rPr>
                  <a:t>Valor </a:t>
                </a:r>
                <a:r>
                  <a:rPr lang="en-US" sz="3200" b="1" dirty="0" err="1">
                    <a:solidFill>
                      <a:prstClr val="black"/>
                    </a:solidFill>
                    <a:latin typeface="Cambria Math"/>
                  </a:rPr>
                  <a:t>Descontado</a:t>
                </a:r>
                <a:r>
                  <a:rPr lang="en-US" sz="3200" b="1" dirty="0">
                    <a:solidFill>
                      <a:prstClr val="black"/>
                    </a:solidFill>
                    <a:latin typeface="Cambria Math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35.000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(1−0,05)</m:t>
                          </m:r>
                        </m:e>
                        <m:sup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30.008,12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  <a:p>
                <a:pPr algn="just"/>
                <a:endParaRPr lang="pt-BR" sz="32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8" y="260648"/>
                <a:ext cx="7992888" cy="6000232"/>
              </a:xfrm>
              <a:prstGeom prst="rect">
                <a:avLst/>
              </a:prstGeom>
              <a:blipFill rotWithShape="0">
                <a:blip r:embed="rId2"/>
                <a:stretch>
                  <a:fillRect l="-1983" t="-1321" r="-19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51520" y="260648"/>
                <a:ext cx="8640960" cy="6554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itchFamily="2" charset="2"/>
                  <a:buChar char="§"/>
                </a:pPr>
                <a:r>
                  <a:rPr lang="en-US" sz="3200" b="1" dirty="0" smtClean="0">
                    <a:solidFill>
                      <a:prstClr val="black"/>
                    </a:solidFill>
                  </a:rPr>
                  <a:t>Desconto: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35.000,00−30.008,12=4.991,88</m:t>
                      </m:r>
                    </m:oMath>
                  </m:oMathPara>
                </a14:m>
                <a:endParaRPr lang="en-US" sz="320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algn="just"/>
                <a:endParaRPr lang="en-US" sz="320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457200" indent="-457200" algn="just">
                  <a:buFont typeface="Arial" pitchFamily="34" charset="0"/>
                  <a:buChar char="•"/>
                </a:pPr>
                <a:r>
                  <a:rPr lang="en-US" sz="3200" b="1" dirty="0" smtClean="0">
                    <a:solidFill>
                      <a:prstClr val="black"/>
                    </a:solidFill>
                  </a:rPr>
                  <a:t>Taxa </a:t>
                </a:r>
                <a:r>
                  <a:rPr lang="en-US" sz="3200" b="1" dirty="0" err="1" smtClean="0">
                    <a:solidFill>
                      <a:prstClr val="black"/>
                    </a:solidFill>
                  </a:rPr>
                  <a:t>Efetiva</a:t>
                </a:r>
                <a:r>
                  <a:rPr lang="en-US" sz="3200" b="1" dirty="0" smtClean="0">
                    <a:solidFill>
                      <a:prstClr val="black"/>
                    </a:solidFill>
                  </a:rPr>
                  <a:t> de </a:t>
                </a:r>
                <a:r>
                  <a:rPr lang="en-US" sz="3200" b="1" dirty="0" err="1" smtClean="0">
                    <a:solidFill>
                      <a:prstClr val="black"/>
                    </a:solidFill>
                  </a:rPr>
                  <a:t>Juros</a:t>
                </a:r>
                <a:r>
                  <a:rPr lang="en-US" sz="3200" b="1" dirty="0" smtClean="0">
                    <a:solidFill>
                      <a:prstClr val="black"/>
                    </a:solidFill>
                  </a:rPr>
                  <a:t>: </a:t>
                </a:r>
              </a:p>
              <a:p>
                <a:pPr algn="ctr"/>
                <a:r>
                  <a:rPr lang="en-US" sz="3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3200" dirty="0" err="1" smtClean="0">
                    <a:solidFill>
                      <a:prstClr val="black"/>
                    </a:solidFill>
                  </a:rPr>
                  <a:t>Usando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 a </a:t>
                </a:r>
                <a:r>
                  <a:rPr lang="en-US" sz="3200" dirty="0" err="1" smtClean="0">
                    <a:solidFill>
                      <a:prstClr val="black"/>
                    </a:solidFill>
                  </a:rPr>
                  <a:t>fórmula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prstClr val="black"/>
                    </a:solidFill>
                  </a:rPr>
                  <a:t>composta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 do </a:t>
                </a:r>
                <a:r>
                  <a:rPr lang="en-US" sz="3200" dirty="0" err="1" smtClean="0">
                    <a:solidFill>
                      <a:prstClr val="black"/>
                    </a:solidFill>
                  </a:rPr>
                  <a:t>montante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pt-BR" sz="280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𝑉𝐹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(1+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35.000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30.008,12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(1+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35.000,00</m:t>
                              </m:r>
                            </m:num>
                            <m:den>
                              <m: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30.008,12</m:t>
                              </m:r>
                            </m:den>
                          </m:f>
                        </m:e>
                      </m:ra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1+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1,166351</m:t>
                          </m:r>
                        </m:e>
                      </m:ra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=1+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1,0526=1+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=0,0526 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𝑜𝑢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:5,26% 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8640960" cy="6554038"/>
              </a:xfrm>
              <a:prstGeom prst="rect">
                <a:avLst/>
              </a:prstGeom>
              <a:blipFill rotWithShape="0">
                <a:blip r:embed="rId2"/>
                <a:stretch>
                  <a:fillRect l="-1622" t="-1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51520" y="318260"/>
                <a:ext cx="8640960" cy="6207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Arial" pitchFamily="34" charset="0"/>
                  <a:buChar char="•"/>
                </a:pPr>
                <a:r>
                  <a:rPr lang="en-US" sz="3200" b="1" dirty="0" smtClean="0"/>
                  <a:t>Taxa </a:t>
                </a:r>
                <a:r>
                  <a:rPr lang="en-US" sz="3200" b="1" dirty="0" err="1" smtClean="0"/>
                  <a:t>Efetiva</a:t>
                </a:r>
                <a:r>
                  <a:rPr lang="en-US" sz="3200" b="1" dirty="0" smtClean="0"/>
                  <a:t> de </a:t>
                </a:r>
                <a:r>
                  <a:rPr lang="en-US" sz="3200" b="1" dirty="0" err="1" smtClean="0"/>
                  <a:t>Juros</a:t>
                </a:r>
                <a:r>
                  <a:rPr lang="en-US" sz="3200" b="1" dirty="0" smtClean="0"/>
                  <a:t>: </a:t>
                </a:r>
              </a:p>
              <a:p>
                <a:pPr algn="just"/>
                <a:r>
                  <a:rPr lang="en-US" sz="3200" dirty="0" smtClean="0"/>
                  <a:t>(</a:t>
                </a:r>
                <a:r>
                  <a:rPr lang="en-US" sz="3200" dirty="0" err="1" smtClean="0"/>
                  <a:t>usando</a:t>
                </a:r>
                <a:r>
                  <a:rPr lang="en-US" sz="3200" dirty="0" smtClean="0"/>
                  <a:t> a </a:t>
                </a:r>
                <a:r>
                  <a:rPr lang="en-US" sz="3200" dirty="0" err="1" smtClean="0"/>
                  <a:t>fórmula</a:t>
                </a:r>
                <a:r>
                  <a:rPr lang="en-US" sz="3200" dirty="0" smtClean="0"/>
                  <a:t> simples </a:t>
                </a:r>
                <a:r>
                  <a:rPr lang="en-US" sz="3200" dirty="0" err="1" smtClean="0"/>
                  <a:t>pelo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critério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racional</a:t>
                </a:r>
                <a:r>
                  <a:rPr lang="en-US" sz="3200" dirty="0" smtClean="0"/>
                  <a:t>):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 </m:t>
                    </m:r>
                  </m:oMath>
                </a14:m>
                <a:endParaRPr lang="pt-BR" sz="2800" b="0" i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𝑖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/>
                      </a:rPr>
                      <m:t>𝑖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4.991,88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30.008,12</m:t>
                        </m:r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=16,64% 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b="0" i="1" smtClean="0">
                        <a:latin typeface="Cambria Math"/>
                      </a:rPr>
                      <m:t>.</m:t>
                    </m:r>
                    <m:r>
                      <a:rPr lang="en-US" sz="3200" b="0" i="1" smtClean="0">
                        <a:latin typeface="Cambria Math"/>
                      </a:rPr>
                      <m:t>𝑡</m:t>
                    </m:r>
                    <m:r>
                      <a:rPr lang="en-US" sz="32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200" b="0" dirty="0" smtClean="0"/>
              </a:p>
              <a:p>
                <a:pPr algn="just"/>
                <a:endParaRPr lang="en-US" sz="2800" b="0" dirty="0" smtClean="0"/>
              </a:p>
              <a:p>
                <a:pPr algn="just"/>
                <a:r>
                  <a:rPr lang="en-US" sz="2800" b="0" dirty="0" smtClean="0"/>
                  <a:t>À base de </a:t>
                </a:r>
                <a:r>
                  <a:rPr lang="en-US" sz="2800" b="0" dirty="0" err="1" smtClean="0"/>
                  <a:t>juros</a:t>
                </a:r>
                <a:r>
                  <a:rPr lang="en-US" sz="2800" b="0" dirty="0" smtClean="0"/>
                  <a:t> simples , </a:t>
                </a:r>
                <a:r>
                  <a:rPr lang="en-US" sz="2800" b="0" dirty="0" err="1" smtClean="0"/>
                  <a:t>esta</a:t>
                </a:r>
                <a:r>
                  <a:rPr lang="en-US" sz="2800" b="0" dirty="0" smtClean="0"/>
                  <a:t> taxa </a:t>
                </a:r>
                <a:r>
                  <a:rPr lang="en-US" sz="2800" b="0" dirty="0" err="1" smtClean="0"/>
                  <a:t>equivale</a:t>
                </a:r>
                <a:r>
                  <a:rPr lang="en-US" sz="2800" b="0" dirty="0" smtClean="0"/>
                  <a:t> a 5,55%  </a:t>
                </a:r>
                <a:r>
                  <a:rPr lang="en-US" sz="2800" b="0" dirty="0" err="1" smtClean="0"/>
                  <a:t>ao</a:t>
                </a:r>
                <a:r>
                  <a:rPr lang="en-US" sz="2800" b="0" dirty="0" smtClean="0"/>
                  <a:t> </a:t>
                </a:r>
                <a:r>
                  <a:rPr lang="en-US" sz="2800" b="0" dirty="0" err="1" smtClean="0"/>
                  <a:t>mês</a:t>
                </a:r>
                <a:r>
                  <a:rPr lang="en-US" sz="2800" b="0" dirty="0" smtClean="0"/>
                  <a:t>, </a:t>
                </a:r>
                <a:r>
                  <a:rPr lang="en-US" sz="2800" b="0" dirty="0" err="1" smtClean="0"/>
                  <a:t>ou</a:t>
                </a:r>
                <a:r>
                  <a:rPr lang="en-US" sz="2800" b="0" dirty="0" smtClean="0"/>
                  <a:t> </a:t>
                </a:r>
                <a:r>
                  <a:rPr lang="en-US" sz="2800" b="0" dirty="0" err="1" smtClean="0"/>
                  <a:t>seja</a:t>
                </a:r>
                <a:r>
                  <a:rPr lang="en-US" sz="2800" b="0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𝑖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4.991,88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30.008,12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3 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5,55</m:t>
                      </m:r>
                      <m:r>
                        <a:rPr lang="en-US" sz="2800" i="1">
                          <a:latin typeface="Cambria Math"/>
                        </a:rPr>
                        <m:t>% </m:t>
                      </m:r>
                      <m:r>
                        <a:rPr lang="en-US" sz="2800" i="1">
                          <a:latin typeface="Cambria Math"/>
                        </a:rPr>
                        <m:t>𝑎</m:t>
                      </m:r>
                      <m:r>
                        <a:rPr lang="en-US" sz="2800" i="1">
                          <a:latin typeface="Cambria Math"/>
                        </a:rPr>
                        <m:t>.</m:t>
                      </m:r>
                      <m:r>
                        <a:rPr lang="en-US" sz="2800" b="0" i="1" smtClean="0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pPr algn="just"/>
                <a:r>
                  <a:rPr lang="en-US" sz="2800" b="0" dirty="0" err="1" smtClean="0"/>
                  <a:t>Em</a:t>
                </a:r>
                <a:r>
                  <a:rPr lang="en-US" sz="2800" b="0" dirty="0" smtClean="0"/>
                  <a:t> </a:t>
                </a:r>
                <a:r>
                  <a:rPr lang="en-US" sz="2800" b="0" dirty="0" err="1" smtClean="0"/>
                  <a:t>termos</a:t>
                </a:r>
                <a:r>
                  <a:rPr lang="en-US" sz="2800" b="0" dirty="0" smtClean="0"/>
                  <a:t> de </a:t>
                </a:r>
                <a:r>
                  <a:rPr lang="en-US" sz="2800" b="1" dirty="0" err="1" smtClean="0"/>
                  <a:t>juros</a:t>
                </a:r>
                <a:r>
                  <a:rPr lang="en-US" sz="2800" b="1" dirty="0" smtClean="0"/>
                  <a:t> </a:t>
                </a:r>
                <a:r>
                  <a:rPr lang="en-US" sz="2800" b="1" dirty="0" err="1" smtClean="0"/>
                  <a:t>compostos</a:t>
                </a:r>
                <a:r>
                  <a:rPr lang="en-US" sz="2800" b="0" dirty="0" smtClean="0"/>
                  <a:t>, </a:t>
                </a:r>
                <a:r>
                  <a:rPr lang="en-US" sz="2800" b="0" dirty="0" err="1" smtClean="0"/>
                  <a:t>critério</a:t>
                </a:r>
                <a:r>
                  <a:rPr lang="en-US" sz="2800" b="0" dirty="0" smtClean="0"/>
                  <a:t> </a:t>
                </a:r>
                <a:r>
                  <a:rPr lang="en-US" sz="2800" b="0" dirty="0" err="1" smtClean="0"/>
                  <a:t>tecnicamente</a:t>
                </a:r>
                <a:r>
                  <a:rPr lang="en-US" sz="2800" b="0" dirty="0" smtClean="0"/>
                  <a:t> </a:t>
                </a:r>
                <a:r>
                  <a:rPr lang="en-US" sz="2800" b="0" dirty="0" err="1" smtClean="0"/>
                  <a:t>mais</a:t>
                </a:r>
                <a:r>
                  <a:rPr lang="en-US" sz="2800" b="0" dirty="0" smtClean="0"/>
                  <a:t> </a:t>
                </a:r>
                <a:r>
                  <a:rPr lang="en-US" sz="2800" b="0" dirty="0" err="1" smtClean="0"/>
                  <a:t>correto</a:t>
                </a:r>
                <a:r>
                  <a:rPr lang="en-US" sz="2800" b="0" dirty="0" smtClean="0"/>
                  <a:t>, a taxa de </a:t>
                </a:r>
                <a:r>
                  <a:rPr lang="en-US" sz="2800" b="0" dirty="0" err="1" smtClean="0"/>
                  <a:t>todo</a:t>
                </a:r>
                <a:r>
                  <a:rPr lang="en-US" sz="2800" b="0" dirty="0" smtClean="0"/>
                  <a:t> o </a:t>
                </a:r>
                <a:r>
                  <a:rPr lang="en-US" sz="2800" b="0" dirty="0" err="1" smtClean="0"/>
                  <a:t>período</a:t>
                </a:r>
                <a:r>
                  <a:rPr lang="en-US" sz="2800" b="0" dirty="0" smtClean="0"/>
                  <a:t> (</a:t>
                </a:r>
                <a:r>
                  <a:rPr lang="en-US" sz="2800" b="0" dirty="0" err="1" smtClean="0"/>
                  <a:t>trimestre</a:t>
                </a:r>
                <a:r>
                  <a:rPr lang="en-US" sz="2800" b="0" dirty="0" smtClean="0"/>
                  <a:t>) </a:t>
                </a:r>
                <a:r>
                  <a:rPr lang="en-US" sz="2800" b="0" dirty="0" err="1" smtClean="0"/>
                  <a:t>atinge</a:t>
                </a:r>
                <a:r>
                  <a:rPr lang="en-US" sz="2800" b="0" dirty="0" smtClean="0"/>
                  <a:t> 16,64%. No </a:t>
                </a:r>
                <a:r>
                  <a:rPr lang="en-US" sz="2800" b="0" dirty="0" err="1" smtClean="0"/>
                  <a:t>entanto</a:t>
                </a:r>
                <a:r>
                  <a:rPr lang="en-US" sz="2800" b="0" dirty="0" smtClean="0"/>
                  <a:t>, a mensal </a:t>
                </a:r>
                <a:r>
                  <a:rPr lang="en-US" sz="2800" b="0" dirty="0" err="1" smtClean="0"/>
                  <a:t>efetiva</a:t>
                </a:r>
                <a:r>
                  <a:rPr lang="en-US" sz="2800" b="0" dirty="0" smtClean="0"/>
                  <a:t> é a </a:t>
                </a:r>
                <a:r>
                  <a:rPr lang="en-US" sz="2800" b="0" dirty="0" err="1" smtClean="0"/>
                  <a:t>equivalente</a:t>
                </a:r>
                <a:r>
                  <a:rPr lang="en-US" sz="2800" b="0" dirty="0" smtClean="0"/>
                  <a:t> </a:t>
                </a:r>
                <a:r>
                  <a:rPr lang="en-US" sz="2800" b="0" dirty="0" err="1" smtClean="0"/>
                  <a:t>composta</a:t>
                </a:r>
                <a:r>
                  <a:rPr lang="en-US" sz="2800" b="0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1,1664</m:t>
                          </m:r>
                        </m:e>
                      </m:rad>
                      <m:r>
                        <a:rPr lang="en-US" sz="2800" b="0" i="1" smtClean="0">
                          <a:latin typeface="Cambria Math"/>
                        </a:rPr>
                        <m:t>−1=5,26% </m:t>
                      </m:r>
                      <m:r>
                        <a:rPr lang="en-US" sz="2800" b="0" i="1" smtClean="0">
                          <a:latin typeface="Cambria Math"/>
                        </a:rPr>
                        <m:t>𝑎𝑜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𝑚</m:t>
                      </m:r>
                      <m:r>
                        <a:rPr lang="en-US" sz="2800" b="0" i="1" smtClean="0">
                          <a:latin typeface="Cambria Math"/>
                        </a:rPr>
                        <m:t>ê</m:t>
                      </m:r>
                      <m:r>
                        <a:rPr lang="en-US" sz="28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18260"/>
                <a:ext cx="8640960" cy="6207084"/>
              </a:xfrm>
              <a:prstGeom prst="rect">
                <a:avLst/>
              </a:prstGeom>
              <a:blipFill rotWithShape="0">
                <a:blip r:embed="rId2"/>
                <a:stretch>
                  <a:fillRect l="-1763" t="-1277" r="-1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6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51520" y="179249"/>
                <a:ext cx="8568952" cy="6300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 COMPOSTO “POR DENTRO” </a:t>
                </a:r>
              </a:p>
              <a:p>
                <a:pPr algn="ctr"/>
                <a:r>
                  <a:rPr lang="pt-BR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(ou Racional )</a:t>
                </a:r>
              </a:p>
              <a:p>
                <a:pPr marL="457200" indent="-457200" algn="just">
                  <a:buFont typeface="Wingdings" pitchFamily="2" charset="2"/>
                  <a:buChar char="q"/>
                </a:pPr>
                <a:r>
                  <a:rPr lang="pt-BR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 aquele estabelecido segundo as conhecidas relações do regime de juros compostos:</a:t>
                </a:r>
              </a:p>
              <a:p>
                <a:pPr algn="just"/>
                <a:r>
                  <a:rPr lang="pt-BR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Logo, o Valor </a:t>
                </a:r>
                <a:r>
                  <a:rPr lang="pt-BR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pt-BR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escontado </a:t>
                </a:r>
                <a:r>
                  <a:rPr lang="pt-BR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pt-BR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acional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equivale ao               valor presente de juros compostos, ou seja: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𝑵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pt-BR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</a:t>
                </a:r>
                <a:r>
                  <a:rPr lang="pt-B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 Racional é obtido por: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pt-B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tem-se que: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  <m:r>
                      <a:rPr lang="pt-BR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pt-BR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pt-BR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sz="28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ainda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pt-BR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  <m:r>
                      <a:rPr lang="pt-BR" sz="28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8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pt-BR" sz="28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sz="28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pt-BR" sz="28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pt-BR" sz="2800" b="1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dirty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800" b="1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800" b="1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1" i="1" dirty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800" b="1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pt-BR" sz="28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9249"/>
                <a:ext cx="8568952" cy="6300636"/>
              </a:xfrm>
              <a:prstGeom prst="rect">
                <a:avLst/>
              </a:prstGeom>
              <a:blipFill rotWithShape="0">
                <a:blip r:embed="rId2"/>
                <a:stretch>
                  <a:fillRect l="-1422" t="-967" r="-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0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23528" y="188640"/>
                <a:ext cx="8640960" cy="539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Exemplo1: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Uma pessoa deseja descontar uma nota promissória com um prazo de antecipação de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meses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seu vencimento. Sendo que o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de face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desta nota promissória é de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R$ 100.000,00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Com uma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taxa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 racional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3,4% ao mês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Qual seria o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líquido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receber para esta pessoa, sendo uma operação de desconto composto?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𝑵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pt-BR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pt-BR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𝟎𝟑𝟒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𝟒𝟖𝟏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pt-BR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valor do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racional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𝟎𝟎𝟎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𝟖𝟕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𝟒𝟖𝟏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𝟖𝟑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𝟏𝟐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𝟓𝟖𝟏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𝟏𝟕</m:t>
                      </m:r>
                    </m:oMath>
                  </m:oMathPara>
                </a14:m>
                <a:endParaRPr 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640960" cy="5393528"/>
              </a:xfrm>
              <a:prstGeom prst="rect">
                <a:avLst/>
              </a:prstGeom>
              <a:blipFill rotWithShape="0">
                <a:blip r:embed="rId2"/>
                <a:stretch>
                  <a:fillRect l="-1058" t="-904" r="-1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8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23528" y="188640"/>
                <a:ext cx="8640960" cy="710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Assim, por se tratar de desconto racional “por dentro”, a taxa efetiva de juros é a própria taxa de desconto considerada, isto é: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100.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000</m:t>
                      </m:r>
                      <m:r>
                        <a:rPr lang="pt-B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,00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87.481,83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(1+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.000,00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87.481,83</m:t>
                              </m:r>
                            </m:den>
                          </m:f>
                        </m:e>
                      </m:ra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=1+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sz="2800" dirty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1,143094515</m:t>
                          </m:r>
                        </m:e>
                      </m:rad>
                      <m:r>
                        <a:rPr lang="pt-B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1+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sz="2800" dirty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1,0</m:t>
                      </m:r>
                      <m:r>
                        <a:rPr lang="pt-B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33999992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=1+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sz="2800" dirty="0">
                  <a:solidFill>
                    <a:prstClr val="black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=0,033999992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𝑜𝑢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:3,4%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algn="just"/>
                <a:endParaRPr lang="pt-B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640960" cy="7108036"/>
              </a:xfrm>
              <a:prstGeom prst="rect">
                <a:avLst/>
              </a:prstGeom>
              <a:blipFill rotWithShape="0">
                <a:blip r:embed="rId2"/>
                <a:stretch>
                  <a:fillRect l="-1410" t="-943" r="-1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28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23528" y="188640"/>
                <a:ext cx="8640960" cy="771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 2: Um banco libera a um cliente R$ 6.800,00 provenientes do desconto de um título de valor nominal de R$ 9.000,00  descontado à taxa de 4% a.m. Calcular o prazo de antecipação que foi descontado este título.</a:t>
                </a: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pt-B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pt-B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endParaRPr lang="pt-BR" sz="24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𝟖𝟎𝟎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pt-BR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pt-B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pt-B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𝟎𝟒</m:t>
                              </m:r>
                            </m:e>
                          </m:d>
                        </m:e>
                        <m:sup>
                          <m: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pt-BR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  <m: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𝟎𝟎</m:t>
                          </m:r>
                        </m:num>
                        <m:den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𝟖𝟎𝟎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𝟎𝟎</m:t>
                          </m:r>
                        </m:den>
                      </m:f>
                    </m:oMath>
                  </m:oMathPara>
                </a14:m>
                <a:endParaRPr lang="pt-BR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pt-B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𝟎𝟒</m:t>
                              </m:r>
                            </m:e>
                          </m:d>
                        </m:e>
                        <m:sup>
                          <m:r>
                            <a:rPr lang="pt-B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pt-BR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𝟑𝟐𝟑𝟓𝟐𝟗</m:t>
                      </m:r>
                    </m:oMath>
                  </m:oMathPara>
                </a14:m>
                <a:endParaRPr lang="pt-BR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𝟎𝟒</m:t>
                          </m:r>
                        </m:e>
                      </m:d>
                      <m:r>
                        <a:rPr lang="pt-BR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𝟑𝟐𝟑𝟓𝟐𝟗</m:t>
                      </m:r>
                    </m:oMath>
                  </m:oMathPara>
                </a14:m>
                <a:endParaRPr lang="pt-BR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𝒎𝒆𝒔𝒆𝒔</m:t>
                      </m:r>
                      <m:r>
                        <a:rPr lang="pt-B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𝒎𝒆𝒔𝒆𝒔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𝒅𝒊𝒂𝒔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⇛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𝒎𝒆𝒔𝒆𝒔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𝒅𝒊𝒂𝒔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𝒅𝒊𝒂𝒔</m:t>
                      </m:r>
                      <m:r>
                        <a:rPr lang="pt-BR" sz="20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 smtClean="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endParaRPr lang="pt-BR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endParaRPr lang="en-US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640960" cy="7712945"/>
              </a:xfrm>
              <a:prstGeom prst="rect">
                <a:avLst/>
              </a:prstGeom>
              <a:blipFill rotWithShape="0">
                <a:blip r:embed="rId2"/>
                <a:stretch>
                  <a:fillRect l="-1058" t="-632" r="-1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gigaconteudo.com/wp-content/uploads/2013/02/promissoria-preenchida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6552728" cy="29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uau.com.br/mcu/Imagens/RelPromissoriaPropos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92"/>
            <a:ext cx="5616624" cy="28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abackvalois.adv.br/edit/textos/ImgUpload/ano2012/mes11/notapromissoria-2012116928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64286" y="1259208"/>
            <a:ext cx="43529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8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lbergaria.com.br/arquivos_imgs/letracambio%5B1%5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t="3752" r="4222" b="4329"/>
          <a:stretch/>
        </p:blipFill>
        <p:spPr bwMode="auto">
          <a:xfrm>
            <a:off x="179512" y="476672"/>
            <a:ext cx="858364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5556" y="112474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conceitos que aparecerão nas operações com descontos:</a:t>
            </a:r>
          </a:p>
          <a:p>
            <a:pPr algn="just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 DE VENCIMENTO: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o dia fixado no título para pagamento (ou recebimento) da aplicação;</a:t>
            </a:r>
          </a:p>
          <a:p>
            <a:pPr marL="571500" indent="-571500" algn="just">
              <a:buFont typeface="+mj-lt"/>
              <a:buAutoNum type="romanLcPeriod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 NOMINAL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é o valor indicado no título (valor de face, valor futuro ou valor de resgate), que será pago no dia do vencimento;</a:t>
            </a:r>
          </a:p>
          <a:p>
            <a:pPr marL="571500" indent="-571500" algn="just">
              <a:buFont typeface="+mj-lt"/>
              <a:buAutoNum type="romanLcPeriod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 ATUAL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é o líquido pago ou recebido (valor descontado) antes do vencimento;</a:t>
            </a:r>
          </a:p>
          <a:p>
            <a:pPr marL="571500" indent="-571500" algn="just">
              <a:buFont typeface="+mj-lt"/>
              <a:buAutoNum type="romanLcPeriod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 OU PRAZO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é o período compreendido entre o dia em que se negocia o título e o de seu vencimento.</a:t>
            </a:r>
          </a:p>
          <a:p>
            <a:pPr algn="just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51720" y="404664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DESCONTOS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3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530" y="4653136"/>
            <a:ext cx="848064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31540" y="332656"/>
                <a:ext cx="830062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Portanto,</a:t>
                </a:r>
              </a:p>
              <a:p>
                <a:pPr algn="just"/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DESCONTO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é a quantia a ser abatida do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Nominal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isto é, a diferença entre o Valor Nominal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um título e o seu Valor Atualizado apurado 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períodos antes do seu vencimento: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</m:oMath>
                  </m:oMathPara>
                </a14:m>
                <a:endParaRPr lang="pt-B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outro lado, </a:t>
                </a:r>
                <a:r>
                  <a:rPr lang="pt-B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DESCONTADO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um título é o seu Valor Atual na data do desconto, sendo determinado pela diferença entre o seu Valor Nominal e o Desconto, ou seja:</a:t>
                </a:r>
              </a:p>
              <a:p>
                <a:pPr algn="just"/>
                <a:endParaRPr lang="pt-BR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𝑉𝑎𝑙𝑜𝑟</m:t>
                      </m:r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𝐷𝑒𝑠𝑐𝑜𝑛𝑡𝑎𝑑𝑜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𝑉𝑎𝑙𝑜𝑟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𝑁𝑜𝑚𝑖𝑛𝑎𝑙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−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𝐷𝑒𝑠𝑐𝑜𝑛𝑡𝑜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Obs.: As operações de desconto podem ser realizadas tanto sob o regime de juros simples como no de juros compostos.   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332656"/>
                <a:ext cx="8300620" cy="6370975"/>
              </a:xfrm>
              <a:prstGeom prst="rect">
                <a:avLst/>
              </a:prstGeom>
              <a:blipFill rotWithShape="0">
                <a:blip r:embed="rId2"/>
                <a:stretch>
                  <a:fillRect l="-1176" t="-766" r="-1176" b="-12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isunifra.com.br/wp-content/uploads/imagem_mat_desconto-simples_img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566801" cy="43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79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65106A2-B959-4208-8D89-6F54E3A56B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Ponteiro animado e texto iluminado</Template>
  <TotalTime>0</TotalTime>
  <Words>2153</Words>
  <Application>Microsoft Office PowerPoint</Application>
  <PresentationFormat>Apresentação na tela (4:3)</PresentationFormat>
  <Paragraphs>335</Paragraphs>
  <Slides>47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Times New Roman</vt:lpstr>
      <vt:lpstr>Wingdings</vt:lpstr>
      <vt:lpstr>Animated_pointer_and_light-up_text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2015-04-12T20:37:50Z</dcterms:created>
  <dcterms:modified xsi:type="dcterms:W3CDTF">2015-12-17T02:26:56Z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</Properties>
</file>