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2" r:id="rId4"/>
    <p:sldMasterId id="2147483822" r:id="rId5"/>
  </p:sldMasterIdLst>
  <p:notesMasterIdLst>
    <p:notesMasterId r:id="rId43"/>
  </p:notesMasterIdLst>
  <p:handoutMasterIdLst>
    <p:handoutMasterId r:id="rId44"/>
  </p:handoutMasterIdLst>
  <p:sldIdLst>
    <p:sldId id="256" r:id="rId6"/>
    <p:sldId id="383" r:id="rId7"/>
    <p:sldId id="344" r:id="rId8"/>
    <p:sldId id="400" r:id="rId9"/>
    <p:sldId id="401" r:id="rId10"/>
    <p:sldId id="420" r:id="rId11"/>
    <p:sldId id="412" r:id="rId12"/>
    <p:sldId id="402" r:id="rId13"/>
    <p:sldId id="345" r:id="rId14"/>
    <p:sldId id="417" r:id="rId15"/>
    <p:sldId id="385" r:id="rId16"/>
    <p:sldId id="386" r:id="rId17"/>
    <p:sldId id="384" r:id="rId18"/>
    <p:sldId id="419" r:id="rId19"/>
    <p:sldId id="416" r:id="rId20"/>
    <p:sldId id="377" r:id="rId21"/>
    <p:sldId id="378" r:id="rId22"/>
    <p:sldId id="379" r:id="rId23"/>
    <p:sldId id="387" r:id="rId24"/>
    <p:sldId id="359" r:id="rId25"/>
    <p:sldId id="352" r:id="rId26"/>
    <p:sldId id="410" r:id="rId27"/>
    <p:sldId id="360" r:id="rId28"/>
    <p:sldId id="411" r:id="rId29"/>
    <p:sldId id="403" r:id="rId30"/>
    <p:sldId id="404" r:id="rId31"/>
    <p:sldId id="405" r:id="rId32"/>
    <p:sldId id="414" r:id="rId33"/>
    <p:sldId id="406" r:id="rId34"/>
    <p:sldId id="407" r:id="rId35"/>
    <p:sldId id="408" r:id="rId36"/>
    <p:sldId id="409" r:id="rId37"/>
    <p:sldId id="353" r:id="rId38"/>
    <p:sldId id="348" r:id="rId39"/>
    <p:sldId id="362" r:id="rId40"/>
    <p:sldId id="421" r:id="rId41"/>
    <p:sldId id="418" r:id="rId42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bg2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9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468">
          <p15:clr>
            <a:srgbClr val="A4A3A4"/>
          </p15:clr>
        </p15:guide>
        <p15:guide id="4" orient="horz" pos="3003">
          <p15:clr>
            <a:srgbClr val="A4A3A4"/>
          </p15:clr>
        </p15:guide>
        <p15:guide id="5" orient="horz" pos="983">
          <p15:clr>
            <a:srgbClr val="A4A3A4"/>
          </p15:clr>
        </p15:guide>
        <p15:guide id="6" pos="2880">
          <p15:clr>
            <a:srgbClr val="A4A3A4"/>
          </p15:clr>
        </p15:guide>
        <p15:guide id="7" pos="5569">
          <p15:clr>
            <a:srgbClr val="A4A3A4"/>
          </p15:clr>
        </p15:guide>
        <p15:guide id="8" pos="3329">
          <p15:clr>
            <a:srgbClr val="A4A3A4"/>
          </p15:clr>
        </p15:guide>
        <p15:guide id="9" pos="19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  <p15:guide id="12" pos="3711">
          <p15:clr>
            <a:srgbClr val="A4A3A4"/>
          </p15:clr>
        </p15:guide>
        <p15:guide id="13" pos="180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7">
          <p15:clr>
            <a:srgbClr val="A4A3A4"/>
          </p15:clr>
        </p15:guide>
        <p15:guide id="2" pos="22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" initials="c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D60000"/>
    <a:srgbClr val="A6A634"/>
    <a:srgbClr val="FF9933"/>
    <a:srgbClr val="000000"/>
    <a:srgbClr val="79B7EB"/>
    <a:srgbClr val="B2B2B2"/>
    <a:srgbClr val="E8E8E8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75" autoAdjust="0"/>
    <p:restoredTop sz="89606" autoAdjust="0"/>
  </p:normalViewPr>
  <p:slideViewPr>
    <p:cSldViewPr snapToGrid="0">
      <p:cViewPr>
        <p:scale>
          <a:sx n="69" d="100"/>
          <a:sy n="69" d="100"/>
        </p:scale>
        <p:origin x="-528" y="-192"/>
      </p:cViewPr>
      <p:guideLst>
        <p:guide orient="horz" pos="609"/>
        <p:guide orient="horz" pos="743"/>
        <p:guide orient="horz" pos="468"/>
        <p:guide orient="horz" pos="3003"/>
        <p:guide orient="horz" pos="983"/>
        <p:guide pos="2880"/>
        <p:guide pos="5569"/>
        <p:guide pos="3329"/>
        <p:guide pos="192"/>
        <p:guide pos="2812"/>
        <p:guide pos="2948"/>
        <p:guide pos="3711"/>
        <p:guide pos="18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682" y="240"/>
      </p:cViewPr>
      <p:guideLst>
        <p:guide orient="horz" pos="2927"/>
        <p:guide pos="22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3T21:19:39.081" idx="3">
    <p:pos x="10" y="10"/>
    <p:text>need to know point.  Is it thatStratum may have lots other other information of interest to that stratum as well as other strata?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3T21:22:13.821" idx="4">
    <p:pos x="1046" y="1782"/>
    <p:text>each stratum has different statistical characteristic s and over / under sampling may distort uncertainty bands?????  Is that the point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3T21:27:28.975" idx="6">
    <p:pos x="4837" y="1424"/>
    <p:text>this is an estimate of the precision and you're looking for the iterated estimate to be epsilon from the desired V(k)*?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3T21:38:28.171" idx="8">
    <p:pos x="5675" y="614"/>
    <p:text>??? wrong column?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3T21:39:47.584" idx="9">
    <p:pos x="3013" y="1012"/>
    <p:text>is this in $, MHfrs etc?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ChangeArrowheads="1"/>
          </p:cNvSpPr>
          <p:nvPr/>
        </p:nvSpPr>
        <p:spPr bwMode="auto">
          <a:xfrm>
            <a:off x="3130550" y="8855075"/>
            <a:ext cx="7477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20" tIns="45218" rIns="88820" bIns="45218">
            <a:spAutoFit/>
          </a:bodyPr>
          <a:lstStyle>
            <a:lvl1pPr defTabSz="873125"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defTabSz="873125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defTabSz="873125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defTabSz="873125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defTabSz="873125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997D8851-E880-4853-BA02-1140457E4004}" type="slidenum">
              <a:rPr lang="en-US" altLang="en-US" sz="1200">
                <a:solidFill>
                  <a:schemeClr val="tx1"/>
                </a:solidFill>
                <a:latin typeface="Book Antiqua" pitchFamily="18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>
              <a:solidFill>
                <a:schemeClr val="tx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8959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10" tIns="45705" rIns="91410" bIns="45705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3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41650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10" tIns="45705" rIns="91410" bIns="4570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7388"/>
            <a:ext cx="4687887" cy="351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3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32300"/>
            <a:ext cx="5173663" cy="4203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83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6188"/>
            <a:ext cx="30416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3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66188"/>
            <a:ext cx="30416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C528C2-E3F1-4510-B371-0B883AB7F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08534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eaLnBrk="0" fontAlgn="base" hangingPunct="0">
      <a:spcBef>
        <a:spcPct val="0"/>
      </a:spcBef>
      <a:spcAft>
        <a:spcPct val="30000"/>
      </a:spcAft>
      <a:buFont typeface="Wingdings" pitchFamily="2" charset="2"/>
      <a:buChar char="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457200" indent="-114300" algn="l" rtl="0" eaLnBrk="0" fontAlgn="base" hangingPunct="0">
      <a:spcBef>
        <a:spcPct val="0"/>
      </a:spcBef>
      <a:spcAft>
        <a:spcPct val="30000"/>
      </a:spcAft>
      <a:buFont typeface="Symbol" pitchFamily="18" charset="2"/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14300" algn="l" rtl="0" eaLnBrk="0" fontAlgn="base" hangingPunct="0">
      <a:spcBef>
        <a:spcPct val="0"/>
      </a:spcBef>
      <a:spcAft>
        <a:spcPct val="30000"/>
      </a:spcAft>
      <a:buFont typeface="Wingdings" pitchFamily="2" charset="2"/>
      <a:buChar char="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914400" indent="-114300" algn="l" rtl="0" eaLnBrk="0" fontAlgn="base" hangingPunct="0">
      <a:spcBef>
        <a:spcPct val="0"/>
      </a:spcBef>
      <a:spcAft>
        <a:spcPct val="30000"/>
      </a:spcAft>
      <a:buFont typeface="Symbol" pitchFamily="18" charset="2"/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234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0864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8502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7047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345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7027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5617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01042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3033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4003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21317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03545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2878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3116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85688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47009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4949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87918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288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99637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7042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2748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696913"/>
            <a:ext cx="4687887" cy="3516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299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5544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0078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0982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278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C528C2-E3F1-4510-B371-0B883AB7FF6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1570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202" y="277706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5667" y="1256771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989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23" y="360727"/>
            <a:ext cx="3032618" cy="1468656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220" y="348553"/>
            <a:ext cx="4551030" cy="6236805"/>
          </a:xfrm>
        </p:spPr>
        <p:txBody>
          <a:bodyPr/>
          <a:lstStyle>
            <a:lvl1pPr marL="282575" indent="-282575">
              <a:buClr>
                <a:srgbClr val="002060"/>
              </a:buClr>
              <a:buFont typeface="Arial" pitchFamily="34" charset="0"/>
              <a:buChar char="•"/>
              <a:defRPr sz="2200"/>
            </a:lvl1pPr>
            <a:lvl2pPr marL="628650" indent="-231775">
              <a:buClr>
                <a:srgbClr val="002060"/>
              </a:buClr>
              <a:buFont typeface="Arial" pitchFamily="34" charset="0"/>
              <a:buChar char="•"/>
              <a:defRPr sz="2000"/>
            </a:lvl2pPr>
            <a:lvl3pPr marL="971550" indent="-228600">
              <a:buClr>
                <a:srgbClr val="002060"/>
              </a:buClr>
              <a:buFont typeface="Arial" pitchFamily="34" charset="0"/>
              <a:buChar char="•"/>
              <a:defRPr sz="1800"/>
            </a:lvl3pPr>
            <a:lvl4pPr marL="1314450" indent="-228600">
              <a:buClr>
                <a:srgbClr val="002060"/>
              </a:buClr>
              <a:buFont typeface="Arial" pitchFamily="34" charset="0"/>
              <a:buChar char="•"/>
              <a:defRPr sz="1600"/>
            </a:lvl4pPr>
            <a:lvl5pPr marL="1657350" indent="-228600">
              <a:buClr>
                <a:srgbClr val="002060"/>
              </a:buClr>
              <a:buFont typeface="Arial" pitchFamily="34" charset="0"/>
              <a:buChar char="•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23" y="1879719"/>
            <a:ext cx="3032618" cy="4691063"/>
          </a:xfrm>
        </p:spPr>
        <p:txBody>
          <a:bodyPr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93376475"/>
      </p:ext>
    </p:extLst>
  </p:cSld>
  <p:clrMapOvr>
    <a:masterClrMapping/>
  </p:clrMapOvr>
  <p:transition advTm="0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85" y="5058562"/>
            <a:ext cx="5486400" cy="937952"/>
          </a:xfrm>
          <a:prstGeom prst="rect">
            <a:avLst/>
          </a:prstGeom>
        </p:spPr>
        <p:txBody>
          <a:bodyPr anchor="b"/>
          <a:lstStyle>
            <a:lvl1pPr algn="l">
              <a:defRPr sz="3200" b="1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6296" y="612774"/>
            <a:ext cx="5486400" cy="4294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4685" y="6088793"/>
            <a:ext cx="5486400" cy="463009"/>
          </a:xfrm>
        </p:spPr>
        <p:txBody>
          <a:bodyPr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62744325"/>
      </p:ext>
    </p:extLst>
  </p:cSld>
  <p:clrMapOvr>
    <a:masterClrMapping/>
  </p:clrMapOvr>
  <p:transition advTm="0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 txBox="1">
            <a:spLocks noChangeArrowheads="1"/>
          </p:cNvSpPr>
          <p:nvPr userDrawn="1"/>
        </p:nvSpPr>
        <p:spPr>
          <a:xfrm>
            <a:off x="8886825" y="6897688"/>
            <a:ext cx="457200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fld id="{039F9E08-4721-44DC-B998-9049C890A9AF}" type="slidenum">
              <a:rPr lang="en-US" altLang="en-US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altLang="en-US" smtClean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376" y="1350629"/>
            <a:ext cx="3553407" cy="4781724"/>
          </a:xfrm>
        </p:spPr>
        <p:txBody>
          <a:bodyPr/>
          <a:lstStyle>
            <a:lvl1pPr marL="282575" indent="-282575">
              <a:buClr>
                <a:srgbClr val="002060"/>
              </a:buClr>
              <a:buFont typeface="Arial" pitchFamily="34" charset="0"/>
              <a:buChar char="•"/>
              <a:defRPr sz="2400">
                <a:latin typeface="Calibri" pitchFamily="34" charset="0"/>
                <a:cs typeface="Calibri" pitchFamily="34" charset="0"/>
              </a:defRPr>
            </a:lvl1pPr>
            <a:lvl2pPr marL="628650" indent="-231775">
              <a:buClr>
                <a:srgbClr val="002060"/>
              </a:buClr>
              <a:buFont typeface="Arial" pitchFamily="34" charset="0"/>
              <a:buChar char="•"/>
              <a:defRPr sz="2200">
                <a:latin typeface="Calibri" pitchFamily="34" charset="0"/>
                <a:cs typeface="Calibri" pitchFamily="34" charset="0"/>
              </a:defRPr>
            </a:lvl2pPr>
            <a:lvl3pPr marL="971550" indent="-228600">
              <a:buClr>
                <a:srgbClr val="002060"/>
              </a:buClr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3pPr>
            <a:lvl4pPr marL="1314450" indent="-228600">
              <a:buClr>
                <a:srgbClr val="002060"/>
              </a:buClr>
              <a:buFont typeface="Arial" pitchFamily="34" charset="0"/>
              <a:buChar char="•"/>
              <a:defRPr sz="1800">
                <a:latin typeface="Calibri" pitchFamily="34" charset="0"/>
                <a:cs typeface="Calibri" pitchFamily="34" charset="0"/>
              </a:defRPr>
            </a:lvl4pPr>
            <a:lvl5pPr marL="1657350" indent="-228600">
              <a:buClr>
                <a:srgbClr val="002060"/>
              </a:buClr>
              <a:buFont typeface="Arial" pitchFamily="34" charset="0"/>
              <a:buChar char="•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16599" y="1333848"/>
            <a:ext cx="3491842" cy="2374085"/>
          </a:xfrm>
        </p:spPr>
        <p:txBody>
          <a:bodyPr/>
          <a:lstStyle>
            <a:lvl1pPr marL="282575" indent="-2825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317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715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144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6573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6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24988" y="3766658"/>
            <a:ext cx="3483453" cy="2357306"/>
          </a:xfrm>
        </p:spPr>
        <p:txBody>
          <a:bodyPr/>
          <a:lstStyle>
            <a:lvl1pPr marL="282575" indent="-2825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317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715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2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144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6573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6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976253"/>
      </p:ext>
    </p:extLst>
  </p:cSld>
  <p:clrMapOvr>
    <a:masterClrMapping/>
  </p:clrMapOvr>
  <p:transition advTm="0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08497" y="2047877"/>
            <a:ext cx="6296025" cy="3152775"/>
          </a:xfrm>
        </p:spPr>
        <p:txBody>
          <a:bodyPr/>
          <a:lstStyle>
            <a:lvl1pPr marL="0" indent="0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1577957"/>
      </p:ext>
    </p:extLst>
  </p:cSld>
  <p:clrMapOvr>
    <a:masterClrMapping/>
  </p:clrMapOvr>
  <p:transition advTm="0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012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1359017" y="1644650"/>
            <a:ext cx="7550092" cy="1143000"/>
          </a:xfrm>
          <a:prstGeom prst="rect">
            <a:avLst/>
          </a:prstGeom>
          <a:extLst/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2217016" name="Rectangle 56"/>
          <p:cNvSpPr>
            <a:spLocks noGrp="1" noChangeArrowheads="1"/>
          </p:cNvSpPr>
          <p:nvPr>
            <p:ph type="subTitle" idx="1"/>
          </p:nvPr>
        </p:nvSpPr>
        <p:spPr>
          <a:xfrm>
            <a:off x="1938651" y="2993881"/>
            <a:ext cx="6400800" cy="1155700"/>
          </a:xfrm>
          <a:extLst/>
        </p:spPr>
        <p:txBody>
          <a:bodyPr/>
          <a:lstStyle>
            <a:lvl1pPr marL="0" indent="0" algn="ctr"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52326149"/>
      </p:ext>
    </p:extLst>
  </p:cSld>
  <p:clrMapOvr>
    <a:masterClrMapping/>
  </p:clrMapOvr>
  <p:transition advTm="0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782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1766543"/>
      </p:ext>
    </p:extLst>
  </p:cSld>
  <p:clrMapOvr>
    <a:masterClrMapping/>
  </p:clrMapOvr>
  <p:transition advTm="0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710" y="1568741"/>
            <a:ext cx="7160674" cy="3481431"/>
          </a:xfrm>
        </p:spPr>
        <p:txBody>
          <a:bodyPr/>
          <a:lstStyle>
            <a:lvl1pPr marL="282575" indent="-282575">
              <a:buClr>
                <a:srgbClr val="002060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50" indent="-231775"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71550" indent="-228600">
              <a:buClr>
                <a:srgbClr val="00206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314450" indent="-228600">
              <a:buClr>
                <a:srgbClr val="002060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657350" indent="-228600">
              <a:buClr>
                <a:srgbClr val="002060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2557151"/>
      </p:ext>
    </p:extLst>
  </p:cSld>
  <p:clrMapOvr>
    <a:masterClrMapping/>
  </p:clrMapOvr>
  <p:transition advTm="0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64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264" y="2906715"/>
            <a:ext cx="7772400" cy="1500187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13819109"/>
      </p:ext>
    </p:extLst>
  </p:cSld>
  <p:clrMapOvr>
    <a:masterClrMapping/>
  </p:clrMapOvr>
  <p:transition advTm="0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8160" y="2073044"/>
            <a:ext cx="3071813" cy="3152775"/>
          </a:xfrm>
        </p:spPr>
        <p:txBody>
          <a:bodyPr/>
          <a:lstStyle>
            <a:lvl1pPr marL="282575" indent="-282575">
              <a:buClr>
                <a:srgbClr val="002060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50" indent="-231775"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71550" indent="-228600">
              <a:buClr>
                <a:srgbClr val="002060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314450" indent="-228600">
              <a:buClr>
                <a:srgbClr val="00206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657350" indent="-228600">
              <a:buClr>
                <a:srgbClr val="002060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319" y="2064655"/>
            <a:ext cx="3071812" cy="3152775"/>
          </a:xfrm>
        </p:spPr>
        <p:txBody>
          <a:bodyPr/>
          <a:lstStyle>
            <a:lvl1pPr marL="282575" indent="-282575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628650" indent="-231775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971550" indent="-2286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314450" indent="-2286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657350" indent="-228600"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05208"/>
      </p:ext>
    </p:extLst>
  </p:cSld>
  <p:clrMapOvr>
    <a:masterClrMapping/>
  </p:clrMapOvr>
  <p:transition advTm="0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463" y="1384183"/>
            <a:ext cx="3532656" cy="79069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463" y="2174875"/>
            <a:ext cx="3532656" cy="3951288"/>
          </a:xfrm>
        </p:spPr>
        <p:txBody>
          <a:bodyPr/>
          <a:lstStyle>
            <a:lvl1pPr marL="282575" indent="-282575">
              <a:buClr>
                <a:srgbClr val="002060"/>
              </a:buClr>
              <a:buFont typeface="Arial" pitchFamily="34" charset="0"/>
              <a:buChar char="•"/>
              <a:defRPr sz="2200">
                <a:latin typeface="Calibri" pitchFamily="34" charset="0"/>
                <a:cs typeface="Calibri" pitchFamily="34" charset="0"/>
              </a:defRPr>
            </a:lvl1pPr>
            <a:lvl2pPr marL="628650" indent="-231775">
              <a:buClr>
                <a:srgbClr val="002060"/>
              </a:buClr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2pPr>
            <a:lvl3pPr marL="971550" indent="-228600">
              <a:buClr>
                <a:srgbClr val="002060"/>
              </a:buClr>
              <a:buFont typeface="Arial" pitchFamily="34" charset="0"/>
              <a:buChar char="•"/>
              <a:defRPr sz="1800">
                <a:latin typeface="Calibri" pitchFamily="34" charset="0"/>
                <a:cs typeface="Calibri" pitchFamily="34" charset="0"/>
              </a:defRPr>
            </a:lvl3pPr>
            <a:lvl4pPr marL="1314450" indent="-228600">
              <a:buClr>
                <a:srgbClr val="002060"/>
              </a:buClr>
              <a:buFont typeface="Arial" pitchFamily="34" charset="0"/>
              <a:buChar char="•"/>
              <a:defRPr sz="1600">
                <a:latin typeface="Calibri" pitchFamily="34" charset="0"/>
                <a:cs typeface="Calibri" pitchFamily="34" charset="0"/>
              </a:defRPr>
            </a:lvl4pPr>
            <a:lvl5pPr marL="1657350" indent="-228600">
              <a:buClr>
                <a:srgbClr val="002060"/>
              </a:buClr>
              <a:buFont typeface="Arial" pitchFamily="34" charset="0"/>
              <a:buChar char="•"/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3453" y="1384183"/>
            <a:ext cx="3519184" cy="79069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3453" y="2174875"/>
            <a:ext cx="3519184" cy="3951288"/>
          </a:xfrm>
        </p:spPr>
        <p:txBody>
          <a:bodyPr/>
          <a:lstStyle>
            <a:lvl1pPr marL="282575" indent="-2825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2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317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2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715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144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6573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itchFamily="34" charset="0"/>
              <a:buChar char="•"/>
              <a:defRPr lang="en-US" sz="14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5034991"/>
      </p:ext>
    </p:extLst>
  </p:cSld>
  <p:clrMapOvr>
    <a:masterClrMapping/>
  </p:clrMapOvr>
  <p:transition advTm="0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92570" y="461394"/>
            <a:ext cx="7474593" cy="71306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1038179"/>
      </p:ext>
    </p:extLst>
  </p:cSld>
  <p:clrMapOvr>
    <a:masterClrMapping/>
  </p:clrMapOvr>
  <p:transition advTm="0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22528942"/>
      </p:ext>
    </p:extLst>
  </p:cSld>
  <p:clrMapOvr>
    <a:masterClrMapping/>
  </p:clrMapOvr>
  <p:transition advTm="0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178095-E372-43CD-BC15-0C53B6C59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5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521" r="21358" b="28722"/>
          <a:stretch>
            <a:fillRect/>
          </a:stretch>
        </p:blipFill>
        <p:spPr bwMode="auto">
          <a:xfrm>
            <a:off x="1746250" y="5113338"/>
            <a:ext cx="73977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44" r="1279"/>
          <a:stretch>
            <a:fillRect/>
          </a:stretch>
        </p:blipFill>
        <p:spPr bwMode="auto">
          <a:xfrm>
            <a:off x="362519" y="5112625"/>
            <a:ext cx="1383765" cy="1426196"/>
          </a:xfrm>
          <a:prstGeom prst="rect">
            <a:avLst/>
          </a:prstGeom>
          <a:noFill/>
          <a:ln>
            <a:noFill/>
          </a:ln>
          <a:effectLst>
            <a:glow rad="368300">
              <a:srgbClr val="79B7EB">
                <a:alpha val="40000"/>
              </a:srgb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6"/>
          <p:cNvSpPr>
            <a:spLocks noChangeArrowheads="1"/>
          </p:cNvSpPr>
          <p:nvPr/>
        </p:nvSpPr>
        <p:spPr bwMode="auto">
          <a:xfrm rot="-5400000">
            <a:off x="-3001169" y="3018632"/>
            <a:ext cx="684847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endParaRPr lang="en-US" altLang="en-US" dirty="0" smtClean="0"/>
          </a:p>
        </p:txBody>
      </p:sp>
      <p:sp>
        <p:nvSpPr>
          <p:cNvPr id="2051" name="Rectangle 21"/>
          <p:cNvSpPr>
            <a:spLocks noChangeArrowheads="1"/>
          </p:cNvSpPr>
          <p:nvPr userDrawn="1"/>
        </p:nvSpPr>
        <p:spPr bwMode="auto">
          <a:xfrm rot="5400000" flipV="1">
            <a:off x="-2561431" y="3428206"/>
            <a:ext cx="6864350" cy="26988"/>
          </a:xfrm>
          <a:prstGeom prst="rect">
            <a:avLst/>
          </a:prstGeom>
          <a:solidFill>
            <a:srgbClr val="D6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endParaRPr lang="en-US" altLang="en-US" dirty="0" smtClean="0"/>
          </a:p>
        </p:txBody>
      </p:sp>
      <p:sp>
        <p:nvSpPr>
          <p:cNvPr id="205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2238" y="700088"/>
            <a:ext cx="7473950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" name="Rectangle 76"/>
          <p:cNvSpPr>
            <a:spLocks noChangeArrowheads="1"/>
          </p:cNvSpPr>
          <p:nvPr/>
        </p:nvSpPr>
        <p:spPr bwMode="auto">
          <a:xfrm rot="16200000">
            <a:off x="-3007519" y="3001169"/>
            <a:ext cx="6872288" cy="857250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25000"/>
                </a:schemeClr>
              </a:gs>
              <a:gs pos="61000">
                <a:srgbClr val="85C2FF"/>
              </a:gs>
              <a:gs pos="50000">
                <a:srgbClr val="568AC5"/>
              </a:gs>
              <a:gs pos="30000">
                <a:srgbClr val="163E75"/>
              </a:gs>
              <a:gs pos="4583">
                <a:schemeClr val="bg2">
                  <a:lumMod val="25000"/>
                </a:schemeClr>
              </a:gs>
              <a:gs pos="67000">
                <a:srgbClr val="C4D6EB"/>
              </a:gs>
              <a:gs pos="82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/>
          </a:p>
        </p:txBody>
      </p:sp>
      <p:pic>
        <p:nvPicPr>
          <p:cNvPr id="2054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44" r="1279"/>
          <a:stretch>
            <a:fillRect/>
          </a:stretch>
        </p:blipFill>
        <p:spPr bwMode="auto">
          <a:xfrm>
            <a:off x="46038" y="93663"/>
            <a:ext cx="7810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7"/>
          <p:cNvSpPr txBox="1">
            <a:spLocks noChangeArrowheads="1"/>
          </p:cNvSpPr>
          <p:nvPr userDrawn="1"/>
        </p:nvSpPr>
        <p:spPr bwMode="auto">
          <a:xfrm>
            <a:off x="5503863" y="6451600"/>
            <a:ext cx="3522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i="1" dirty="0" smtClean="0">
                <a:solidFill>
                  <a:srgbClr val="072C62"/>
                </a:solidFill>
                <a:latin typeface="Cambria" pitchFamily="18" charset="0"/>
              </a:rPr>
              <a:t>Serving Those Who Serve Our Country</a:t>
            </a:r>
          </a:p>
        </p:txBody>
      </p:sp>
      <p:sp>
        <p:nvSpPr>
          <p:cNvPr id="2056" name="TextBox 1"/>
          <p:cNvSpPr txBox="1">
            <a:spLocks noChangeArrowheads="1"/>
          </p:cNvSpPr>
          <p:nvPr userDrawn="1"/>
        </p:nvSpPr>
        <p:spPr bwMode="auto">
          <a:xfrm>
            <a:off x="4800600" y="6492875"/>
            <a:ext cx="3889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fld id="{935D8C4B-CD61-44D1-87AD-66CF68C06976}" type="slidenum">
              <a:rPr lang="en-US" alt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eaLnBrk="1" hangingPunct="1">
                <a:defRPr/>
              </a:pPr>
              <a:t>‹#›</a:t>
            </a:fld>
            <a:endParaRPr lang="en-US" altLang="en-US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298" r:id="rId2"/>
    <p:sldLayoutId id="2147485299" r:id="rId3"/>
    <p:sldLayoutId id="2147485300" r:id="rId4"/>
    <p:sldLayoutId id="2147485301" r:id="rId5"/>
    <p:sldLayoutId id="2147485302" r:id="rId6"/>
    <p:sldLayoutId id="2147485303" r:id="rId7"/>
    <p:sldLayoutId id="2147485304" r:id="rId8"/>
    <p:sldLayoutId id="2147485305" r:id="rId9"/>
    <p:sldLayoutId id="2147485308" r:id="rId10"/>
    <p:sldLayoutId id="2147485309" r:id="rId11"/>
    <p:sldLayoutId id="2147485310" r:id="rId12"/>
  </p:sldLayoutIdLst>
  <p:transition advTm="0">
    <p:split orient="vert" dir="in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Tahoma" pitchFamily="34" charset="0"/>
        </a:defRPr>
      </a:lvl9pPr>
    </p:titleStyle>
    <p:bodyStyle>
      <a:lvl1pPr marL="282575" indent="-282575" algn="l" rtl="0" eaLnBrk="0" fontAlgn="base" hangingPunct="0">
        <a:spcBef>
          <a:spcPct val="0"/>
        </a:spcBef>
        <a:spcAft>
          <a:spcPct val="30000"/>
        </a:spcAft>
        <a:buClr>
          <a:srgbClr val="002060"/>
        </a:buClr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628650" indent="-231775" algn="l" rtl="0" eaLnBrk="0" fontAlgn="base" hangingPunct="0">
        <a:spcBef>
          <a:spcPct val="0"/>
        </a:spcBef>
        <a:spcAft>
          <a:spcPct val="30000"/>
        </a:spcAft>
        <a:buClr>
          <a:srgbClr val="002060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971550" indent="-228600" algn="l" rtl="0" eaLnBrk="0" fontAlgn="base" hangingPunct="0">
        <a:spcBef>
          <a:spcPct val="0"/>
        </a:spcBef>
        <a:spcAft>
          <a:spcPct val="30000"/>
        </a:spcAft>
        <a:buClr>
          <a:srgbClr val="002060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314450" indent="-228600" algn="l" rtl="0" eaLnBrk="0" fontAlgn="base" hangingPunct="0">
        <a:spcBef>
          <a:spcPct val="0"/>
        </a:spcBef>
        <a:spcAft>
          <a:spcPct val="30000"/>
        </a:spcAft>
        <a:buClr>
          <a:srgbClr val="002060"/>
        </a:buClr>
        <a:buSzPct val="100000"/>
        <a:buFont typeface="Arial" charset="0"/>
        <a:buChar char="•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657350" indent="-228600" algn="l" rtl="0" eaLnBrk="0" fontAlgn="base" hangingPunct="0">
        <a:spcBef>
          <a:spcPct val="0"/>
        </a:spcBef>
        <a:spcAft>
          <a:spcPct val="30000"/>
        </a:spcAft>
        <a:buClr>
          <a:srgbClr val="002060"/>
        </a:buClr>
        <a:buFont typeface="Arial" charset="0"/>
        <a:buChar char="•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114550" indent="-22860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571750" indent="-22860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028950" indent="-22860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486150" indent="-22860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106363" y="3254375"/>
            <a:ext cx="8963025" cy="1752600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Jeff Schneider, RSSC</a:t>
            </a:r>
          </a:p>
          <a:p>
            <a:pPr eaLnBrk="1" hangingPunct="1"/>
            <a:r>
              <a:rPr lang="en-US" altLang="en-US" sz="3000" dirty="0" smtClean="0"/>
              <a:t>11/9/2016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Opinions are those of the Author and do not necessarily represent the Defense Department</a:t>
            </a:r>
          </a:p>
          <a:p>
            <a:pPr eaLnBrk="1" hangingPunct="1"/>
            <a:endParaRPr lang="en-US" altLang="en-US" sz="3000" dirty="0" smtClean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90538" y="1257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Optimal Domain-Based Stratified Sampling Allocations Developed in Shiny</a:t>
            </a:r>
            <a:endParaRPr lang="en-US" alt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ownloads\1drsg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608" y="1106632"/>
            <a:ext cx="7590432" cy="4476751"/>
          </a:xfrm>
          <a:prstGeom prst="rect">
            <a:avLst/>
          </a:prstGeom>
          <a:noFill/>
        </p:spPr>
      </p:pic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38710" y="1200441"/>
                <a:ext cx="7458534" cy="3481431"/>
              </a:xfrm>
            </p:spPr>
            <p:txBody>
              <a:bodyPr/>
              <a:lstStyle/>
              <a:p>
                <a:r>
                  <a:rPr lang="en-US" dirty="0" smtClean="0"/>
                  <a:t>Minimize Cost: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𝐶𝑜𝑠𝑡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   </a:t>
                </a:r>
              </a:p>
              <a:p>
                <a:pPr lvl="1"/>
                <a:r>
                  <a:rPr lang="en-US" dirty="0" smtClean="0"/>
                  <a:t>C(h) is the cost of </a:t>
                </a:r>
                <a:r>
                  <a:rPr lang="en-US" dirty="0" smtClean="0"/>
                  <a:t>sampling from stratum h</a:t>
                </a:r>
              </a:p>
              <a:p>
                <a:pPr lvl="1"/>
                <a:r>
                  <a:rPr lang="en-US" dirty="0" smtClean="0"/>
                  <a:t>x(h</a:t>
                </a:r>
                <a:r>
                  <a:rPr lang="en-US" dirty="0" smtClean="0"/>
                  <a:t>) is the </a:t>
                </a:r>
                <a:r>
                  <a:rPr lang="en-US" dirty="0" smtClean="0"/>
                  <a:t>sample size for stratum h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for k = 1,2,… k where k = DOMAINS</a:t>
                </a:r>
              </a:p>
              <a:p>
                <a:pPr lvl="1"/>
                <a:r>
                  <a:rPr lang="en-US" dirty="0" smtClean="0"/>
                  <a:t>V(k)* is the precision constraint for domain k</a:t>
                </a:r>
              </a:p>
              <a:p>
                <a:pPr lvl="1"/>
                <a:r>
                  <a:rPr lang="en-US" dirty="0" smtClean="0"/>
                  <a:t>The LHS of the equation is the estimated precision of domain k</a:t>
                </a:r>
              </a:p>
              <a:p>
                <a:pPr lvl="1"/>
                <a:r>
                  <a:rPr lang="en-US" dirty="0" smtClean="0"/>
                  <a:t>Iterative process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710" y="1200441"/>
                <a:ext cx="7458534" cy="3481431"/>
              </a:xfrm>
              <a:blipFill rotWithShape="0">
                <a:blip r:embed="rId3" cstate="print"/>
                <a:stretch>
                  <a:fillRect l="-1062" t="-3327" b="-5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981" y="5140036"/>
            <a:ext cx="674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8</a:t>
            </a:r>
            <a:r>
              <a:rPr lang="en-US" sz="2000" dirty="0" smtClean="0">
                <a:solidFill>
                  <a:schemeClr val="tx1"/>
                </a:solidFill>
              </a:rPr>
              <a:t>2% of Army Enlisted are satisfied with the military ± 3%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9273" y="4997595"/>
            <a:ext cx="1057456" cy="7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7095" y="2972234"/>
            <a:ext cx="4119996" cy="52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Admin\Desktop\222565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4762" y="2046766"/>
            <a:ext cx="1759238" cy="100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0667689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291" y="1375181"/>
            <a:ext cx="7647709" cy="18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5678" y="3674487"/>
            <a:ext cx="52197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96993446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Resulting variance: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sup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Update </a:t>
                </a:r>
                <a:r>
                  <a:rPr lang="en-US" u="sng" dirty="0" smtClean="0"/>
                  <a:t>Lambda based on relationship between current V(k) And V(k)*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Result </a:t>
                </a:r>
                <a:r>
                  <a:rPr lang="en-US" dirty="0"/>
                  <a:t>from </a:t>
                </a:r>
                <a:r>
                  <a:rPr lang="en-US" dirty="0" err="1"/>
                  <a:t>Chromy</a:t>
                </a:r>
                <a:r>
                  <a:rPr lang="en-US" dirty="0"/>
                  <a:t> (pg. 197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06" t="-1401" b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388" y="3934691"/>
            <a:ext cx="2435418" cy="128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 bwMode="auto">
          <a:xfrm>
            <a:off x="5860472" y="4170218"/>
            <a:ext cx="360220" cy="914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FF993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9762" y="5393747"/>
            <a:ext cx="1367443" cy="85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 bwMode="auto">
          <a:xfrm>
            <a:off x="6179128" y="5583381"/>
            <a:ext cx="845127" cy="40178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FF993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5929" y="5430983"/>
            <a:ext cx="102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0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149576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o-MATH-FRUSTRATED-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564" y="1593272"/>
            <a:ext cx="7088042" cy="3544021"/>
          </a:xfrm>
          <a:prstGeom prst="rect">
            <a:avLst/>
          </a:prstGeom>
          <a:noFill/>
        </p:spPr>
      </p:pic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source </a:t>
            </a:r>
            <a:r>
              <a:rPr lang="en-US" dirty="0" smtClean="0"/>
              <a:t>files (Map strata to </a:t>
            </a:r>
            <a:r>
              <a:rPr lang="en-US" dirty="0" smtClean="0"/>
              <a:t>domains)</a:t>
            </a:r>
            <a:endParaRPr lang="en-US" dirty="0" smtClean="0"/>
          </a:p>
          <a:p>
            <a:r>
              <a:rPr lang="en-US" dirty="0" smtClean="0"/>
              <a:t>Calculate Costs</a:t>
            </a:r>
          </a:p>
          <a:p>
            <a:r>
              <a:rPr lang="en-US" dirty="0" smtClean="0"/>
              <a:t>Define </a:t>
            </a:r>
            <a:r>
              <a:rPr lang="en-US" dirty="0" smtClean="0"/>
              <a:t>precision constraints for domains (e.g., </a:t>
            </a:r>
            <a:r>
              <a:rPr lang="en-US" dirty="0" smtClean="0"/>
              <a:t>±</a:t>
            </a:r>
            <a:r>
              <a:rPr lang="en-US" dirty="0" smtClean="0"/>
              <a:t> </a:t>
            </a:r>
            <a:r>
              <a:rPr lang="en-US" dirty="0" smtClean="0"/>
              <a:t>5)</a:t>
            </a:r>
          </a:p>
          <a:p>
            <a:r>
              <a:rPr lang="en-US" dirty="0" smtClean="0"/>
              <a:t>Initiate Optimization Solution</a:t>
            </a:r>
          </a:p>
          <a:p>
            <a:pPr lvl="1"/>
            <a:r>
              <a:rPr lang="en-US" dirty="0" smtClean="0"/>
              <a:t>Based on Lambda, assign sample for each stratum</a:t>
            </a:r>
          </a:p>
          <a:p>
            <a:pPr lvl="1"/>
            <a:r>
              <a:rPr lang="en-US" dirty="0" smtClean="0"/>
              <a:t>Based on sample assigned, compare current variance to variance constraint – Update Lambda</a:t>
            </a:r>
          </a:p>
          <a:p>
            <a:pPr lvl="1"/>
            <a:r>
              <a:rPr lang="en-US" dirty="0" smtClean="0"/>
              <a:t>Continue iterations until criteria met</a:t>
            </a:r>
          </a:p>
          <a:p>
            <a:r>
              <a:rPr lang="en-US" dirty="0" smtClean="0"/>
              <a:t>Use the optimal sample allocation to conduct the survey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0741058"/>
              </p:ext>
            </p:extLst>
          </p:nvPr>
        </p:nvGraphicFramePr>
        <p:xfrm>
          <a:off x="1460500" y="1568450"/>
          <a:ext cx="687410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5150"/>
                <a:gridCol w="654050"/>
                <a:gridCol w="549532"/>
                <a:gridCol w="851490"/>
                <a:gridCol w="466564"/>
                <a:gridCol w="675503"/>
                <a:gridCol w="616263"/>
                <a:gridCol w="790575"/>
                <a:gridCol w="657225"/>
                <a:gridCol w="548104"/>
                <a:gridCol w="4996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Row#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Service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Gender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Location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Marital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Education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Enlisted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08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Input: Source Data</a:t>
            </a:r>
            <a:endParaRPr lang="en-US" altLang="en-US" dirty="0" smtClean="0"/>
          </a:p>
        </p:txBody>
      </p:sp>
      <p:sp>
        <p:nvSpPr>
          <p:cNvPr id="18509" name="Right Brace 10"/>
          <p:cNvSpPr>
            <a:spLocks/>
          </p:cNvSpPr>
          <p:nvPr/>
        </p:nvSpPr>
        <p:spPr bwMode="auto">
          <a:xfrm rot="-5400000">
            <a:off x="2966642" y="482997"/>
            <a:ext cx="200819" cy="1892298"/>
          </a:xfrm>
          <a:prstGeom prst="rightBrace">
            <a:avLst>
              <a:gd name="adj1" fmla="val 8340"/>
              <a:gd name="adj2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18510" name="TextBox 17"/>
          <p:cNvSpPr txBox="1">
            <a:spLocks noChangeArrowheads="1"/>
          </p:cNvSpPr>
          <p:nvPr/>
        </p:nvSpPr>
        <p:spPr bwMode="auto">
          <a:xfrm>
            <a:off x="2382838" y="1096963"/>
            <a:ext cx="1076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Strata Variables</a:t>
            </a:r>
          </a:p>
        </p:txBody>
      </p:sp>
      <p:cxnSp>
        <p:nvCxnSpPr>
          <p:cNvPr id="18511" name="Straight Connector 9"/>
          <p:cNvCxnSpPr>
            <a:cxnSpLocks noChangeShapeType="1"/>
          </p:cNvCxnSpPr>
          <p:nvPr/>
        </p:nvCxnSpPr>
        <p:spPr bwMode="auto">
          <a:xfrm rot="5400000">
            <a:off x="2800525" y="2814172"/>
            <a:ext cx="2559484" cy="14062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12" name="TextBox 18"/>
          <p:cNvSpPr txBox="1">
            <a:spLocks noChangeArrowheads="1"/>
          </p:cNvSpPr>
          <p:nvPr/>
        </p:nvSpPr>
        <p:spPr bwMode="auto">
          <a:xfrm>
            <a:off x="5161757" y="1100782"/>
            <a:ext cx="1166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Domain Variables</a:t>
            </a:r>
          </a:p>
        </p:txBody>
      </p:sp>
      <p:sp>
        <p:nvSpPr>
          <p:cNvPr id="18513" name="Right Brace 12"/>
          <p:cNvSpPr>
            <a:spLocks/>
          </p:cNvSpPr>
          <p:nvPr/>
        </p:nvSpPr>
        <p:spPr bwMode="auto">
          <a:xfrm rot="-5400000">
            <a:off x="5609737" y="-93304"/>
            <a:ext cx="181696" cy="3048000"/>
          </a:xfrm>
          <a:prstGeom prst="rightBrace">
            <a:avLst>
              <a:gd name="adj1" fmla="val 8405"/>
              <a:gd name="adj2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>
              <a:defRPr sz="1000"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 algn="r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38672" y="4985394"/>
            <a:ext cx="73826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395855" y="1925782"/>
            <a:ext cx="526472" cy="1454727"/>
          </a:xfrm>
          <a:prstGeom prst="rightBrac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1479" y="4268776"/>
            <a:ext cx="3854594" cy="258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Input: Constraints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0399543"/>
              </p:ext>
            </p:extLst>
          </p:nvPr>
        </p:nvGraphicFramePr>
        <p:xfrm>
          <a:off x="1631092" y="1347573"/>
          <a:ext cx="7208108" cy="5136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105"/>
                <a:gridCol w="1886674"/>
                <a:gridCol w="1974891"/>
                <a:gridCol w="1227438"/>
              </a:tblGrid>
              <a:tr h="5182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US" sz="14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 Variable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 Variable 2</a:t>
                      </a:r>
                      <a:endParaRPr lang="en-US" sz="14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V*(k): Precision</a:t>
                      </a:r>
                      <a:endParaRPr lang="en-US" sz="1400" dirty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Army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Service =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Navy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Service =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E1-E4 (Jr. Enlisted)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Paygrade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E5-E9 (Sr. Enlisted)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Paygrade</a:t>
                      </a:r>
                      <a:r>
                        <a:rPr lang="en-US" sz="1800" dirty="0" smtClean="0"/>
                        <a:t> = 2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O4-O6</a:t>
                      </a:r>
                      <a:r>
                        <a:rPr lang="en-US" sz="1800" baseline="0" dirty="0" smtClean="0"/>
                        <a:t> (Sr. Officer)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Paygrade</a:t>
                      </a:r>
                      <a:r>
                        <a:rPr lang="en-US" sz="1800" dirty="0" smtClean="0"/>
                        <a:t> = 5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</a:tr>
              <a:tr h="6401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Army * Enlisted 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(Jr. &amp;</a:t>
                      </a:r>
                      <a:r>
                        <a:rPr lang="en-US" sz="1800" baseline="0" dirty="0" smtClean="0"/>
                        <a:t> Sr. Enlisted)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 = 1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Paygrade</a:t>
                      </a:r>
                      <a:r>
                        <a:rPr lang="en-US" sz="1800" dirty="0" smtClean="0"/>
                        <a:t> = 1 &amp; 2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  <a:tr h="370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Marital = 0</a:t>
                      </a:r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sz="1800" dirty="0" smtClean="0"/>
                        <a:t>5</a:t>
                      </a:r>
                      <a:endParaRPr lang="en-US" sz="1800" dirty="0" smtClean="0"/>
                    </a:p>
                  </a:txBody>
                  <a:tcPr marL="91434" marR="91434" marT="45726" marB="45726"/>
                </a:tc>
              </a:tr>
            </a:tbl>
          </a:graphicData>
        </a:graphic>
      </p:graphicFrame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69582007"/>
              </p:ext>
            </p:extLst>
          </p:nvPr>
        </p:nvGraphicFramePr>
        <p:xfrm>
          <a:off x="2997045" y="1589281"/>
          <a:ext cx="3245327" cy="23716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553"/>
                <a:gridCol w="2356774"/>
              </a:tblGrid>
              <a:tr h="5181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Strata</a:t>
                      </a:r>
                      <a:endParaRPr lang="en-US" sz="14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 (Historical)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Response Rate</a:t>
                      </a:r>
                      <a:endParaRPr lang="en-US" sz="1400" dirty="0"/>
                    </a:p>
                  </a:txBody>
                  <a:tcPr marL="91457" marR="91457" marT="45704" marB="45704"/>
                </a:tc>
              </a:tr>
              <a:tr h="370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12%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370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15%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370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40%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370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60%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</a:tr>
              <a:tr h="3707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57" marR="91457" marT="45704" marB="45704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marL="91457" marR="91457" marT="45704" marB="45704"/>
                </a:tc>
              </a:tr>
            </a:tbl>
          </a:graphicData>
        </a:graphic>
      </p:graphicFrame>
      <p:sp>
        <p:nvSpPr>
          <p:cNvPr id="22568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Input: </a:t>
            </a:r>
            <a:r>
              <a:rPr lang="en-US" altLang="en-US" smtClean="0"/>
              <a:t>Response Rates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much does it cost to get a response?</a:t>
                </a:r>
                <a:endParaRPr lang="en-US" dirty="0"/>
              </a:p>
              <a:p>
                <a:r>
                  <a:rPr lang="en-US" dirty="0" smtClean="0"/>
                  <a:t>Example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𝑅𝑅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 smtClean="0"/>
                  <a:t>			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RR=Response Rate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0.12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1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 Calculations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5809" y="2478790"/>
            <a:ext cx="3403417" cy="965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729653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1538288" y="15684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Defense Research, Surveys and Statistics Center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Responsible for conducting large scale military surveys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Congressionally mandated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Policy implications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Topical surveys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Don’t Ask Don’t Tell 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Sexual Assault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Absentee Voting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Background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1538288" y="1603175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Objective of the tool: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Provide an easy platform for the </a:t>
            </a:r>
            <a:r>
              <a:rPr lang="en-US" altLang="en-US" dirty="0" smtClean="0"/>
              <a:t>statistician</a:t>
            </a:r>
          </a:p>
          <a:p>
            <a:pPr lvl="2">
              <a:buFont typeface="Arial" charset="0"/>
              <a:buChar char="•"/>
            </a:pPr>
            <a:r>
              <a:rPr lang="en-US" altLang="en-US" dirty="0" smtClean="0"/>
              <a:t>SAS based organization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Generate useful insights and </a:t>
            </a:r>
            <a:r>
              <a:rPr lang="en-US" altLang="en-US" dirty="0" smtClean="0"/>
              <a:t>visualizations</a:t>
            </a:r>
            <a:endParaRPr lang="en-US" altLang="en-US" dirty="0" smtClean="0"/>
          </a:p>
        </p:txBody>
      </p:sp>
      <p:sp>
        <p:nvSpPr>
          <p:cNvPr id="32771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Sampling Tool with R &amp; </a:t>
            </a:r>
            <a:r>
              <a:rPr lang="en-US" altLang="en-US" dirty="0"/>
              <a:t>S</a:t>
            </a:r>
            <a:r>
              <a:rPr lang="en-US" altLang="en-US" dirty="0" smtClean="0"/>
              <a:t>hiny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5" y="1060620"/>
            <a:ext cx="6729120" cy="5202197"/>
          </a:xfrm>
        </p:spPr>
      </p:pic>
      <p:sp>
        <p:nvSpPr>
          <p:cNvPr id="33795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Sampling Tool: Inputs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8" y="1174459"/>
            <a:ext cx="6057334" cy="49669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Sampling Tool: Inputs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706464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7" y="1251314"/>
            <a:ext cx="6950183" cy="4791162"/>
          </a:xfrm>
        </p:spPr>
      </p:pic>
      <p:sp>
        <p:nvSpPr>
          <p:cNvPr id="34819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Sampling Tool: Domains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0703" y="1807347"/>
            <a:ext cx="7161212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2575" indent="-2825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628650" indent="-23177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9715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3144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1657350" indent="-2286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114550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571750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028950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486150" indent="-2286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r>
              <a:rPr lang="en-US" kern="0" dirty="0" smtClean="0"/>
              <a:t>Leverages </a:t>
            </a:r>
            <a:r>
              <a:rPr lang="en-US" kern="0" dirty="0" err="1" smtClean="0"/>
              <a:t>HandsOnTable</a:t>
            </a:r>
            <a:endParaRPr lang="en-US" kern="0" dirty="0" smtClean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6" y="1309816"/>
            <a:ext cx="6982820" cy="39047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Sampling Tool: 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20040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88" y="1403692"/>
            <a:ext cx="6392834" cy="40882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Tool: </a:t>
            </a:r>
            <a:r>
              <a:rPr lang="en-US" dirty="0" smtClean="0"/>
              <a:t>Strata-Domains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3683011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24" y="1174459"/>
            <a:ext cx="5950792" cy="5179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Tool: </a:t>
            </a:r>
            <a:r>
              <a:rPr lang="en-US" dirty="0" smtClean="0"/>
              <a:t>Strata-Domains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7790936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74" y="1268626"/>
            <a:ext cx="5842436" cy="51003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Tool: </a:t>
            </a:r>
            <a:r>
              <a:rPr lang="en-US" dirty="0" smtClean="0"/>
              <a:t>Strata-Domains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0106879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30" y="1174459"/>
            <a:ext cx="6887072" cy="4723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Tool: Allocation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972951900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20" y="614285"/>
            <a:ext cx="6936341" cy="59243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0695" y="0"/>
            <a:ext cx="7474593" cy="713065"/>
          </a:xfrm>
        </p:spPr>
        <p:txBody>
          <a:bodyPr/>
          <a:lstStyle/>
          <a:p>
            <a:r>
              <a:rPr lang="en-US" dirty="0" smtClean="0"/>
              <a:t>Sampling Tool: Allocation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7155549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1538288" y="15684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Background on military surveys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Domains</a:t>
            </a:r>
            <a:endParaRPr lang="en-US" altLang="en-US" dirty="0" smtClean="0"/>
          </a:p>
          <a:p>
            <a:pPr lvl="2">
              <a:buFont typeface="Arial" charset="0"/>
              <a:buChar char="•"/>
            </a:pPr>
            <a:r>
              <a:rPr lang="en-US" altLang="en-US" dirty="0" smtClean="0"/>
              <a:t>Domain Estimation Problem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Develop optimal sample allocation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Process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Shiny!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Presentation Overview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8" y="1299170"/>
            <a:ext cx="6715080" cy="51573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Tool: Allocation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55620102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01" y="1174459"/>
            <a:ext cx="6230956" cy="53615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Tool: Allocation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7109912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3" y="1174459"/>
            <a:ext cx="6472203" cy="52996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Tool: Results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1948724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1538288" y="15684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Goals</a:t>
            </a:r>
            <a:r>
              <a:rPr lang="en-US" alt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Reproducible (generate a markdown)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Generalize  (work for any survey topic!)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More </a:t>
            </a:r>
            <a:r>
              <a:rPr lang="en-US" altLang="en-US" dirty="0" smtClean="0"/>
              <a:t>sampling designs 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More </a:t>
            </a:r>
            <a:r>
              <a:rPr lang="en-US" altLang="en-US" dirty="0" smtClean="0"/>
              <a:t>optimization </a:t>
            </a:r>
            <a:r>
              <a:rPr lang="en-US" altLang="en-US" dirty="0" smtClean="0"/>
              <a:t>methods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Generate stratification </a:t>
            </a:r>
            <a:r>
              <a:rPr lang="en-US" altLang="en-US" dirty="0" smtClean="0"/>
              <a:t>based on domains</a:t>
            </a:r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Roadmap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1392238" y="11747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sz="1600" dirty="0"/>
              <a:t>Bond. (1995). “Results of Using </a:t>
            </a:r>
            <a:r>
              <a:rPr lang="en-US" altLang="en-US" sz="1600" dirty="0" err="1"/>
              <a:t>Chromy’s</a:t>
            </a:r>
            <a:r>
              <a:rPr lang="en-US" altLang="en-US" sz="1600" dirty="0"/>
              <a:t> Algorithm for the Annual Survey of Manufacturers</a:t>
            </a:r>
            <a:r>
              <a:rPr lang="en-US" altLang="en-US" sz="16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err="1"/>
              <a:t>Chromy</a:t>
            </a:r>
            <a:r>
              <a:rPr lang="en-US" altLang="en-US" sz="1600" dirty="0"/>
              <a:t>. (1987). “Design Optimization with Multiple Objectives”</a:t>
            </a:r>
          </a:p>
          <a:p>
            <a:pPr>
              <a:buFont typeface="Arial" charset="0"/>
              <a:buChar char="•"/>
            </a:pPr>
            <a:r>
              <a:rPr lang="en-US" altLang="en-US" sz="1600" dirty="0"/>
              <a:t>Choudhry. (2012). “On sample allocation for efficient domain estimation</a:t>
            </a:r>
            <a:r>
              <a:rPr lang="en-US" altLang="en-US" sz="16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smtClean="0"/>
              <a:t>DMDC. (2003). “Sample Planning Tool”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smtClean="0"/>
              <a:t>Mason. (1995). “Sample Allocation for the Status of the Armed Forces Surveys” 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smtClean="0"/>
              <a:t>Langford. (2006). “Sample Size Calculation for Small-Area Estimation”</a:t>
            </a:r>
          </a:p>
          <a:p>
            <a:pPr>
              <a:buFont typeface="Arial" charset="0"/>
              <a:buChar char="•"/>
            </a:pPr>
            <a:r>
              <a:rPr lang="en-US" altLang="en-US" sz="1600" dirty="0" smtClean="0"/>
              <a:t>Williams</a:t>
            </a:r>
            <a:r>
              <a:rPr lang="en-US" altLang="en-US" sz="1600" dirty="0"/>
              <a:t>. (2004). “Survey Designs to Optimize Efficiency for Multiple Objectives: Methods and Applications</a:t>
            </a:r>
            <a:r>
              <a:rPr lang="en-US" altLang="en-US" sz="1600" dirty="0" smtClean="0"/>
              <a:t>”</a:t>
            </a:r>
            <a:endParaRPr lang="en-US" altLang="en-US" sz="1600" dirty="0"/>
          </a:p>
        </p:txBody>
      </p:sp>
      <p:sp>
        <p:nvSpPr>
          <p:cNvPr id="41987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References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>
          <a:xfrm>
            <a:off x="1538288" y="15684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David McGrath, Statistics Branch Chief, RSSC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Eric Falk, Statistics Branch Team Lead, RSSC</a:t>
            </a:r>
          </a:p>
          <a:p>
            <a:pPr>
              <a:buFont typeface="Arial" charset="0"/>
              <a:buChar char="•"/>
            </a:pPr>
            <a:r>
              <a:rPr lang="en-US" altLang="en-US" dirty="0"/>
              <a:t>Tim Markham, Statistician, Leo </a:t>
            </a:r>
            <a:r>
              <a:rPr lang="en-US" altLang="en-US" dirty="0" smtClean="0"/>
              <a:t>Burnett</a:t>
            </a:r>
            <a:endParaRPr lang="en-US" altLang="en-US" dirty="0"/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Acknowledgements</a:t>
            </a:r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734" y="2539576"/>
            <a:ext cx="7474593" cy="71306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ownloads\Marginoferror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637" y="505573"/>
            <a:ext cx="5874327" cy="5554635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6526" y="1107497"/>
            <a:ext cx="19716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8710" y="1624159"/>
            <a:ext cx="7160674" cy="3481431"/>
          </a:xfrm>
        </p:spPr>
        <p:txBody>
          <a:bodyPr/>
          <a:lstStyle/>
          <a:p>
            <a:r>
              <a:rPr lang="en-US" dirty="0" smtClean="0"/>
              <a:t>The Active Duty military has ~ 1.3 million people</a:t>
            </a:r>
          </a:p>
          <a:p>
            <a:r>
              <a:rPr lang="en-US" dirty="0" smtClean="0"/>
              <a:t>Policy makers want to know more than the attitudes and opinions for the Active Duty as a whole</a:t>
            </a:r>
            <a:endParaRPr lang="en-US" dirty="0"/>
          </a:p>
          <a:p>
            <a:pPr lvl="1"/>
            <a:r>
              <a:rPr lang="en-US" dirty="0" smtClean="0"/>
              <a:t>Domain Examples: Gender, Age, Education, Race, Pay</a:t>
            </a:r>
          </a:p>
          <a:p>
            <a:pPr lvl="2"/>
            <a:r>
              <a:rPr lang="en-US" dirty="0"/>
              <a:t>Gender x Age x Race </a:t>
            </a:r>
            <a:endParaRPr lang="en-US" dirty="0" smtClean="0"/>
          </a:p>
          <a:p>
            <a:r>
              <a:rPr lang="en-US" dirty="0" smtClean="0"/>
              <a:t>A typical RSSC survey can have 70 domains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Our goal: </a:t>
            </a:r>
          </a:p>
          <a:p>
            <a:pPr lvl="1"/>
            <a:r>
              <a:rPr lang="en-US" dirty="0" smtClean="0"/>
              <a:t>Who to sample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ow many people to sample</a:t>
            </a:r>
            <a:endParaRPr lang="en-US" dirty="0" smtClean="0"/>
          </a:p>
          <a:p>
            <a:pPr marL="625475" lvl="2" indent="-282575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Domains?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7055916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473" y="1556900"/>
            <a:ext cx="7160674" cy="3481431"/>
          </a:xfrm>
        </p:spPr>
        <p:txBody>
          <a:bodyPr/>
          <a:lstStyle/>
          <a:p>
            <a:r>
              <a:rPr lang="en-US" dirty="0" smtClean="0"/>
              <a:t>Considering the domains of interest, stratify the population into homogenous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Condense the problem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Estimation</a:t>
            </a:r>
            <a:endParaRPr lang="en-US" dirty="0"/>
          </a:p>
        </p:txBody>
      </p:sp>
      <p:pic>
        <p:nvPicPr>
          <p:cNvPr id="4098" name="Picture 2" descr="C:\Users\Admin\Downloads\1drt9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8200" y="2978727"/>
            <a:ext cx="3018271" cy="3018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0048417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still make really good strata though!</a:t>
            </a:r>
          </a:p>
          <a:p>
            <a:pPr lvl="1"/>
            <a:r>
              <a:rPr lang="en-US" dirty="0" smtClean="0"/>
              <a:t>Example</a:t>
            </a:r>
            <a:r>
              <a:rPr lang="en-US" dirty="0" smtClean="0"/>
              <a:t>: Stratify by Service x Pay x Gender </a:t>
            </a:r>
          </a:p>
          <a:p>
            <a:pPr lvl="3"/>
            <a:r>
              <a:rPr lang="en-US" dirty="0" smtClean="0"/>
              <a:t>Stratum 1: Army_JrEnlisted_Male</a:t>
            </a:r>
          </a:p>
          <a:p>
            <a:pPr lvl="3"/>
            <a:r>
              <a:rPr lang="en-US" dirty="0" smtClean="0"/>
              <a:t>Stratum 2: </a:t>
            </a:r>
            <a:r>
              <a:rPr lang="en-US" dirty="0" err="1" smtClean="0"/>
              <a:t>Army_SrEnlisted_Male</a:t>
            </a:r>
            <a:endParaRPr lang="en-US" dirty="0" smtClean="0"/>
          </a:p>
          <a:p>
            <a:pPr lvl="3"/>
            <a:r>
              <a:rPr lang="en-US" dirty="0" smtClean="0"/>
              <a:t>Stratum 3: </a:t>
            </a:r>
            <a:r>
              <a:rPr lang="en-US" dirty="0" err="1" smtClean="0"/>
              <a:t>Army_JrOfficer_Male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r>
              <a:rPr lang="en-US" dirty="0" smtClean="0"/>
              <a:t>Domains </a:t>
            </a:r>
            <a:r>
              <a:rPr lang="en-US" dirty="0" smtClean="0"/>
              <a:t>are related to strata characteristics</a:t>
            </a:r>
            <a:endParaRPr lang="en-US" dirty="0" smtClean="0"/>
          </a:p>
          <a:p>
            <a:pPr lvl="2"/>
            <a:r>
              <a:rPr lang="en-US" dirty="0" smtClean="0"/>
              <a:t>92% of Stratum 3 have a college degree </a:t>
            </a:r>
            <a:endParaRPr lang="en-US" dirty="0" smtClean="0"/>
          </a:p>
          <a:p>
            <a:pPr lvl="2"/>
            <a:r>
              <a:rPr lang="en-US" dirty="0" smtClean="0"/>
              <a:t>4</a:t>
            </a:r>
            <a:r>
              <a:rPr lang="en-US" dirty="0" smtClean="0"/>
              <a:t>% of Stratum 1 </a:t>
            </a:r>
            <a:r>
              <a:rPr lang="en-US" dirty="0" smtClean="0"/>
              <a:t>have a college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8715" y="322849"/>
            <a:ext cx="7474593" cy="713065"/>
          </a:xfrm>
        </p:spPr>
        <p:txBody>
          <a:bodyPr/>
          <a:lstStyle/>
          <a:p>
            <a:r>
              <a:rPr lang="en-US" dirty="0" smtClean="0"/>
              <a:t>Domain Estimation</a:t>
            </a:r>
            <a:endParaRPr lang="en-US" dirty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7873" y="1347068"/>
            <a:ext cx="7160674" cy="3481431"/>
          </a:xfrm>
        </p:spPr>
        <p:txBody>
          <a:bodyPr/>
          <a:lstStyle/>
          <a:p>
            <a:r>
              <a:rPr lang="en-US" dirty="0"/>
              <a:t>Stratum 1: </a:t>
            </a:r>
            <a:r>
              <a:rPr lang="en-US" dirty="0" smtClean="0"/>
              <a:t>Army_JrEnlisted_Male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Strata – Domain Link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387026" y="5444454"/>
            <a:ext cx="1126567" cy="112200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Navy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88373" y="2072051"/>
            <a:ext cx="1345772" cy="13361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FF993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Army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86882" y="3479225"/>
            <a:ext cx="1391479" cy="13213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FF993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Male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725980" y="3511293"/>
            <a:ext cx="1527365" cy="14347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Enlisted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695132" y="2028626"/>
            <a:ext cx="1678329" cy="15162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82519" y="2110380"/>
            <a:ext cx="1442905" cy="13652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FF993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Jr. 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Enlisted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58819" y="1814946"/>
            <a:ext cx="1388344" cy="142943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Lives </a:t>
            </a:r>
            <a:b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On Base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032754" y="4489171"/>
            <a:ext cx="1126567" cy="112200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Female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731519" y="3788384"/>
            <a:ext cx="1678329" cy="15162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891928" y="3754581"/>
            <a:ext cx="1658800" cy="1658493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College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/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Grad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225734" y="5444454"/>
            <a:ext cx="1126567" cy="112200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Officer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629186" y="3089943"/>
            <a:ext cx="1298391" cy="126038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Sr.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En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listed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046445" y="4972835"/>
            <a:ext cx="1400753" cy="12897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Age 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</a:rPr>
              <a:t>18-29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72400" y="1787236"/>
            <a:ext cx="1371600" cy="120048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Age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45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ahoma" pitchFamily="34" charset="0"/>
              </a:rPr>
              <a:t> and older</a:t>
            </a:r>
          </a:p>
        </p:txBody>
      </p:sp>
    </p:spTree>
    <p:extLst>
      <p:ext uri="{BB962C8B-B14F-4D97-AF65-F5344CB8AC3E}">
        <p14:creationId xmlns="" xmlns:p14="http://schemas.microsoft.com/office/powerpoint/2010/main" val="85368109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9529" y="1416341"/>
            <a:ext cx="7160674" cy="3481431"/>
          </a:xfrm>
        </p:spPr>
        <p:txBody>
          <a:bodyPr/>
          <a:lstStyle/>
          <a:p>
            <a:r>
              <a:rPr lang="en-US" dirty="0" smtClean="0"/>
              <a:t>Strata have varied response rates</a:t>
            </a:r>
          </a:p>
          <a:p>
            <a:pPr lvl="1"/>
            <a:r>
              <a:rPr lang="en-US" dirty="0" smtClean="0"/>
              <a:t>Younger, newer members of the military are much less likely to respond compared to their older counterparts</a:t>
            </a:r>
            <a:endParaRPr lang="en-US" dirty="0"/>
          </a:p>
          <a:p>
            <a:pPr marL="74295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Estimation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C:\Users\Admin\Desktop\22256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689" y="2898324"/>
            <a:ext cx="5084329" cy="2913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0222512"/>
      </p:ext>
    </p:extLst>
  </p:cSld>
  <p:clrMapOvr>
    <a:masterClrMapping/>
  </p:clrMapOvr>
  <p:transition advTm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538288" y="1568450"/>
            <a:ext cx="7161212" cy="348138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Develop the best sample </a:t>
            </a:r>
            <a:r>
              <a:rPr lang="en-US" altLang="en-US" dirty="0" smtClean="0"/>
              <a:t>allocation for all domains of interest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Condensed problem into strata</a:t>
            </a:r>
            <a:endParaRPr lang="en-US" altLang="en-US" dirty="0" smtClean="0"/>
          </a:p>
          <a:p>
            <a:pPr lvl="2">
              <a:buFont typeface="Arial" charset="0"/>
              <a:buChar char="•"/>
            </a:pPr>
            <a:r>
              <a:rPr lang="en-US" altLang="en-US" dirty="0" smtClean="0"/>
              <a:t>How many people do we need to sample from each stratum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Minimize cost (</a:t>
            </a:r>
            <a:r>
              <a:rPr lang="en-US" altLang="en-US" dirty="0" smtClean="0"/>
              <a:t>burden and $)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Meet </a:t>
            </a:r>
            <a:r>
              <a:rPr lang="en-US" altLang="en-US" dirty="0" smtClean="0"/>
              <a:t>precision </a:t>
            </a:r>
            <a:r>
              <a:rPr lang="en-US" altLang="en-US" dirty="0" smtClean="0"/>
              <a:t>(margin of error)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Multiple domain solution proposed by </a:t>
            </a:r>
            <a:r>
              <a:rPr lang="en-US" altLang="en-US" dirty="0" err="1" smtClean="0"/>
              <a:t>Chromy</a:t>
            </a:r>
            <a:r>
              <a:rPr lang="en-US" altLang="en-US" dirty="0" smtClean="0"/>
              <a:t> (1987)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 bwMode="auto">
          <a:xfrm>
            <a:off x="1392238" y="461963"/>
            <a:ext cx="7475537" cy="7127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Sampling </a:t>
            </a:r>
            <a:r>
              <a:rPr lang="en-US" altLang="en-US" dirty="0" smtClean="0"/>
              <a:t>Objective: Recap</a:t>
            </a:r>
            <a:endParaRPr lang="en-US" altLang="en-US" dirty="0" smtClean="0"/>
          </a:p>
        </p:txBody>
      </p:sp>
    </p:spTree>
  </p:cSld>
  <p:clrMapOvr>
    <a:masterClrMapping/>
  </p:clrMapOvr>
  <p:transition advTm="0"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MDC Basic Background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90A2CF"/>
      </a:accent3>
      <a:accent4>
        <a:srgbClr val="072B62"/>
      </a:accent4>
      <a:accent5>
        <a:srgbClr val="0A658C"/>
      </a:accent5>
      <a:accent6>
        <a:srgbClr val="595959"/>
      </a:accent6>
      <a:hlink>
        <a:srgbClr val="C00000"/>
      </a:hlink>
      <a:folHlink>
        <a:srgbClr val="4A2467"/>
      </a:folHlink>
    </a:clrScheme>
    <a:fontScheme name="1_hardcopy_colo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40000"/>
            <a:lumOff val="60000"/>
          </a:schemeClr>
        </a:solidFill>
        <a:ln w="76200">
          <a:solidFill>
            <a:srgbClr val="FF9933"/>
          </a:solidFill>
          <a:headEnd type="none" w="med" len="med"/>
          <a:tailEnd type="none" w="med" len="med"/>
        </a:ln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smtClean="0">
            <a:ln>
              <a:noFill/>
            </a:ln>
            <a:solidFill>
              <a:schemeClr val="bg2">
                <a:lumMod val="50000"/>
              </a:schemeClr>
            </a:solidFill>
            <a:effectLst/>
            <a:latin typeface="Tahoma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ardcopy_color 1">
        <a:dk1>
          <a:srgbClr val="000000"/>
        </a:dk1>
        <a:lt1>
          <a:srgbClr val="FFFFFF"/>
        </a:lt1>
        <a:dk2>
          <a:srgbClr val="0000CC"/>
        </a:dk2>
        <a:lt2>
          <a:srgbClr val="EAEAEA"/>
        </a:lt2>
        <a:accent1>
          <a:srgbClr val="FFCC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0000"/>
        </a:accent6>
        <a:hlink>
          <a:srgbClr val="0000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6DFDD98747D8534DB49FDF4407074E26001DFFEEF4C43C084BA8BE756DD88564F5" ma:contentTypeVersion="1" ma:contentTypeDescription="Create a blank PowerPoint document." ma:contentTypeScope="" ma:versionID="0387e3e8fde3063ade4e7759af3f9ba6">
  <xsd:schema xmlns:xsd="http://www.w3.org/2001/XMLSchema" xmlns:xs="http://www.w3.org/2001/XMLSchema" xmlns:p="http://schemas.microsoft.com/office/2006/metadata/properties" xmlns:ns2="d6b99b4f-de4b-42ad-b95d-904e76902977" targetNamespace="http://schemas.microsoft.com/office/2006/metadata/properties" ma:root="true" ma:fieldsID="4d0037b3ccc62e5dc446aa80127df9a3" ns2:_="">
    <xsd:import namespace="d6b99b4f-de4b-42ad-b95d-904e7690297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9b4f-de4b-42ad-b95d-904e769029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58DEA2-04CF-4BF6-AFC5-0618DE87F0B9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d6b99b4f-de4b-42ad-b95d-904e76902977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F53D9C-EF80-4910-B059-7641C4FEC11E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E67585-39D5-453E-B692-4DAF5BD6B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99b4f-de4b-42ad-b95d-904e76902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15677</TotalTime>
  <Pages>16</Pages>
  <Words>867</Words>
  <Application>Microsoft Office PowerPoint</Application>
  <PresentationFormat>Letter Paper (8.5x11 in)</PresentationFormat>
  <Paragraphs>296</Paragraphs>
  <Slides>37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Custom Design</vt:lpstr>
      <vt:lpstr>DMDC Basic Background</vt:lpstr>
      <vt:lpstr>Optimal Domain-Based Stratified Sampling Allocations Developed in Shiny</vt:lpstr>
      <vt:lpstr>Background</vt:lpstr>
      <vt:lpstr>Presentation Overview</vt:lpstr>
      <vt:lpstr>What are Domains?</vt:lpstr>
      <vt:lpstr>Domain Estimation</vt:lpstr>
      <vt:lpstr>Domain Estimation</vt:lpstr>
      <vt:lpstr>Strata – Domain Link</vt:lpstr>
      <vt:lpstr>Domain Estimation (contd)</vt:lpstr>
      <vt:lpstr>Sampling Objective: Recap</vt:lpstr>
      <vt:lpstr>Slide 10</vt:lpstr>
      <vt:lpstr>Optimization Solution</vt:lpstr>
      <vt:lpstr>Optimization Solution (Contd)</vt:lpstr>
      <vt:lpstr>Optimization Solution (contd)</vt:lpstr>
      <vt:lpstr>Slide 14</vt:lpstr>
      <vt:lpstr>Process</vt:lpstr>
      <vt:lpstr>Input: Source Data</vt:lpstr>
      <vt:lpstr>Input: Constraints</vt:lpstr>
      <vt:lpstr>Input: Response Rates</vt:lpstr>
      <vt:lpstr>Cost Model Calculations</vt:lpstr>
      <vt:lpstr>Sampling Tool with R &amp; Shiny</vt:lpstr>
      <vt:lpstr>Sampling Tool: Inputs</vt:lpstr>
      <vt:lpstr>Sampling Tool: Inputs</vt:lpstr>
      <vt:lpstr>Sampling Tool: Domains</vt:lpstr>
      <vt:lpstr>Sampling Tool: Domains</vt:lpstr>
      <vt:lpstr>Sampling Tool: Strata-Domains</vt:lpstr>
      <vt:lpstr>Sampling Tool: Strata-Domains</vt:lpstr>
      <vt:lpstr>Sampling Tool: Strata-Domains</vt:lpstr>
      <vt:lpstr>Sampling Tool: Allocation</vt:lpstr>
      <vt:lpstr>Sampling Tool: Allocation</vt:lpstr>
      <vt:lpstr>Sampling Tool: Allocation</vt:lpstr>
      <vt:lpstr>Sampling Tool: Allocation</vt:lpstr>
      <vt:lpstr>Sampling Tool: Results</vt:lpstr>
      <vt:lpstr>Roadmap</vt:lpstr>
      <vt:lpstr>References </vt:lpstr>
      <vt:lpstr>Acknowledgements</vt:lpstr>
      <vt:lpstr>Questions?</vt:lpstr>
      <vt:lpstr>Slide 37</vt:lpstr>
    </vt:vector>
  </TitlesOfParts>
  <Company>Defense Manpower Data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Frazier, April A CTR DMDC</dc:creator>
  <dc:description>All executive briefing slides</dc:description>
  <cp:lastModifiedBy>Admin</cp:lastModifiedBy>
  <cp:revision>883</cp:revision>
  <cp:lastPrinted>2016-05-02T15:41:56Z</cp:lastPrinted>
  <dcterms:created xsi:type="dcterms:W3CDTF">2011-10-06T21:00:22Z</dcterms:created>
  <dcterms:modified xsi:type="dcterms:W3CDTF">2016-11-08T23:28:59Z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2PYX4VNVWJ5T-479-31</vt:lpwstr>
  </property>
  <property fmtid="{D5CDD505-2E9C-101B-9397-08002B2CF9AE}" pid="3" name="_dlc_DocIdItemGuid">
    <vt:lpwstr>3acf5131-b890-45c2-a0c3-9e9add664a83</vt:lpwstr>
  </property>
  <property fmtid="{D5CDD505-2E9C-101B-9397-08002B2CF9AE}" pid="4" name="_dlc_DocIdUrl">
    <vt:lpwstr>http://teamsites.ds.dhra.osd.mil/teams/hrsap/mgmt/conferences/_layouts/DocIdRedir.aspx?ID=2PYX4VNVWJ5T-479-31, 2PYX4VNVWJ5T-479-31</vt:lpwstr>
  </property>
  <property fmtid="{D5CDD505-2E9C-101B-9397-08002B2CF9AE}" pid="5" name="ContentTypeId">
    <vt:lpwstr>0x0101006DFDD98747D8534DB49FDF4407074E2600CE9EC4DA1EF1CA4EA23420CC4996F86F</vt:lpwstr>
  </property>
  <property fmtid="{D5CDD505-2E9C-101B-9397-08002B2CF9AE}" pid="6" name="display_urn:schemas-microsoft-com:office:office#Editor">
    <vt:lpwstr>Markham, Timothy J CIV DMDC</vt:lpwstr>
  </property>
  <property fmtid="{D5CDD505-2E9C-101B-9397-08002B2CF9AE}" pid="7" name="xd_Signature">
    <vt:lpwstr/>
  </property>
  <property fmtid="{D5CDD505-2E9C-101B-9397-08002B2CF9AE}" pid="8" name="TemplateUrl">
    <vt:lpwstr/>
  </property>
  <property fmtid="{D5CDD505-2E9C-101B-9397-08002B2CF9AE}" pid="9" name="xd_ProgID">
    <vt:lpwstr/>
  </property>
  <property fmtid="{D5CDD505-2E9C-101B-9397-08002B2CF9AE}" pid="10" name="_dlc_DocIdPersistId">
    <vt:lpwstr>1</vt:lpwstr>
  </property>
  <property fmtid="{D5CDD505-2E9C-101B-9397-08002B2CF9AE}" pid="11" name="display_urn:schemas-microsoft-com:office:office#Author">
    <vt:lpwstr>Markham, Timothy J CIV DMDC</vt:lpwstr>
  </property>
</Properties>
</file>