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 id="261" r:id="rId9"/>
    <p:sldId id="257"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124C33-A065-4270-A499-166CFB57C866}" v="1" dt="2023-12-14T14:51:43.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g Rankin" userId="0d2980104a363450" providerId="LiveId" clId="{52124C33-A065-4270-A499-166CFB57C866}"/>
    <pc:docChg chg="custSel modSld">
      <pc:chgData name="Marg Rankin" userId="0d2980104a363450" providerId="LiveId" clId="{52124C33-A065-4270-A499-166CFB57C866}" dt="2023-12-14T14:54:05.784" v="282" actId="20577"/>
      <pc:docMkLst>
        <pc:docMk/>
      </pc:docMkLst>
      <pc:sldChg chg="addSp modSp mod">
        <pc:chgData name="Marg Rankin" userId="0d2980104a363450" providerId="LiveId" clId="{52124C33-A065-4270-A499-166CFB57C866}" dt="2023-12-14T14:52:13.581" v="149" actId="113"/>
        <pc:sldMkLst>
          <pc:docMk/>
          <pc:sldMk cId="1712840492" sldId="257"/>
        </pc:sldMkLst>
        <pc:spChg chg="add mod">
          <ac:chgData name="Marg Rankin" userId="0d2980104a363450" providerId="LiveId" clId="{52124C33-A065-4270-A499-166CFB57C866}" dt="2023-12-14T14:52:13.581" v="149" actId="113"/>
          <ac:spMkLst>
            <pc:docMk/>
            <pc:sldMk cId="1712840492" sldId="257"/>
            <ac:spMk id="2" creationId="{9F9BE6DB-D426-589F-A0DC-2ADCF2348B6D}"/>
          </ac:spMkLst>
        </pc:spChg>
      </pc:sldChg>
      <pc:sldChg chg="modSp mod">
        <pc:chgData name="Marg Rankin" userId="0d2980104a363450" providerId="LiveId" clId="{52124C33-A065-4270-A499-166CFB57C866}" dt="2023-12-14T14:52:29.851" v="150" actId="20577"/>
        <pc:sldMkLst>
          <pc:docMk/>
          <pc:sldMk cId="1007656572" sldId="262"/>
        </pc:sldMkLst>
        <pc:spChg chg="mod">
          <ac:chgData name="Marg Rankin" userId="0d2980104a363450" providerId="LiveId" clId="{52124C33-A065-4270-A499-166CFB57C866}" dt="2023-12-14T14:52:29.851" v="150" actId="20577"/>
          <ac:spMkLst>
            <pc:docMk/>
            <pc:sldMk cId="1007656572" sldId="262"/>
            <ac:spMk id="6" creationId="{638C6988-F16C-3BE8-FE86-2CE52949C829}"/>
          </ac:spMkLst>
        </pc:spChg>
      </pc:sldChg>
      <pc:sldChg chg="modSp mod">
        <pc:chgData name="Marg Rankin" userId="0d2980104a363450" providerId="LiveId" clId="{52124C33-A065-4270-A499-166CFB57C866}" dt="2023-12-14T14:54:05.784" v="282" actId="20577"/>
        <pc:sldMkLst>
          <pc:docMk/>
          <pc:sldMk cId="28277386" sldId="264"/>
        </pc:sldMkLst>
        <pc:spChg chg="mod">
          <ac:chgData name="Marg Rankin" userId="0d2980104a363450" providerId="LiveId" clId="{52124C33-A065-4270-A499-166CFB57C866}" dt="2023-12-14T14:54:05.784" v="282" actId="20577"/>
          <ac:spMkLst>
            <pc:docMk/>
            <pc:sldMk cId="28277386" sldId="264"/>
            <ac:spMk id="20" creationId="{A20F3CB2-F385-9CAC-2765-434C4C43829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5F40-FD1B-7E80-066C-C48D347DD2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3C106E-F64A-5A99-65D9-220C4DD7E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70E473-31A4-842F-EEA4-8F77904D17B3}"/>
              </a:ext>
            </a:extLst>
          </p:cNvPr>
          <p:cNvSpPr>
            <a:spLocks noGrp="1"/>
          </p:cNvSpPr>
          <p:nvPr>
            <p:ph type="dt" sz="half" idx="10"/>
          </p:nvPr>
        </p:nvSpPr>
        <p:spPr/>
        <p:txBody>
          <a:bodyPr/>
          <a:lstStyle/>
          <a:p>
            <a:fld id="{E8D1CC53-8615-4C0F-A563-3142BB61D8C6}" type="datetimeFigureOut">
              <a:rPr lang="en-US" smtClean="0"/>
              <a:t>12/14/2023</a:t>
            </a:fld>
            <a:endParaRPr lang="en-US"/>
          </a:p>
        </p:txBody>
      </p:sp>
      <p:sp>
        <p:nvSpPr>
          <p:cNvPr id="5" name="Footer Placeholder 4">
            <a:extLst>
              <a:ext uri="{FF2B5EF4-FFF2-40B4-BE49-F238E27FC236}">
                <a16:creationId xmlns:a16="http://schemas.microsoft.com/office/drawing/2014/main" id="{7E94D7CA-0E67-0C1E-9A8F-A9D55B249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509C5-32B1-9C3D-F01D-DC89B3ABE119}"/>
              </a:ext>
            </a:extLst>
          </p:cNvPr>
          <p:cNvSpPr>
            <a:spLocks noGrp="1"/>
          </p:cNvSpPr>
          <p:nvPr>
            <p:ph type="sldNum" sz="quarter" idx="12"/>
          </p:nvPr>
        </p:nvSpPr>
        <p:spPr/>
        <p:txBody>
          <a:bodyPr/>
          <a:lstStyle/>
          <a:p>
            <a:fld id="{2810B36F-068D-4F47-8155-C0526FAF6BD5}" type="slidenum">
              <a:rPr lang="en-US" smtClean="0"/>
              <a:t>‹#›</a:t>
            </a:fld>
            <a:endParaRPr lang="en-US"/>
          </a:p>
        </p:txBody>
      </p:sp>
    </p:spTree>
    <p:extLst>
      <p:ext uri="{BB962C8B-B14F-4D97-AF65-F5344CB8AC3E}">
        <p14:creationId xmlns:p14="http://schemas.microsoft.com/office/powerpoint/2010/main" val="2477805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60ED-FBA4-6592-E549-483B97633A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9F6373-901C-AF7E-AA11-56B75795DA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9740C-2258-BDCC-CB01-E186CCAD9726}"/>
              </a:ext>
            </a:extLst>
          </p:cNvPr>
          <p:cNvSpPr>
            <a:spLocks noGrp="1"/>
          </p:cNvSpPr>
          <p:nvPr>
            <p:ph type="dt" sz="half" idx="10"/>
          </p:nvPr>
        </p:nvSpPr>
        <p:spPr/>
        <p:txBody>
          <a:bodyPr/>
          <a:lstStyle/>
          <a:p>
            <a:fld id="{E8D1CC53-8615-4C0F-A563-3142BB61D8C6}" type="datetimeFigureOut">
              <a:rPr lang="en-US" smtClean="0"/>
              <a:t>12/14/2023</a:t>
            </a:fld>
            <a:endParaRPr lang="en-US"/>
          </a:p>
        </p:txBody>
      </p:sp>
      <p:sp>
        <p:nvSpPr>
          <p:cNvPr id="5" name="Footer Placeholder 4">
            <a:extLst>
              <a:ext uri="{FF2B5EF4-FFF2-40B4-BE49-F238E27FC236}">
                <a16:creationId xmlns:a16="http://schemas.microsoft.com/office/drawing/2014/main" id="{BA90E0E1-23F3-D652-93F9-F9756958F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5E6BE-7827-F201-B847-CCEA15E12081}"/>
              </a:ext>
            </a:extLst>
          </p:cNvPr>
          <p:cNvSpPr>
            <a:spLocks noGrp="1"/>
          </p:cNvSpPr>
          <p:nvPr>
            <p:ph type="sldNum" sz="quarter" idx="12"/>
          </p:nvPr>
        </p:nvSpPr>
        <p:spPr/>
        <p:txBody>
          <a:bodyPr/>
          <a:lstStyle/>
          <a:p>
            <a:fld id="{2810B36F-068D-4F47-8155-C0526FAF6BD5}" type="slidenum">
              <a:rPr lang="en-US" smtClean="0"/>
              <a:t>‹#›</a:t>
            </a:fld>
            <a:endParaRPr lang="en-US"/>
          </a:p>
        </p:txBody>
      </p:sp>
    </p:spTree>
    <p:extLst>
      <p:ext uri="{BB962C8B-B14F-4D97-AF65-F5344CB8AC3E}">
        <p14:creationId xmlns:p14="http://schemas.microsoft.com/office/powerpoint/2010/main" val="20254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D8F15-3D97-4551-C211-1084D3B949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4D236C-AA99-B724-1669-27AE460B5E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ECBA9-C3BF-B60A-5B58-FB586051DB56}"/>
              </a:ext>
            </a:extLst>
          </p:cNvPr>
          <p:cNvSpPr>
            <a:spLocks noGrp="1"/>
          </p:cNvSpPr>
          <p:nvPr>
            <p:ph type="dt" sz="half" idx="10"/>
          </p:nvPr>
        </p:nvSpPr>
        <p:spPr/>
        <p:txBody>
          <a:bodyPr/>
          <a:lstStyle/>
          <a:p>
            <a:fld id="{E8D1CC53-8615-4C0F-A563-3142BB61D8C6}" type="datetimeFigureOut">
              <a:rPr lang="en-US" smtClean="0"/>
              <a:t>12/14/2023</a:t>
            </a:fld>
            <a:endParaRPr lang="en-US"/>
          </a:p>
        </p:txBody>
      </p:sp>
      <p:sp>
        <p:nvSpPr>
          <p:cNvPr id="5" name="Footer Placeholder 4">
            <a:extLst>
              <a:ext uri="{FF2B5EF4-FFF2-40B4-BE49-F238E27FC236}">
                <a16:creationId xmlns:a16="http://schemas.microsoft.com/office/drawing/2014/main" id="{BD1AFB10-7169-1CE1-B74D-47FCC27F1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BE1A2-13D9-0121-743C-D063C1CBD27D}"/>
              </a:ext>
            </a:extLst>
          </p:cNvPr>
          <p:cNvSpPr>
            <a:spLocks noGrp="1"/>
          </p:cNvSpPr>
          <p:nvPr>
            <p:ph type="sldNum" sz="quarter" idx="12"/>
          </p:nvPr>
        </p:nvSpPr>
        <p:spPr/>
        <p:txBody>
          <a:bodyPr/>
          <a:lstStyle/>
          <a:p>
            <a:fld id="{2810B36F-068D-4F47-8155-C0526FAF6BD5}" type="slidenum">
              <a:rPr lang="en-US" smtClean="0"/>
              <a:t>‹#›</a:t>
            </a:fld>
            <a:endParaRPr lang="en-US"/>
          </a:p>
        </p:txBody>
      </p:sp>
    </p:spTree>
    <p:extLst>
      <p:ext uri="{BB962C8B-B14F-4D97-AF65-F5344CB8AC3E}">
        <p14:creationId xmlns:p14="http://schemas.microsoft.com/office/powerpoint/2010/main" val="339827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6E27-7E00-0F54-DDF6-27419CADC0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59171-6BAD-42A5-CDB8-9E7EF47BF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8991E-E11E-F03B-114B-5B9483101CA0}"/>
              </a:ext>
            </a:extLst>
          </p:cNvPr>
          <p:cNvSpPr>
            <a:spLocks noGrp="1"/>
          </p:cNvSpPr>
          <p:nvPr>
            <p:ph type="dt" sz="half" idx="10"/>
          </p:nvPr>
        </p:nvSpPr>
        <p:spPr/>
        <p:txBody>
          <a:bodyPr/>
          <a:lstStyle/>
          <a:p>
            <a:fld id="{E8D1CC53-8615-4C0F-A563-3142BB61D8C6}" type="datetimeFigureOut">
              <a:rPr lang="en-US" smtClean="0"/>
              <a:t>12/14/2023</a:t>
            </a:fld>
            <a:endParaRPr lang="en-US"/>
          </a:p>
        </p:txBody>
      </p:sp>
      <p:sp>
        <p:nvSpPr>
          <p:cNvPr id="5" name="Footer Placeholder 4">
            <a:extLst>
              <a:ext uri="{FF2B5EF4-FFF2-40B4-BE49-F238E27FC236}">
                <a16:creationId xmlns:a16="http://schemas.microsoft.com/office/drawing/2014/main" id="{17F69FEB-EEA1-6239-D7CD-45DDDF61E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DB9D4-345C-A723-D82C-A7EE37269D34}"/>
              </a:ext>
            </a:extLst>
          </p:cNvPr>
          <p:cNvSpPr>
            <a:spLocks noGrp="1"/>
          </p:cNvSpPr>
          <p:nvPr>
            <p:ph type="sldNum" sz="quarter" idx="12"/>
          </p:nvPr>
        </p:nvSpPr>
        <p:spPr/>
        <p:txBody>
          <a:bodyPr/>
          <a:lstStyle/>
          <a:p>
            <a:fld id="{2810B36F-068D-4F47-8155-C0526FAF6BD5}" type="slidenum">
              <a:rPr lang="en-US" smtClean="0"/>
              <a:t>‹#›</a:t>
            </a:fld>
            <a:endParaRPr lang="en-US"/>
          </a:p>
        </p:txBody>
      </p:sp>
    </p:spTree>
    <p:extLst>
      <p:ext uri="{BB962C8B-B14F-4D97-AF65-F5344CB8AC3E}">
        <p14:creationId xmlns:p14="http://schemas.microsoft.com/office/powerpoint/2010/main" val="1816669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FACD-83D2-DDC3-E1EF-D7E86CC99F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36199B-B18F-3ED4-F702-1C7C89CE7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7E8985-D575-9E7E-C01F-A369A773B1E3}"/>
              </a:ext>
            </a:extLst>
          </p:cNvPr>
          <p:cNvSpPr>
            <a:spLocks noGrp="1"/>
          </p:cNvSpPr>
          <p:nvPr>
            <p:ph type="dt" sz="half" idx="10"/>
          </p:nvPr>
        </p:nvSpPr>
        <p:spPr/>
        <p:txBody>
          <a:bodyPr/>
          <a:lstStyle/>
          <a:p>
            <a:fld id="{E8D1CC53-8615-4C0F-A563-3142BB61D8C6}" type="datetimeFigureOut">
              <a:rPr lang="en-US" smtClean="0"/>
              <a:t>12/14/2023</a:t>
            </a:fld>
            <a:endParaRPr lang="en-US"/>
          </a:p>
        </p:txBody>
      </p:sp>
      <p:sp>
        <p:nvSpPr>
          <p:cNvPr id="5" name="Footer Placeholder 4">
            <a:extLst>
              <a:ext uri="{FF2B5EF4-FFF2-40B4-BE49-F238E27FC236}">
                <a16:creationId xmlns:a16="http://schemas.microsoft.com/office/drawing/2014/main" id="{58D0EEE8-9C6F-FC32-37EC-E345D13DE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601A5-EF97-8497-ACFF-EC504C59153B}"/>
              </a:ext>
            </a:extLst>
          </p:cNvPr>
          <p:cNvSpPr>
            <a:spLocks noGrp="1"/>
          </p:cNvSpPr>
          <p:nvPr>
            <p:ph type="sldNum" sz="quarter" idx="12"/>
          </p:nvPr>
        </p:nvSpPr>
        <p:spPr/>
        <p:txBody>
          <a:bodyPr/>
          <a:lstStyle/>
          <a:p>
            <a:fld id="{2810B36F-068D-4F47-8155-C0526FAF6BD5}" type="slidenum">
              <a:rPr lang="en-US" smtClean="0"/>
              <a:t>‹#›</a:t>
            </a:fld>
            <a:endParaRPr lang="en-US"/>
          </a:p>
        </p:txBody>
      </p:sp>
    </p:spTree>
    <p:extLst>
      <p:ext uri="{BB962C8B-B14F-4D97-AF65-F5344CB8AC3E}">
        <p14:creationId xmlns:p14="http://schemas.microsoft.com/office/powerpoint/2010/main" val="197907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CB17-6E00-5733-585B-BADFFBB5EB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E6275-2445-7C7B-A8BC-B161D79C1C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F8E91F-7BCD-7717-D6B7-B0A37E7368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65D93C-9DFA-E764-8166-1306B56073CB}"/>
              </a:ext>
            </a:extLst>
          </p:cNvPr>
          <p:cNvSpPr>
            <a:spLocks noGrp="1"/>
          </p:cNvSpPr>
          <p:nvPr>
            <p:ph type="dt" sz="half" idx="10"/>
          </p:nvPr>
        </p:nvSpPr>
        <p:spPr/>
        <p:txBody>
          <a:bodyPr/>
          <a:lstStyle/>
          <a:p>
            <a:fld id="{E8D1CC53-8615-4C0F-A563-3142BB61D8C6}" type="datetimeFigureOut">
              <a:rPr lang="en-US" smtClean="0"/>
              <a:t>12/14/2023</a:t>
            </a:fld>
            <a:endParaRPr lang="en-US"/>
          </a:p>
        </p:txBody>
      </p:sp>
      <p:sp>
        <p:nvSpPr>
          <p:cNvPr id="6" name="Footer Placeholder 5">
            <a:extLst>
              <a:ext uri="{FF2B5EF4-FFF2-40B4-BE49-F238E27FC236}">
                <a16:creationId xmlns:a16="http://schemas.microsoft.com/office/drawing/2014/main" id="{118F3DA4-5042-4CF7-0991-9DE87FA72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FE25C8-4501-2E5A-0FB0-18AD447A2019}"/>
              </a:ext>
            </a:extLst>
          </p:cNvPr>
          <p:cNvSpPr>
            <a:spLocks noGrp="1"/>
          </p:cNvSpPr>
          <p:nvPr>
            <p:ph type="sldNum" sz="quarter" idx="12"/>
          </p:nvPr>
        </p:nvSpPr>
        <p:spPr/>
        <p:txBody>
          <a:bodyPr/>
          <a:lstStyle/>
          <a:p>
            <a:fld id="{2810B36F-068D-4F47-8155-C0526FAF6BD5}" type="slidenum">
              <a:rPr lang="en-US" smtClean="0"/>
              <a:t>‹#›</a:t>
            </a:fld>
            <a:endParaRPr lang="en-US"/>
          </a:p>
        </p:txBody>
      </p:sp>
    </p:spTree>
    <p:extLst>
      <p:ext uri="{BB962C8B-B14F-4D97-AF65-F5344CB8AC3E}">
        <p14:creationId xmlns:p14="http://schemas.microsoft.com/office/powerpoint/2010/main" val="282431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7731-3B08-5998-A8BD-C1904DE46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2C3F9F-CB71-C917-D919-B32DDEAC69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A97FAB-261E-92DC-804B-B962457C59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7C3B21-5292-393A-ADDF-5ECF0F1DA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3BC974-4FD2-B9C1-B742-78B4CC07D1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4122E3-0225-CBA1-81B1-6B4CDB1DD903}"/>
              </a:ext>
            </a:extLst>
          </p:cNvPr>
          <p:cNvSpPr>
            <a:spLocks noGrp="1"/>
          </p:cNvSpPr>
          <p:nvPr>
            <p:ph type="dt" sz="half" idx="10"/>
          </p:nvPr>
        </p:nvSpPr>
        <p:spPr/>
        <p:txBody>
          <a:bodyPr/>
          <a:lstStyle/>
          <a:p>
            <a:fld id="{E8D1CC53-8615-4C0F-A563-3142BB61D8C6}" type="datetimeFigureOut">
              <a:rPr lang="en-US" smtClean="0"/>
              <a:t>12/14/2023</a:t>
            </a:fld>
            <a:endParaRPr lang="en-US"/>
          </a:p>
        </p:txBody>
      </p:sp>
      <p:sp>
        <p:nvSpPr>
          <p:cNvPr id="8" name="Footer Placeholder 7">
            <a:extLst>
              <a:ext uri="{FF2B5EF4-FFF2-40B4-BE49-F238E27FC236}">
                <a16:creationId xmlns:a16="http://schemas.microsoft.com/office/drawing/2014/main" id="{3A204A27-4DC2-120D-5C38-7062E105E7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6DC48D-D526-AF99-9541-35F135DF5F74}"/>
              </a:ext>
            </a:extLst>
          </p:cNvPr>
          <p:cNvSpPr>
            <a:spLocks noGrp="1"/>
          </p:cNvSpPr>
          <p:nvPr>
            <p:ph type="sldNum" sz="quarter" idx="12"/>
          </p:nvPr>
        </p:nvSpPr>
        <p:spPr/>
        <p:txBody>
          <a:bodyPr/>
          <a:lstStyle/>
          <a:p>
            <a:fld id="{2810B36F-068D-4F47-8155-C0526FAF6BD5}" type="slidenum">
              <a:rPr lang="en-US" smtClean="0"/>
              <a:t>‹#›</a:t>
            </a:fld>
            <a:endParaRPr lang="en-US"/>
          </a:p>
        </p:txBody>
      </p:sp>
    </p:spTree>
    <p:extLst>
      <p:ext uri="{BB962C8B-B14F-4D97-AF65-F5344CB8AC3E}">
        <p14:creationId xmlns:p14="http://schemas.microsoft.com/office/powerpoint/2010/main" val="2398742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BE9-BF17-6155-421A-72292961EF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46FD3-90F7-6E02-1014-9779255651F4}"/>
              </a:ext>
            </a:extLst>
          </p:cNvPr>
          <p:cNvSpPr>
            <a:spLocks noGrp="1"/>
          </p:cNvSpPr>
          <p:nvPr>
            <p:ph type="dt" sz="half" idx="10"/>
          </p:nvPr>
        </p:nvSpPr>
        <p:spPr/>
        <p:txBody>
          <a:bodyPr/>
          <a:lstStyle/>
          <a:p>
            <a:fld id="{E8D1CC53-8615-4C0F-A563-3142BB61D8C6}" type="datetimeFigureOut">
              <a:rPr lang="en-US" smtClean="0"/>
              <a:t>12/14/2023</a:t>
            </a:fld>
            <a:endParaRPr lang="en-US"/>
          </a:p>
        </p:txBody>
      </p:sp>
      <p:sp>
        <p:nvSpPr>
          <p:cNvPr id="4" name="Footer Placeholder 3">
            <a:extLst>
              <a:ext uri="{FF2B5EF4-FFF2-40B4-BE49-F238E27FC236}">
                <a16:creationId xmlns:a16="http://schemas.microsoft.com/office/drawing/2014/main" id="{D684303F-DC13-788B-C492-FE8670F118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50D11F-1D5B-C734-D96B-338A2651F41D}"/>
              </a:ext>
            </a:extLst>
          </p:cNvPr>
          <p:cNvSpPr>
            <a:spLocks noGrp="1"/>
          </p:cNvSpPr>
          <p:nvPr>
            <p:ph type="sldNum" sz="quarter" idx="12"/>
          </p:nvPr>
        </p:nvSpPr>
        <p:spPr/>
        <p:txBody>
          <a:bodyPr/>
          <a:lstStyle/>
          <a:p>
            <a:fld id="{2810B36F-068D-4F47-8155-C0526FAF6BD5}" type="slidenum">
              <a:rPr lang="en-US" smtClean="0"/>
              <a:t>‹#›</a:t>
            </a:fld>
            <a:endParaRPr lang="en-US"/>
          </a:p>
        </p:txBody>
      </p:sp>
    </p:spTree>
    <p:extLst>
      <p:ext uri="{BB962C8B-B14F-4D97-AF65-F5344CB8AC3E}">
        <p14:creationId xmlns:p14="http://schemas.microsoft.com/office/powerpoint/2010/main" val="334004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26DD9-80E2-4893-3869-6144C4804463}"/>
              </a:ext>
            </a:extLst>
          </p:cNvPr>
          <p:cNvSpPr>
            <a:spLocks noGrp="1"/>
          </p:cNvSpPr>
          <p:nvPr>
            <p:ph type="dt" sz="half" idx="10"/>
          </p:nvPr>
        </p:nvSpPr>
        <p:spPr/>
        <p:txBody>
          <a:bodyPr/>
          <a:lstStyle/>
          <a:p>
            <a:fld id="{E8D1CC53-8615-4C0F-A563-3142BB61D8C6}" type="datetimeFigureOut">
              <a:rPr lang="en-US" smtClean="0"/>
              <a:t>12/14/2023</a:t>
            </a:fld>
            <a:endParaRPr lang="en-US"/>
          </a:p>
        </p:txBody>
      </p:sp>
      <p:sp>
        <p:nvSpPr>
          <p:cNvPr id="3" name="Footer Placeholder 2">
            <a:extLst>
              <a:ext uri="{FF2B5EF4-FFF2-40B4-BE49-F238E27FC236}">
                <a16:creationId xmlns:a16="http://schemas.microsoft.com/office/drawing/2014/main" id="{5F6099CB-A974-3BEE-77CA-F2FEA84945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3FD86E-791E-A2DD-F992-D44B4B072029}"/>
              </a:ext>
            </a:extLst>
          </p:cNvPr>
          <p:cNvSpPr>
            <a:spLocks noGrp="1"/>
          </p:cNvSpPr>
          <p:nvPr>
            <p:ph type="sldNum" sz="quarter" idx="12"/>
          </p:nvPr>
        </p:nvSpPr>
        <p:spPr/>
        <p:txBody>
          <a:bodyPr/>
          <a:lstStyle/>
          <a:p>
            <a:fld id="{2810B36F-068D-4F47-8155-C0526FAF6BD5}" type="slidenum">
              <a:rPr lang="en-US" smtClean="0"/>
              <a:t>‹#›</a:t>
            </a:fld>
            <a:endParaRPr lang="en-US"/>
          </a:p>
        </p:txBody>
      </p:sp>
    </p:spTree>
    <p:extLst>
      <p:ext uri="{BB962C8B-B14F-4D97-AF65-F5344CB8AC3E}">
        <p14:creationId xmlns:p14="http://schemas.microsoft.com/office/powerpoint/2010/main" val="25903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5FB1-2CD4-C096-3159-71826580C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AA8311-0701-8A8D-432D-7D4901C93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EF9B75-3BF6-28BD-196F-835FF42DE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02E6D-6577-D339-4FAB-5BBFB2BB8A57}"/>
              </a:ext>
            </a:extLst>
          </p:cNvPr>
          <p:cNvSpPr>
            <a:spLocks noGrp="1"/>
          </p:cNvSpPr>
          <p:nvPr>
            <p:ph type="dt" sz="half" idx="10"/>
          </p:nvPr>
        </p:nvSpPr>
        <p:spPr/>
        <p:txBody>
          <a:bodyPr/>
          <a:lstStyle/>
          <a:p>
            <a:fld id="{E8D1CC53-8615-4C0F-A563-3142BB61D8C6}" type="datetimeFigureOut">
              <a:rPr lang="en-US" smtClean="0"/>
              <a:t>12/14/2023</a:t>
            </a:fld>
            <a:endParaRPr lang="en-US"/>
          </a:p>
        </p:txBody>
      </p:sp>
      <p:sp>
        <p:nvSpPr>
          <p:cNvPr id="6" name="Footer Placeholder 5">
            <a:extLst>
              <a:ext uri="{FF2B5EF4-FFF2-40B4-BE49-F238E27FC236}">
                <a16:creationId xmlns:a16="http://schemas.microsoft.com/office/drawing/2014/main" id="{B4A36132-BC0A-8039-34D8-783AC0B3FB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24BA2-A36F-DE45-4C48-178AD65A9539}"/>
              </a:ext>
            </a:extLst>
          </p:cNvPr>
          <p:cNvSpPr>
            <a:spLocks noGrp="1"/>
          </p:cNvSpPr>
          <p:nvPr>
            <p:ph type="sldNum" sz="quarter" idx="12"/>
          </p:nvPr>
        </p:nvSpPr>
        <p:spPr/>
        <p:txBody>
          <a:bodyPr/>
          <a:lstStyle/>
          <a:p>
            <a:fld id="{2810B36F-068D-4F47-8155-C0526FAF6BD5}" type="slidenum">
              <a:rPr lang="en-US" smtClean="0"/>
              <a:t>‹#›</a:t>
            </a:fld>
            <a:endParaRPr lang="en-US"/>
          </a:p>
        </p:txBody>
      </p:sp>
    </p:spTree>
    <p:extLst>
      <p:ext uri="{BB962C8B-B14F-4D97-AF65-F5344CB8AC3E}">
        <p14:creationId xmlns:p14="http://schemas.microsoft.com/office/powerpoint/2010/main" val="53671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95ED-ADFE-D9E9-AE3D-DCFEDA5B5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1C0541-44CE-3DDC-96DA-CD7A86CFEB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BC8A17-26FC-C60A-04FE-3AB76A0AC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8DA002-2F33-738E-0B79-5FF4CE420773}"/>
              </a:ext>
            </a:extLst>
          </p:cNvPr>
          <p:cNvSpPr>
            <a:spLocks noGrp="1"/>
          </p:cNvSpPr>
          <p:nvPr>
            <p:ph type="dt" sz="half" idx="10"/>
          </p:nvPr>
        </p:nvSpPr>
        <p:spPr/>
        <p:txBody>
          <a:bodyPr/>
          <a:lstStyle/>
          <a:p>
            <a:fld id="{E8D1CC53-8615-4C0F-A563-3142BB61D8C6}" type="datetimeFigureOut">
              <a:rPr lang="en-US" smtClean="0"/>
              <a:t>12/14/2023</a:t>
            </a:fld>
            <a:endParaRPr lang="en-US"/>
          </a:p>
        </p:txBody>
      </p:sp>
      <p:sp>
        <p:nvSpPr>
          <p:cNvPr id="6" name="Footer Placeholder 5">
            <a:extLst>
              <a:ext uri="{FF2B5EF4-FFF2-40B4-BE49-F238E27FC236}">
                <a16:creationId xmlns:a16="http://schemas.microsoft.com/office/drawing/2014/main" id="{1B05CB86-5DD2-A2E0-4B69-EA69BC287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54A978-CA35-142E-A666-F58B9A5E2E83}"/>
              </a:ext>
            </a:extLst>
          </p:cNvPr>
          <p:cNvSpPr>
            <a:spLocks noGrp="1"/>
          </p:cNvSpPr>
          <p:nvPr>
            <p:ph type="sldNum" sz="quarter" idx="12"/>
          </p:nvPr>
        </p:nvSpPr>
        <p:spPr/>
        <p:txBody>
          <a:bodyPr/>
          <a:lstStyle/>
          <a:p>
            <a:fld id="{2810B36F-068D-4F47-8155-C0526FAF6BD5}" type="slidenum">
              <a:rPr lang="en-US" smtClean="0"/>
              <a:t>‹#›</a:t>
            </a:fld>
            <a:endParaRPr lang="en-US"/>
          </a:p>
        </p:txBody>
      </p:sp>
    </p:spTree>
    <p:extLst>
      <p:ext uri="{BB962C8B-B14F-4D97-AF65-F5344CB8AC3E}">
        <p14:creationId xmlns:p14="http://schemas.microsoft.com/office/powerpoint/2010/main" val="282057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097DE6-011B-F216-882C-A672BCC3E6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406858-5C48-8B73-E4D8-12E7056A87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E4AC3-B172-75CF-99CB-0C1B7F8FF8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1CC53-8615-4C0F-A563-3142BB61D8C6}" type="datetimeFigureOut">
              <a:rPr lang="en-US" smtClean="0"/>
              <a:t>12/14/2023</a:t>
            </a:fld>
            <a:endParaRPr lang="en-US"/>
          </a:p>
        </p:txBody>
      </p:sp>
      <p:sp>
        <p:nvSpPr>
          <p:cNvPr id="5" name="Footer Placeholder 4">
            <a:extLst>
              <a:ext uri="{FF2B5EF4-FFF2-40B4-BE49-F238E27FC236}">
                <a16:creationId xmlns:a16="http://schemas.microsoft.com/office/drawing/2014/main" id="{1D6483A4-557B-451C-210E-E7EE540B7C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18B81F-CA17-0589-9958-7F1DCA3B65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0B36F-068D-4F47-8155-C0526FAF6BD5}" type="slidenum">
              <a:rPr lang="en-US" smtClean="0"/>
              <a:t>‹#›</a:t>
            </a:fld>
            <a:endParaRPr lang="en-US"/>
          </a:p>
        </p:txBody>
      </p:sp>
    </p:spTree>
    <p:extLst>
      <p:ext uri="{BB962C8B-B14F-4D97-AF65-F5344CB8AC3E}">
        <p14:creationId xmlns:p14="http://schemas.microsoft.com/office/powerpoint/2010/main" val="4812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0AC8-06F7-41C2-647D-2443CFC14EF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B64E1FA-33CA-6AF7-7EF8-8E91CB90CF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8703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AA7F4D-DEF1-9323-1988-05ACA009D5B0}"/>
              </a:ext>
            </a:extLst>
          </p:cNvPr>
          <p:cNvPicPr>
            <a:picLocks noChangeAspect="1"/>
          </p:cNvPicPr>
          <p:nvPr/>
        </p:nvPicPr>
        <p:blipFill rotWithShape="1">
          <a:blip r:embed="rId2"/>
          <a:srcRect l="46254" t="67165" r="13818"/>
          <a:stretch/>
        </p:blipFill>
        <p:spPr>
          <a:xfrm>
            <a:off x="2353777" y="1011115"/>
            <a:ext cx="7036407" cy="5461058"/>
          </a:xfrm>
          <a:prstGeom prst="rect">
            <a:avLst/>
          </a:prstGeom>
        </p:spPr>
      </p:pic>
      <p:cxnSp>
        <p:nvCxnSpPr>
          <p:cNvPr id="6" name="Straight Arrow Connector 5">
            <a:extLst>
              <a:ext uri="{FF2B5EF4-FFF2-40B4-BE49-F238E27FC236}">
                <a16:creationId xmlns:a16="http://schemas.microsoft.com/office/drawing/2014/main" id="{E1CB158D-B496-9876-33A0-D2D25773D47F}"/>
              </a:ext>
            </a:extLst>
          </p:cNvPr>
          <p:cNvCxnSpPr>
            <a:cxnSpLocks/>
          </p:cNvCxnSpPr>
          <p:nvPr/>
        </p:nvCxnSpPr>
        <p:spPr>
          <a:xfrm>
            <a:off x="3499338" y="4862146"/>
            <a:ext cx="4853354" cy="0"/>
          </a:xfrm>
          <a:prstGeom prst="straightConnector1">
            <a:avLst/>
          </a:prstGeom>
          <a:ln w="762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0EC3B5B-7070-2E1F-7F34-FDDAD2F5C35A}"/>
              </a:ext>
            </a:extLst>
          </p:cNvPr>
          <p:cNvSpPr txBox="1"/>
          <p:nvPr/>
        </p:nvSpPr>
        <p:spPr>
          <a:xfrm>
            <a:off x="263769" y="720969"/>
            <a:ext cx="2347546" cy="2031325"/>
          </a:xfrm>
          <a:prstGeom prst="rect">
            <a:avLst/>
          </a:prstGeom>
          <a:noFill/>
        </p:spPr>
        <p:txBody>
          <a:bodyPr wrap="square" rtlCol="0">
            <a:spAutoFit/>
          </a:bodyPr>
          <a:lstStyle/>
          <a:p>
            <a:r>
              <a:rPr lang="en-US" dirty="0"/>
              <a:t>Feed to next LLE “stage” (column unit) should be  E from previous column re-mixed with some water (but not a lot) </a:t>
            </a:r>
          </a:p>
          <a:p>
            <a:endParaRPr lang="en-US" dirty="0"/>
          </a:p>
        </p:txBody>
      </p:sp>
      <p:sp>
        <p:nvSpPr>
          <p:cNvPr id="9" name="TextBox 8">
            <a:extLst>
              <a:ext uri="{FF2B5EF4-FFF2-40B4-BE49-F238E27FC236}">
                <a16:creationId xmlns:a16="http://schemas.microsoft.com/office/drawing/2014/main" id="{EC46AB04-2A90-E60D-3100-DC943F427E0D}"/>
              </a:ext>
            </a:extLst>
          </p:cNvPr>
          <p:cNvSpPr txBox="1"/>
          <p:nvPr/>
        </p:nvSpPr>
        <p:spPr>
          <a:xfrm>
            <a:off x="3024554" y="4242207"/>
            <a:ext cx="426720" cy="369332"/>
          </a:xfrm>
          <a:prstGeom prst="rect">
            <a:avLst/>
          </a:prstGeom>
          <a:noFill/>
        </p:spPr>
        <p:txBody>
          <a:bodyPr wrap="none" rtlCol="0">
            <a:spAutoFit/>
          </a:bodyPr>
          <a:lstStyle/>
          <a:p>
            <a:r>
              <a:rPr lang="en-US" dirty="0">
                <a:solidFill>
                  <a:srgbClr val="FF0000"/>
                </a:solidFill>
              </a:rPr>
              <a:t>R1</a:t>
            </a:r>
          </a:p>
        </p:txBody>
      </p:sp>
      <p:sp>
        <p:nvSpPr>
          <p:cNvPr id="10" name="TextBox 9">
            <a:extLst>
              <a:ext uri="{FF2B5EF4-FFF2-40B4-BE49-F238E27FC236}">
                <a16:creationId xmlns:a16="http://schemas.microsoft.com/office/drawing/2014/main" id="{D054D82F-FE67-E125-F22F-6DB896F10DEC}"/>
              </a:ext>
            </a:extLst>
          </p:cNvPr>
          <p:cNvSpPr txBox="1"/>
          <p:nvPr/>
        </p:nvSpPr>
        <p:spPr>
          <a:xfrm>
            <a:off x="8619392" y="4426873"/>
            <a:ext cx="413896" cy="369332"/>
          </a:xfrm>
          <a:prstGeom prst="rect">
            <a:avLst/>
          </a:prstGeom>
          <a:noFill/>
        </p:spPr>
        <p:txBody>
          <a:bodyPr wrap="none" rtlCol="0">
            <a:spAutoFit/>
          </a:bodyPr>
          <a:lstStyle/>
          <a:p>
            <a:r>
              <a:rPr lang="en-US" dirty="0">
                <a:solidFill>
                  <a:srgbClr val="FF0000"/>
                </a:solidFill>
              </a:rPr>
              <a:t>E1</a:t>
            </a:r>
          </a:p>
        </p:txBody>
      </p:sp>
      <p:cxnSp>
        <p:nvCxnSpPr>
          <p:cNvPr id="12" name="Straight Arrow Connector 11">
            <a:extLst>
              <a:ext uri="{FF2B5EF4-FFF2-40B4-BE49-F238E27FC236}">
                <a16:creationId xmlns:a16="http://schemas.microsoft.com/office/drawing/2014/main" id="{AB9E7F3F-3F8A-1253-A794-DFA1B7898CAD}"/>
              </a:ext>
            </a:extLst>
          </p:cNvPr>
          <p:cNvCxnSpPr>
            <a:stCxn id="9" idx="2"/>
          </p:cNvCxnSpPr>
          <p:nvPr/>
        </p:nvCxnSpPr>
        <p:spPr>
          <a:xfrm>
            <a:off x="3237914" y="4611539"/>
            <a:ext cx="261424" cy="2506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EBBFFB-2FD9-EDC1-0137-950CB72DFC19}"/>
              </a:ext>
            </a:extLst>
          </p:cNvPr>
          <p:cNvCxnSpPr>
            <a:cxnSpLocks/>
            <a:stCxn id="10" idx="1"/>
          </p:cNvCxnSpPr>
          <p:nvPr/>
        </p:nvCxnSpPr>
        <p:spPr>
          <a:xfrm flipH="1">
            <a:off x="8370640" y="4611539"/>
            <a:ext cx="248752" cy="3055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FA1FD86F-F8CF-77F9-F423-5644D2A3D4C7}"/>
              </a:ext>
            </a:extLst>
          </p:cNvPr>
          <p:cNvSpPr/>
          <p:nvPr/>
        </p:nvSpPr>
        <p:spPr>
          <a:xfrm>
            <a:off x="4659169" y="3385038"/>
            <a:ext cx="4080539" cy="1301262"/>
          </a:xfrm>
          <a:custGeom>
            <a:avLst/>
            <a:gdLst>
              <a:gd name="connsiteX0" fmla="*/ 3904539 w 4080539"/>
              <a:gd name="connsiteY0" fmla="*/ 1301262 h 1301262"/>
              <a:gd name="connsiteX1" fmla="*/ 4062800 w 4080539"/>
              <a:gd name="connsiteY1" fmla="*/ 1134208 h 1301262"/>
              <a:gd name="connsiteX2" fmla="*/ 4080385 w 4080539"/>
              <a:gd name="connsiteY2" fmla="*/ 931985 h 1301262"/>
              <a:gd name="connsiteX3" fmla="*/ 4062800 w 4080539"/>
              <a:gd name="connsiteY3" fmla="*/ 870439 h 1301262"/>
              <a:gd name="connsiteX4" fmla="*/ 4054008 w 4080539"/>
              <a:gd name="connsiteY4" fmla="*/ 808893 h 1301262"/>
              <a:gd name="connsiteX5" fmla="*/ 3992462 w 4080539"/>
              <a:gd name="connsiteY5" fmla="*/ 659424 h 1301262"/>
              <a:gd name="connsiteX6" fmla="*/ 3948500 w 4080539"/>
              <a:gd name="connsiteY6" fmla="*/ 589085 h 1301262"/>
              <a:gd name="connsiteX7" fmla="*/ 3922123 w 4080539"/>
              <a:gd name="connsiteY7" fmla="*/ 562708 h 1301262"/>
              <a:gd name="connsiteX8" fmla="*/ 3904539 w 4080539"/>
              <a:gd name="connsiteY8" fmla="*/ 536331 h 1301262"/>
              <a:gd name="connsiteX9" fmla="*/ 3869369 w 4080539"/>
              <a:gd name="connsiteY9" fmla="*/ 492370 h 1301262"/>
              <a:gd name="connsiteX10" fmla="*/ 3799031 w 4080539"/>
              <a:gd name="connsiteY10" fmla="*/ 430824 h 1301262"/>
              <a:gd name="connsiteX11" fmla="*/ 3772654 w 4080539"/>
              <a:gd name="connsiteY11" fmla="*/ 404447 h 1301262"/>
              <a:gd name="connsiteX12" fmla="*/ 3614393 w 4080539"/>
              <a:gd name="connsiteY12" fmla="*/ 307731 h 1301262"/>
              <a:gd name="connsiteX13" fmla="*/ 3500093 w 4080539"/>
              <a:gd name="connsiteY13" fmla="*/ 263770 h 1301262"/>
              <a:gd name="connsiteX14" fmla="*/ 3403377 w 4080539"/>
              <a:gd name="connsiteY14" fmla="*/ 237393 h 1301262"/>
              <a:gd name="connsiteX15" fmla="*/ 3315454 w 4080539"/>
              <a:gd name="connsiteY15" fmla="*/ 211016 h 1301262"/>
              <a:gd name="connsiteX16" fmla="*/ 3122023 w 4080539"/>
              <a:gd name="connsiteY16" fmla="*/ 175847 h 1301262"/>
              <a:gd name="connsiteX17" fmla="*/ 2937385 w 4080539"/>
              <a:gd name="connsiteY17" fmla="*/ 140677 h 1301262"/>
              <a:gd name="connsiteX18" fmla="*/ 2743954 w 4080539"/>
              <a:gd name="connsiteY18" fmla="*/ 87924 h 1301262"/>
              <a:gd name="connsiteX19" fmla="*/ 2532939 w 4080539"/>
              <a:gd name="connsiteY19" fmla="*/ 43962 h 1301262"/>
              <a:gd name="connsiteX20" fmla="*/ 2445016 w 4080539"/>
              <a:gd name="connsiteY20" fmla="*/ 35170 h 1301262"/>
              <a:gd name="connsiteX21" fmla="*/ 2277962 w 4080539"/>
              <a:gd name="connsiteY21" fmla="*/ 17585 h 1301262"/>
              <a:gd name="connsiteX22" fmla="*/ 1820762 w 4080539"/>
              <a:gd name="connsiteY22" fmla="*/ 0 h 1301262"/>
              <a:gd name="connsiteX23" fmla="*/ 1460277 w 4080539"/>
              <a:gd name="connsiteY23" fmla="*/ 17585 h 1301262"/>
              <a:gd name="connsiteX24" fmla="*/ 1337185 w 4080539"/>
              <a:gd name="connsiteY24" fmla="*/ 35170 h 1301262"/>
              <a:gd name="connsiteX25" fmla="*/ 1249262 w 4080539"/>
              <a:gd name="connsiteY25" fmla="*/ 43962 h 1301262"/>
              <a:gd name="connsiteX26" fmla="*/ 1082208 w 4080539"/>
              <a:gd name="connsiteY26" fmla="*/ 87924 h 1301262"/>
              <a:gd name="connsiteX27" fmla="*/ 967908 w 4080539"/>
              <a:gd name="connsiteY27" fmla="*/ 123093 h 1301262"/>
              <a:gd name="connsiteX28" fmla="*/ 844816 w 4080539"/>
              <a:gd name="connsiteY28" fmla="*/ 184639 h 1301262"/>
              <a:gd name="connsiteX29" fmla="*/ 792062 w 4080539"/>
              <a:gd name="connsiteY29" fmla="*/ 211016 h 1301262"/>
              <a:gd name="connsiteX30" fmla="*/ 730516 w 4080539"/>
              <a:gd name="connsiteY30" fmla="*/ 246185 h 1301262"/>
              <a:gd name="connsiteX31" fmla="*/ 686554 w 4080539"/>
              <a:gd name="connsiteY31" fmla="*/ 263770 h 1301262"/>
              <a:gd name="connsiteX32" fmla="*/ 660177 w 4080539"/>
              <a:gd name="connsiteY32" fmla="*/ 281354 h 1301262"/>
              <a:gd name="connsiteX33" fmla="*/ 572254 w 4080539"/>
              <a:gd name="connsiteY33" fmla="*/ 316524 h 1301262"/>
              <a:gd name="connsiteX34" fmla="*/ 545877 w 4080539"/>
              <a:gd name="connsiteY34" fmla="*/ 334108 h 1301262"/>
              <a:gd name="connsiteX35" fmla="*/ 510708 w 4080539"/>
              <a:gd name="connsiteY35" fmla="*/ 351693 h 1301262"/>
              <a:gd name="connsiteX36" fmla="*/ 484331 w 4080539"/>
              <a:gd name="connsiteY36" fmla="*/ 378070 h 1301262"/>
              <a:gd name="connsiteX37" fmla="*/ 413993 w 4080539"/>
              <a:gd name="connsiteY37" fmla="*/ 413239 h 1301262"/>
              <a:gd name="connsiteX38" fmla="*/ 361239 w 4080539"/>
              <a:gd name="connsiteY38" fmla="*/ 448408 h 1301262"/>
              <a:gd name="connsiteX39" fmla="*/ 326069 w 4080539"/>
              <a:gd name="connsiteY39" fmla="*/ 465993 h 1301262"/>
              <a:gd name="connsiteX40" fmla="*/ 290900 w 4080539"/>
              <a:gd name="connsiteY40" fmla="*/ 501162 h 1301262"/>
              <a:gd name="connsiteX41" fmla="*/ 220562 w 4080539"/>
              <a:gd name="connsiteY41" fmla="*/ 553916 h 1301262"/>
              <a:gd name="connsiteX42" fmla="*/ 202977 w 4080539"/>
              <a:gd name="connsiteY42" fmla="*/ 580293 h 1301262"/>
              <a:gd name="connsiteX43" fmla="*/ 167808 w 4080539"/>
              <a:gd name="connsiteY43" fmla="*/ 606670 h 1301262"/>
              <a:gd name="connsiteX44" fmla="*/ 115054 w 4080539"/>
              <a:gd name="connsiteY44" fmla="*/ 659424 h 1301262"/>
              <a:gd name="connsiteX45" fmla="*/ 71093 w 4080539"/>
              <a:gd name="connsiteY45" fmla="*/ 720970 h 1301262"/>
              <a:gd name="connsiteX46" fmla="*/ 44716 w 4080539"/>
              <a:gd name="connsiteY46" fmla="*/ 782516 h 1301262"/>
              <a:gd name="connsiteX47" fmla="*/ 9546 w 4080539"/>
              <a:gd name="connsiteY47" fmla="*/ 852854 h 1301262"/>
              <a:gd name="connsiteX48" fmla="*/ 18339 w 4080539"/>
              <a:gd name="connsiteY48" fmla="*/ 1046285 h 1301262"/>
              <a:gd name="connsiteX49" fmla="*/ 62300 w 4080539"/>
              <a:gd name="connsiteY49" fmla="*/ 1107831 h 1301262"/>
              <a:gd name="connsiteX50" fmla="*/ 88677 w 4080539"/>
              <a:gd name="connsiteY50" fmla="*/ 1116624 h 1301262"/>
              <a:gd name="connsiteX51" fmla="*/ 176600 w 4080539"/>
              <a:gd name="connsiteY51" fmla="*/ 1169377 h 1301262"/>
              <a:gd name="connsiteX52" fmla="*/ 202977 w 4080539"/>
              <a:gd name="connsiteY52" fmla="*/ 1195754 h 1301262"/>
              <a:gd name="connsiteX53" fmla="*/ 255731 w 4080539"/>
              <a:gd name="connsiteY53" fmla="*/ 1230924 h 1301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080539" h="1301262">
                <a:moveTo>
                  <a:pt x="3904539" y="1301262"/>
                </a:moveTo>
                <a:cubicBezTo>
                  <a:pt x="4034399" y="1193044"/>
                  <a:pt x="3984652" y="1251430"/>
                  <a:pt x="4062800" y="1134208"/>
                </a:cubicBezTo>
                <a:cubicBezTo>
                  <a:pt x="4068095" y="1086560"/>
                  <a:pt x="4082166" y="969383"/>
                  <a:pt x="4080385" y="931985"/>
                </a:cubicBezTo>
                <a:cubicBezTo>
                  <a:pt x="4079370" y="910673"/>
                  <a:pt x="4068662" y="890954"/>
                  <a:pt x="4062800" y="870439"/>
                </a:cubicBezTo>
                <a:cubicBezTo>
                  <a:pt x="4059869" y="849924"/>
                  <a:pt x="4059034" y="828998"/>
                  <a:pt x="4054008" y="808893"/>
                </a:cubicBezTo>
                <a:cubicBezTo>
                  <a:pt x="4041412" y="758507"/>
                  <a:pt x="4019258" y="704084"/>
                  <a:pt x="3992462" y="659424"/>
                </a:cubicBezTo>
                <a:cubicBezTo>
                  <a:pt x="3988783" y="653291"/>
                  <a:pt x="3958168" y="600686"/>
                  <a:pt x="3948500" y="589085"/>
                </a:cubicBezTo>
                <a:cubicBezTo>
                  <a:pt x="3940540" y="579533"/>
                  <a:pt x="3930083" y="572260"/>
                  <a:pt x="3922123" y="562708"/>
                </a:cubicBezTo>
                <a:cubicBezTo>
                  <a:pt x="3915358" y="554590"/>
                  <a:pt x="3910879" y="544785"/>
                  <a:pt x="3904539" y="536331"/>
                </a:cubicBezTo>
                <a:cubicBezTo>
                  <a:pt x="3893279" y="521318"/>
                  <a:pt x="3881727" y="506493"/>
                  <a:pt x="3869369" y="492370"/>
                </a:cubicBezTo>
                <a:cubicBezTo>
                  <a:pt x="3840904" y="459838"/>
                  <a:pt x="3835829" y="463022"/>
                  <a:pt x="3799031" y="430824"/>
                </a:cubicBezTo>
                <a:cubicBezTo>
                  <a:pt x="3789673" y="422636"/>
                  <a:pt x="3782601" y="411908"/>
                  <a:pt x="3772654" y="404447"/>
                </a:cubicBezTo>
                <a:cubicBezTo>
                  <a:pt x="3728111" y="371040"/>
                  <a:pt x="3664416" y="332743"/>
                  <a:pt x="3614393" y="307731"/>
                </a:cubicBezTo>
                <a:cubicBezTo>
                  <a:pt x="3580030" y="290549"/>
                  <a:pt x="3537299" y="274713"/>
                  <a:pt x="3500093" y="263770"/>
                </a:cubicBezTo>
                <a:cubicBezTo>
                  <a:pt x="3468035" y="254341"/>
                  <a:pt x="3435507" y="246573"/>
                  <a:pt x="3403377" y="237393"/>
                </a:cubicBezTo>
                <a:cubicBezTo>
                  <a:pt x="3373956" y="228987"/>
                  <a:pt x="3345139" y="218437"/>
                  <a:pt x="3315454" y="211016"/>
                </a:cubicBezTo>
                <a:cubicBezTo>
                  <a:pt x="3257522" y="196533"/>
                  <a:pt x="3179528" y="186303"/>
                  <a:pt x="3122023" y="175847"/>
                </a:cubicBezTo>
                <a:cubicBezTo>
                  <a:pt x="3060381" y="164639"/>
                  <a:pt x="2996266" y="162088"/>
                  <a:pt x="2937385" y="140677"/>
                </a:cubicBezTo>
                <a:cubicBezTo>
                  <a:pt x="2794695" y="88790"/>
                  <a:pt x="2888920" y="116917"/>
                  <a:pt x="2743954" y="87924"/>
                </a:cubicBezTo>
                <a:cubicBezTo>
                  <a:pt x="2648229" y="68779"/>
                  <a:pt x="2646239" y="62090"/>
                  <a:pt x="2532939" y="43962"/>
                </a:cubicBezTo>
                <a:cubicBezTo>
                  <a:pt x="2503855" y="39309"/>
                  <a:pt x="2474308" y="38253"/>
                  <a:pt x="2445016" y="35170"/>
                </a:cubicBezTo>
                <a:cubicBezTo>
                  <a:pt x="2357635" y="25972"/>
                  <a:pt x="2368960" y="25857"/>
                  <a:pt x="2277962" y="17585"/>
                </a:cubicBezTo>
                <a:cubicBezTo>
                  <a:pt x="2081153" y="-306"/>
                  <a:pt x="2122798" y="7551"/>
                  <a:pt x="1820762" y="0"/>
                </a:cubicBezTo>
                <a:cubicBezTo>
                  <a:pt x="1727560" y="3329"/>
                  <a:pt x="1567486" y="5673"/>
                  <a:pt x="1460277" y="17585"/>
                </a:cubicBezTo>
                <a:cubicBezTo>
                  <a:pt x="1419083" y="22162"/>
                  <a:pt x="1378312" y="30029"/>
                  <a:pt x="1337185" y="35170"/>
                </a:cubicBezTo>
                <a:cubicBezTo>
                  <a:pt x="1307959" y="38823"/>
                  <a:pt x="1278570" y="41031"/>
                  <a:pt x="1249262" y="43962"/>
                </a:cubicBezTo>
                <a:cubicBezTo>
                  <a:pt x="1100047" y="77122"/>
                  <a:pt x="1241551" y="43663"/>
                  <a:pt x="1082208" y="87924"/>
                </a:cubicBezTo>
                <a:cubicBezTo>
                  <a:pt x="1022648" y="104468"/>
                  <a:pt x="1017270" y="99711"/>
                  <a:pt x="967908" y="123093"/>
                </a:cubicBezTo>
                <a:cubicBezTo>
                  <a:pt x="926450" y="142731"/>
                  <a:pt x="885847" y="164124"/>
                  <a:pt x="844816" y="184639"/>
                </a:cubicBezTo>
                <a:cubicBezTo>
                  <a:pt x="827231" y="193431"/>
                  <a:pt x="809132" y="201262"/>
                  <a:pt x="792062" y="211016"/>
                </a:cubicBezTo>
                <a:cubicBezTo>
                  <a:pt x="771547" y="222739"/>
                  <a:pt x="751650" y="235618"/>
                  <a:pt x="730516" y="246185"/>
                </a:cubicBezTo>
                <a:cubicBezTo>
                  <a:pt x="716399" y="253243"/>
                  <a:pt x="700671" y="256712"/>
                  <a:pt x="686554" y="263770"/>
                </a:cubicBezTo>
                <a:cubicBezTo>
                  <a:pt x="677103" y="268496"/>
                  <a:pt x="669771" y="276926"/>
                  <a:pt x="660177" y="281354"/>
                </a:cubicBezTo>
                <a:cubicBezTo>
                  <a:pt x="631517" y="294582"/>
                  <a:pt x="598518" y="299015"/>
                  <a:pt x="572254" y="316524"/>
                </a:cubicBezTo>
                <a:cubicBezTo>
                  <a:pt x="563462" y="322385"/>
                  <a:pt x="555052" y="328865"/>
                  <a:pt x="545877" y="334108"/>
                </a:cubicBezTo>
                <a:cubicBezTo>
                  <a:pt x="534497" y="340611"/>
                  <a:pt x="521373" y="344075"/>
                  <a:pt x="510708" y="351693"/>
                </a:cubicBezTo>
                <a:cubicBezTo>
                  <a:pt x="500590" y="358920"/>
                  <a:pt x="494278" y="370609"/>
                  <a:pt x="484331" y="378070"/>
                </a:cubicBezTo>
                <a:cubicBezTo>
                  <a:pt x="451110" y="402986"/>
                  <a:pt x="446447" y="402421"/>
                  <a:pt x="413993" y="413239"/>
                </a:cubicBezTo>
                <a:cubicBezTo>
                  <a:pt x="396408" y="424962"/>
                  <a:pt x="380142" y="438957"/>
                  <a:pt x="361239" y="448408"/>
                </a:cubicBezTo>
                <a:cubicBezTo>
                  <a:pt x="349516" y="454270"/>
                  <a:pt x="336555" y="458129"/>
                  <a:pt x="326069" y="465993"/>
                </a:cubicBezTo>
                <a:cubicBezTo>
                  <a:pt x="312806" y="475940"/>
                  <a:pt x="303488" y="490373"/>
                  <a:pt x="290900" y="501162"/>
                </a:cubicBezTo>
                <a:cubicBezTo>
                  <a:pt x="234083" y="549862"/>
                  <a:pt x="299103" y="475375"/>
                  <a:pt x="220562" y="553916"/>
                </a:cubicBezTo>
                <a:cubicBezTo>
                  <a:pt x="213090" y="561388"/>
                  <a:pt x="210449" y="572821"/>
                  <a:pt x="202977" y="580293"/>
                </a:cubicBezTo>
                <a:cubicBezTo>
                  <a:pt x="192615" y="590655"/>
                  <a:pt x="178170" y="596308"/>
                  <a:pt x="167808" y="606670"/>
                </a:cubicBezTo>
                <a:cubicBezTo>
                  <a:pt x="102373" y="672105"/>
                  <a:pt x="177217" y="617981"/>
                  <a:pt x="115054" y="659424"/>
                </a:cubicBezTo>
                <a:cubicBezTo>
                  <a:pt x="96355" y="715521"/>
                  <a:pt x="121159" y="654215"/>
                  <a:pt x="71093" y="720970"/>
                </a:cubicBezTo>
                <a:cubicBezTo>
                  <a:pt x="49186" y="750180"/>
                  <a:pt x="57778" y="753780"/>
                  <a:pt x="44716" y="782516"/>
                </a:cubicBezTo>
                <a:cubicBezTo>
                  <a:pt x="33869" y="806380"/>
                  <a:pt x="9546" y="852854"/>
                  <a:pt x="9546" y="852854"/>
                </a:cubicBezTo>
                <a:cubicBezTo>
                  <a:pt x="-4422" y="950635"/>
                  <a:pt x="-4330" y="910272"/>
                  <a:pt x="18339" y="1046285"/>
                </a:cubicBezTo>
                <a:cubicBezTo>
                  <a:pt x="23148" y="1075136"/>
                  <a:pt x="37081" y="1089817"/>
                  <a:pt x="62300" y="1107831"/>
                </a:cubicBezTo>
                <a:cubicBezTo>
                  <a:pt x="69842" y="1113218"/>
                  <a:pt x="80517" y="1112230"/>
                  <a:pt x="88677" y="1116624"/>
                </a:cubicBezTo>
                <a:cubicBezTo>
                  <a:pt x="118770" y="1132828"/>
                  <a:pt x="152432" y="1145209"/>
                  <a:pt x="176600" y="1169377"/>
                </a:cubicBezTo>
                <a:cubicBezTo>
                  <a:pt x="185392" y="1178169"/>
                  <a:pt x="193162" y="1188120"/>
                  <a:pt x="202977" y="1195754"/>
                </a:cubicBezTo>
                <a:cubicBezTo>
                  <a:pt x="219659" y="1208729"/>
                  <a:pt x="255731" y="1230924"/>
                  <a:pt x="255731" y="1230924"/>
                </a:cubicBez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9417964-BCDE-48F7-41D1-84A76014A01B}"/>
              </a:ext>
            </a:extLst>
          </p:cNvPr>
          <p:cNvSpPr txBox="1"/>
          <p:nvPr/>
        </p:nvSpPr>
        <p:spPr>
          <a:xfrm>
            <a:off x="4821115" y="4415814"/>
            <a:ext cx="407484" cy="369332"/>
          </a:xfrm>
          <a:prstGeom prst="rect">
            <a:avLst/>
          </a:prstGeom>
          <a:noFill/>
        </p:spPr>
        <p:txBody>
          <a:bodyPr wrap="none" rtlCol="0">
            <a:spAutoFit/>
          </a:bodyPr>
          <a:lstStyle/>
          <a:p>
            <a:r>
              <a:rPr lang="en-US" dirty="0">
                <a:solidFill>
                  <a:srgbClr val="FF0000"/>
                </a:solidFill>
              </a:rPr>
              <a:t>F2</a:t>
            </a:r>
          </a:p>
        </p:txBody>
      </p:sp>
      <p:cxnSp>
        <p:nvCxnSpPr>
          <p:cNvPr id="7" name="Straight Connector 6">
            <a:extLst>
              <a:ext uri="{FF2B5EF4-FFF2-40B4-BE49-F238E27FC236}">
                <a16:creationId xmlns:a16="http://schemas.microsoft.com/office/drawing/2014/main" id="{19EC62D9-4236-41F7-119A-428352239089}"/>
              </a:ext>
            </a:extLst>
          </p:cNvPr>
          <p:cNvCxnSpPr>
            <a:cxnSpLocks/>
          </p:cNvCxnSpPr>
          <p:nvPr/>
        </p:nvCxnSpPr>
        <p:spPr>
          <a:xfrm>
            <a:off x="4946563" y="4686300"/>
            <a:ext cx="4153475" cy="9935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B7E28C0-BDEE-CF1E-58C4-8D7F03CDD5A7}"/>
              </a:ext>
            </a:extLst>
          </p:cNvPr>
          <p:cNvSpPr txBox="1"/>
          <p:nvPr/>
        </p:nvSpPr>
        <p:spPr>
          <a:xfrm>
            <a:off x="7020839" y="5113162"/>
            <a:ext cx="498855" cy="369332"/>
          </a:xfrm>
          <a:prstGeom prst="rect">
            <a:avLst/>
          </a:prstGeom>
          <a:noFill/>
        </p:spPr>
        <p:txBody>
          <a:bodyPr wrap="none" rtlCol="0">
            <a:spAutoFit/>
          </a:bodyPr>
          <a:lstStyle/>
          <a:p>
            <a:r>
              <a:rPr lang="en-US" dirty="0">
                <a:solidFill>
                  <a:srgbClr val="FF0000"/>
                </a:solidFill>
              </a:rPr>
              <a:t>M2</a:t>
            </a:r>
          </a:p>
        </p:txBody>
      </p:sp>
      <p:cxnSp>
        <p:nvCxnSpPr>
          <p:cNvPr id="17" name="Straight Arrow Connector 16">
            <a:extLst>
              <a:ext uri="{FF2B5EF4-FFF2-40B4-BE49-F238E27FC236}">
                <a16:creationId xmlns:a16="http://schemas.microsoft.com/office/drawing/2014/main" id="{59FD7C5C-EFA2-5F48-0E34-57EF14ABA700}"/>
              </a:ext>
            </a:extLst>
          </p:cNvPr>
          <p:cNvCxnSpPr>
            <a:cxnSpLocks/>
          </p:cNvCxnSpPr>
          <p:nvPr/>
        </p:nvCxnSpPr>
        <p:spPr>
          <a:xfrm>
            <a:off x="3237914" y="5233088"/>
            <a:ext cx="5381478" cy="0"/>
          </a:xfrm>
          <a:prstGeom prst="straightConnector1">
            <a:avLst/>
          </a:prstGeom>
          <a:ln w="762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6F7C3A7-70B6-CA23-93C8-B866D152A03E}"/>
              </a:ext>
            </a:extLst>
          </p:cNvPr>
          <p:cNvSpPr/>
          <p:nvPr/>
        </p:nvSpPr>
        <p:spPr>
          <a:xfrm>
            <a:off x="7020839" y="5162486"/>
            <a:ext cx="131885" cy="13534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TextBox 19">
            <a:extLst>
              <a:ext uri="{FF2B5EF4-FFF2-40B4-BE49-F238E27FC236}">
                <a16:creationId xmlns:a16="http://schemas.microsoft.com/office/drawing/2014/main" id="{A20F3CB2-F385-9CAC-2765-434C4C438290}"/>
              </a:ext>
            </a:extLst>
          </p:cNvPr>
          <p:cNvSpPr txBox="1"/>
          <p:nvPr/>
        </p:nvSpPr>
        <p:spPr>
          <a:xfrm>
            <a:off x="8987560" y="2752294"/>
            <a:ext cx="2741553" cy="2308324"/>
          </a:xfrm>
          <a:prstGeom prst="rect">
            <a:avLst/>
          </a:prstGeom>
          <a:noFill/>
        </p:spPr>
        <p:txBody>
          <a:bodyPr wrap="square" rtlCol="0">
            <a:spAutoFit/>
          </a:bodyPr>
          <a:lstStyle/>
          <a:p>
            <a:r>
              <a:rPr lang="en-US" dirty="0"/>
              <a:t>When E2 (or E3 or E4…) is “pure enough” , </a:t>
            </a:r>
          </a:p>
          <a:p>
            <a:r>
              <a:rPr lang="en-US" dirty="0"/>
              <a:t>Then take it and send this mixture to a distillation column.  Distill off the solvent leaving behind mostly Acetic Acid with trace water / solvent. </a:t>
            </a:r>
          </a:p>
        </p:txBody>
      </p:sp>
      <p:sp>
        <p:nvSpPr>
          <p:cNvPr id="21" name="TextBox 20">
            <a:extLst>
              <a:ext uri="{FF2B5EF4-FFF2-40B4-BE49-F238E27FC236}">
                <a16:creationId xmlns:a16="http://schemas.microsoft.com/office/drawing/2014/main" id="{ACD83E8A-1FD7-FC0E-8028-4965AABECB47}"/>
              </a:ext>
            </a:extLst>
          </p:cNvPr>
          <p:cNvSpPr txBox="1"/>
          <p:nvPr/>
        </p:nvSpPr>
        <p:spPr>
          <a:xfrm>
            <a:off x="8788720" y="4939038"/>
            <a:ext cx="413896" cy="369332"/>
          </a:xfrm>
          <a:prstGeom prst="rect">
            <a:avLst/>
          </a:prstGeom>
          <a:noFill/>
        </p:spPr>
        <p:txBody>
          <a:bodyPr wrap="none" rtlCol="0">
            <a:spAutoFit/>
          </a:bodyPr>
          <a:lstStyle/>
          <a:p>
            <a:r>
              <a:rPr lang="en-US" dirty="0">
                <a:solidFill>
                  <a:srgbClr val="FF0000"/>
                </a:solidFill>
              </a:rPr>
              <a:t>E2</a:t>
            </a:r>
          </a:p>
        </p:txBody>
      </p:sp>
      <p:sp>
        <p:nvSpPr>
          <p:cNvPr id="22" name="TextBox 21">
            <a:extLst>
              <a:ext uri="{FF2B5EF4-FFF2-40B4-BE49-F238E27FC236}">
                <a16:creationId xmlns:a16="http://schemas.microsoft.com/office/drawing/2014/main" id="{3A164F55-7D9E-E312-F07B-F251B43E5CA8}"/>
              </a:ext>
            </a:extLst>
          </p:cNvPr>
          <p:cNvSpPr txBox="1"/>
          <p:nvPr/>
        </p:nvSpPr>
        <p:spPr>
          <a:xfrm>
            <a:off x="2801816" y="4862146"/>
            <a:ext cx="426720" cy="369332"/>
          </a:xfrm>
          <a:prstGeom prst="rect">
            <a:avLst/>
          </a:prstGeom>
          <a:noFill/>
        </p:spPr>
        <p:txBody>
          <a:bodyPr wrap="none" rtlCol="0">
            <a:spAutoFit/>
          </a:bodyPr>
          <a:lstStyle/>
          <a:p>
            <a:r>
              <a:rPr lang="en-US" dirty="0">
                <a:solidFill>
                  <a:srgbClr val="FF0000"/>
                </a:solidFill>
              </a:rPr>
              <a:t>R2</a:t>
            </a:r>
          </a:p>
        </p:txBody>
      </p:sp>
      <p:cxnSp>
        <p:nvCxnSpPr>
          <p:cNvPr id="23" name="Straight Arrow Connector 22">
            <a:extLst>
              <a:ext uri="{FF2B5EF4-FFF2-40B4-BE49-F238E27FC236}">
                <a16:creationId xmlns:a16="http://schemas.microsoft.com/office/drawing/2014/main" id="{E8F21633-6878-2163-3AF4-BC8D2A3288C5}"/>
              </a:ext>
            </a:extLst>
          </p:cNvPr>
          <p:cNvCxnSpPr>
            <a:cxnSpLocks/>
          </p:cNvCxnSpPr>
          <p:nvPr/>
        </p:nvCxnSpPr>
        <p:spPr>
          <a:xfrm flipH="1">
            <a:off x="8606110" y="5018772"/>
            <a:ext cx="171133" cy="1868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88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A42EB9-E968-2EB4-AE10-4FF8D6BA2B92}"/>
              </a:ext>
            </a:extLst>
          </p:cNvPr>
          <p:cNvPicPr>
            <a:picLocks noChangeAspect="1"/>
          </p:cNvPicPr>
          <p:nvPr/>
        </p:nvPicPr>
        <p:blipFill>
          <a:blip r:embed="rId2"/>
          <a:stretch>
            <a:fillRect/>
          </a:stretch>
        </p:blipFill>
        <p:spPr>
          <a:xfrm>
            <a:off x="0" y="923963"/>
            <a:ext cx="12192000" cy="5010073"/>
          </a:xfrm>
          <a:prstGeom prst="rect">
            <a:avLst/>
          </a:prstGeom>
        </p:spPr>
      </p:pic>
      <p:sp>
        <p:nvSpPr>
          <p:cNvPr id="4" name="TextBox 3">
            <a:extLst>
              <a:ext uri="{FF2B5EF4-FFF2-40B4-BE49-F238E27FC236}">
                <a16:creationId xmlns:a16="http://schemas.microsoft.com/office/drawing/2014/main" id="{ADDB47B7-4E12-6D69-9D44-D35A5F15A4EE}"/>
              </a:ext>
            </a:extLst>
          </p:cNvPr>
          <p:cNvSpPr txBox="1"/>
          <p:nvPr/>
        </p:nvSpPr>
        <p:spPr>
          <a:xfrm>
            <a:off x="6161209" y="6211669"/>
            <a:ext cx="6097464" cy="646331"/>
          </a:xfrm>
          <a:prstGeom prst="rect">
            <a:avLst/>
          </a:prstGeom>
          <a:noFill/>
        </p:spPr>
        <p:txBody>
          <a:bodyPr wrap="square">
            <a:spAutoFit/>
          </a:bodyPr>
          <a:lstStyle/>
          <a:p>
            <a:r>
              <a:rPr lang="en-US" dirty="0"/>
              <a:t>https://grapherhelp.goldensoftware.com/Graphs/Reading_Ternary_Diagrams.htm</a:t>
            </a:r>
          </a:p>
        </p:txBody>
      </p:sp>
    </p:spTree>
    <p:extLst>
      <p:ext uri="{BB962C8B-B14F-4D97-AF65-F5344CB8AC3E}">
        <p14:creationId xmlns:p14="http://schemas.microsoft.com/office/powerpoint/2010/main" val="326443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A42EB9-E968-2EB4-AE10-4FF8D6BA2B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826067"/>
            <a:ext cx="12192000" cy="3205864"/>
          </a:xfrm>
          <a:prstGeom prst="rect">
            <a:avLst/>
          </a:prstGeom>
        </p:spPr>
      </p:pic>
    </p:spTree>
    <p:extLst>
      <p:ext uri="{BB962C8B-B14F-4D97-AF65-F5344CB8AC3E}">
        <p14:creationId xmlns:p14="http://schemas.microsoft.com/office/powerpoint/2010/main" val="140764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A42EB9-E968-2EB4-AE10-4FF8D6BA2B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74856" y="923963"/>
            <a:ext cx="9242288" cy="5010073"/>
          </a:xfrm>
          <a:prstGeom prst="rect">
            <a:avLst/>
          </a:prstGeom>
        </p:spPr>
      </p:pic>
    </p:spTree>
    <p:extLst>
      <p:ext uri="{BB962C8B-B14F-4D97-AF65-F5344CB8AC3E}">
        <p14:creationId xmlns:p14="http://schemas.microsoft.com/office/powerpoint/2010/main" val="2119089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A42EB9-E968-2EB4-AE10-4FF8D6BA2B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74856" y="2001278"/>
            <a:ext cx="9242288" cy="2855443"/>
          </a:xfrm>
          <a:prstGeom prst="rect">
            <a:avLst/>
          </a:prstGeom>
        </p:spPr>
      </p:pic>
    </p:spTree>
    <p:extLst>
      <p:ext uri="{BB962C8B-B14F-4D97-AF65-F5344CB8AC3E}">
        <p14:creationId xmlns:p14="http://schemas.microsoft.com/office/powerpoint/2010/main" val="424228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methanol&#10;&#10;Description automatically generated">
            <a:extLst>
              <a:ext uri="{FF2B5EF4-FFF2-40B4-BE49-F238E27FC236}">
                <a16:creationId xmlns:a16="http://schemas.microsoft.com/office/drawing/2014/main" id="{35847ADA-121F-84DE-19C5-FED9A3F94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994" y="0"/>
            <a:ext cx="9188011" cy="6858000"/>
          </a:xfrm>
          <a:prstGeom prst="rect">
            <a:avLst/>
          </a:prstGeom>
        </p:spPr>
      </p:pic>
      <p:sp>
        <p:nvSpPr>
          <p:cNvPr id="2" name="TextBox 1">
            <a:extLst>
              <a:ext uri="{FF2B5EF4-FFF2-40B4-BE49-F238E27FC236}">
                <a16:creationId xmlns:a16="http://schemas.microsoft.com/office/drawing/2014/main" id="{9F9BE6DB-D426-589F-A0DC-2ADCF2348B6D}"/>
              </a:ext>
            </a:extLst>
          </p:cNvPr>
          <p:cNvSpPr txBox="1"/>
          <p:nvPr/>
        </p:nvSpPr>
        <p:spPr>
          <a:xfrm>
            <a:off x="8926064" y="965654"/>
            <a:ext cx="2514600" cy="2308324"/>
          </a:xfrm>
          <a:prstGeom prst="rect">
            <a:avLst/>
          </a:prstGeom>
          <a:noFill/>
        </p:spPr>
        <p:txBody>
          <a:bodyPr wrap="square" rtlCol="0">
            <a:spAutoFit/>
          </a:bodyPr>
          <a:lstStyle/>
          <a:p>
            <a:r>
              <a:rPr lang="en-US" b="1" dirty="0"/>
              <a:t>Real tie lines are not horizontal, but for our system we are approximating that they are (imagine the dashed blue lines are not “diagonal” here. </a:t>
            </a:r>
          </a:p>
          <a:p>
            <a:endParaRPr lang="en-US" dirty="0"/>
          </a:p>
        </p:txBody>
      </p:sp>
    </p:spTree>
    <p:extLst>
      <p:ext uri="{BB962C8B-B14F-4D97-AF65-F5344CB8AC3E}">
        <p14:creationId xmlns:p14="http://schemas.microsoft.com/office/powerpoint/2010/main" val="171284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6A0DAE-25D9-4DB5-665B-272D77EAD1D0}"/>
              </a:ext>
            </a:extLst>
          </p:cNvPr>
          <p:cNvPicPr>
            <a:picLocks noChangeAspect="1"/>
          </p:cNvPicPr>
          <p:nvPr/>
        </p:nvPicPr>
        <p:blipFill>
          <a:blip r:embed="rId2"/>
          <a:stretch>
            <a:fillRect/>
          </a:stretch>
        </p:blipFill>
        <p:spPr>
          <a:xfrm>
            <a:off x="1659186" y="-201188"/>
            <a:ext cx="7266878" cy="6858000"/>
          </a:xfrm>
          <a:prstGeom prst="rect">
            <a:avLst/>
          </a:prstGeom>
        </p:spPr>
      </p:pic>
      <p:sp>
        <p:nvSpPr>
          <p:cNvPr id="5" name="TextBox 4">
            <a:extLst>
              <a:ext uri="{FF2B5EF4-FFF2-40B4-BE49-F238E27FC236}">
                <a16:creationId xmlns:a16="http://schemas.microsoft.com/office/drawing/2014/main" id="{454EF0F4-6651-FB4D-B823-85B2C66B71CD}"/>
              </a:ext>
            </a:extLst>
          </p:cNvPr>
          <p:cNvSpPr txBox="1"/>
          <p:nvPr/>
        </p:nvSpPr>
        <p:spPr>
          <a:xfrm>
            <a:off x="6381018" y="6333646"/>
            <a:ext cx="6097464" cy="646331"/>
          </a:xfrm>
          <a:prstGeom prst="rect">
            <a:avLst/>
          </a:prstGeom>
          <a:noFill/>
        </p:spPr>
        <p:txBody>
          <a:bodyPr wrap="square">
            <a:spAutoFit/>
          </a:bodyPr>
          <a:lstStyle/>
          <a:p>
            <a:r>
              <a:rPr lang="en-US" dirty="0"/>
              <a:t>https://iastate.pressbooks.pub/chemicalengineeringseparations/chapter/liquid-liquid-extraction-2/</a:t>
            </a:r>
          </a:p>
        </p:txBody>
      </p:sp>
      <p:sp>
        <p:nvSpPr>
          <p:cNvPr id="6" name="TextBox 5">
            <a:extLst>
              <a:ext uri="{FF2B5EF4-FFF2-40B4-BE49-F238E27FC236}">
                <a16:creationId xmlns:a16="http://schemas.microsoft.com/office/drawing/2014/main" id="{638C6988-F16C-3BE8-FE86-2CE52949C829}"/>
              </a:ext>
            </a:extLst>
          </p:cNvPr>
          <p:cNvSpPr txBox="1"/>
          <p:nvPr/>
        </p:nvSpPr>
        <p:spPr>
          <a:xfrm>
            <a:off x="8926064" y="965654"/>
            <a:ext cx="2514600" cy="4801314"/>
          </a:xfrm>
          <a:prstGeom prst="rect">
            <a:avLst/>
          </a:prstGeom>
          <a:noFill/>
        </p:spPr>
        <p:txBody>
          <a:bodyPr wrap="square" rtlCol="0">
            <a:spAutoFit/>
          </a:bodyPr>
          <a:lstStyle/>
          <a:p>
            <a:r>
              <a:rPr lang="en-US" dirty="0"/>
              <a:t>Location of  ternary (3 species) mixture composition INSIDE the LLE column before the separation occurs, in other words mixing of the streams is via inverse  lever rule math on the feed and the solvent.   If mass flow of feed and solvent is equal (S/F=1) then M is midpoint of line connecting S and F. </a:t>
            </a:r>
          </a:p>
          <a:p>
            <a:r>
              <a:rPr lang="en-US" dirty="0"/>
              <a:t>IF S/F=2, the M is 2/3 of the way from F to S or 1/3 of the way from S to S (closer to S than F)</a:t>
            </a:r>
          </a:p>
        </p:txBody>
      </p:sp>
      <p:sp>
        <p:nvSpPr>
          <p:cNvPr id="7" name="Oval 6">
            <a:extLst>
              <a:ext uri="{FF2B5EF4-FFF2-40B4-BE49-F238E27FC236}">
                <a16:creationId xmlns:a16="http://schemas.microsoft.com/office/drawing/2014/main" id="{16B02A86-A6A1-C2FB-2633-ED136D14B9FC}"/>
              </a:ext>
            </a:extLst>
          </p:cNvPr>
          <p:cNvSpPr/>
          <p:nvPr/>
        </p:nvSpPr>
        <p:spPr>
          <a:xfrm>
            <a:off x="6985488" y="6036721"/>
            <a:ext cx="131885" cy="1353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70FA3FE-8BD7-D9A0-95CC-79ED8B83B2FF}"/>
              </a:ext>
            </a:extLst>
          </p:cNvPr>
          <p:cNvSpPr/>
          <p:nvPr/>
        </p:nvSpPr>
        <p:spPr>
          <a:xfrm>
            <a:off x="5779476" y="5639632"/>
            <a:ext cx="131885" cy="1353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929357D-C58E-5B54-21BA-1D870B6E8ADE}"/>
              </a:ext>
            </a:extLst>
          </p:cNvPr>
          <p:cNvCxnSpPr/>
          <p:nvPr/>
        </p:nvCxnSpPr>
        <p:spPr>
          <a:xfrm flipH="1" flipV="1">
            <a:off x="2725615" y="3534508"/>
            <a:ext cx="3185746" cy="2164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9FAA64D-00C0-7863-EABB-27344CFA54F5}"/>
              </a:ext>
            </a:extLst>
          </p:cNvPr>
          <p:cNvCxnSpPr>
            <a:cxnSpLocks/>
          </p:cNvCxnSpPr>
          <p:nvPr/>
        </p:nvCxnSpPr>
        <p:spPr>
          <a:xfrm flipH="1" flipV="1">
            <a:off x="2527787" y="2841567"/>
            <a:ext cx="4110405" cy="31375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D229D96-8932-AAA0-F3CC-96B43523781A}"/>
              </a:ext>
            </a:extLst>
          </p:cNvPr>
          <p:cNvCxnSpPr>
            <a:cxnSpLocks/>
          </p:cNvCxnSpPr>
          <p:nvPr/>
        </p:nvCxnSpPr>
        <p:spPr>
          <a:xfrm flipH="1" flipV="1">
            <a:off x="2527787" y="3156438"/>
            <a:ext cx="4741986" cy="303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65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AA7F4D-DEF1-9323-1988-05ACA009D5B0}"/>
              </a:ext>
            </a:extLst>
          </p:cNvPr>
          <p:cNvPicPr>
            <a:picLocks noChangeAspect="1"/>
          </p:cNvPicPr>
          <p:nvPr/>
        </p:nvPicPr>
        <p:blipFill rotWithShape="1">
          <a:blip r:embed="rId2"/>
          <a:srcRect l="46254" t="67165" r="13818"/>
          <a:stretch/>
        </p:blipFill>
        <p:spPr>
          <a:xfrm>
            <a:off x="2353777" y="1011115"/>
            <a:ext cx="7036407" cy="5461058"/>
          </a:xfrm>
          <a:prstGeom prst="rect">
            <a:avLst/>
          </a:prstGeom>
        </p:spPr>
      </p:pic>
      <p:cxnSp>
        <p:nvCxnSpPr>
          <p:cNvPr id="6" name="Straight Arrow Connector 5">
            <a:extLst>
              <a:ext uri="{FF2B5EF4-FFF2-40B4-BE49-F238E27FC236}">
                <a16:creationId xmlns:a16="http://schemas.microsoft.com/office/drawing/2014/main" id="{E1CB158D-B496-9876-33A0-D2D25773D47F}"/>
              </a:ext>
            </a:extLst>
          </p:cNvPr>
          <p:cNvCxnSpPr>
            <a:cxnSpLocks/>
          </p:cNvCxnSpPr>
          <p:nvPr/>
        </p:nvCxnSpPr>
        <p:spPr>
          <a:xfrm>
            <a:off x="3499338" y="4862146"/>
            <a:ext cx="4853354" cy="0"/>
          </a:xfrm>
          <a:prstGeom prst="straightConnector1">
            <a:avLst/>
          </a:prstGeom>
          <a:ln w="762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0EC3B5B-7070-2E1F-7F34-FDDAD2F5C35A}"/>
              </a:ext>
            </a:extLst>
          </p:cNvPr>
          <p:cNvSpPr txBox="1"/>
          <p:nvPr/>
        </p:nvSpPr>
        <p:spPr>
          <a:xfrm>
            <a:off x="263769" y="720969"/>
            <a:ext cx="2347546" cy="5909310"/>
          </a:xfrm>
          <a:prstGeom prst="rect">
            <a:avLst/>
          </a:prstGeom>
          <a:noFill/>
        </p:spPr>
        <p:txBody>
          <a:bodyPr wrap="square" rtlCol="0">
            <a:spAutoFit/>
          </a:bodyPr>
          <a:lstStyle/>
          <a:p>
            <a:r>
              <a:rPr lang="en-US" dirty="0"/>
              <a:t>Feed:  F</a:t>
            </a:r>
          </a:p>
          <a:p>
            <a:r>
              <a:rPr lang="en-US" dirty="0"/>
              <a:t>Solvent : S</a:t>
            </a:r>
          </a:p>
          <a:p>
            <a:endParaRPr lang="en-US" dirty="0"/>
          </a:p>
          <a:p>
            <a:r>
              <a:rPr lang="en-US" dirty="0"/>
              <a:t>Mixture :M </a:t>
            </a:r>
          </a:p>
          <a:p>
            <a:r>
              <a:rPr lang="en-US" dirty="0"/>
              <a:t>(point found from inverse lever of mass flow rates of F,S, on the line connecting them</a:t>
            </a:r>
          </a:p>
          <a:p>
            <a:endParaRPr lang="en-US" dirty="0"/>
          </a:p>
          <a:p>
            <a:r>
              <a:rPr lang="en-US" dirty="0"/>
              <a:t>R: Raffinate on this “stage”</a:t>
            </a:r>
          </a:p>
          <a:p>
            <a:r>
              <a:rPr lang="en-US" dirty="0"/>
              <a:t>Approximately from horizontal line through M</a:t>
            </a:r>
          </a:p>
          <a:p>
            <a:endParaRPr lang="en-US" dirty="0"/>
          </a:p>
          <a:p>
            <a:r>
              <a:rPr lang="en-US" dirty="0"/>
              <a:t>E: Extract on this “stage”</a:t>
            </a:r>
          </a:p>
          <a:p>
            <a:endParaRPr lang="en-US" dirty="0"/>
          </a:p>
          <a:p>
            <a:r>
              <a:rPr lang="en-US" dirty="0"/>
              <a:t>Rn: target raffinate at final stage</a:t>
            </a:r>
          </a:p>
        </p:txBody>
      </p:sp>
      <p:sp>
        <p:nvSpPr>
          <p:cNvPr id="9" name="TextBox 8">
            <a:extLst>
              <a:ext uri="{FF2B5EF4-FFF2-40B4-BE49-F238E27FC236}">
                <a16:creationId xmlns:a16="http://schemas.microsoft.com/office/drawing/2014/main" id="{EC46AB04-2A90-E60D-3100-DC943F427E0D}"/>
              </a:ext>
            </a:extLst>
          </p:cNvPr>
          <p:cNvSpPr txBox="1"/>
          <p:nvPr/>
        </p:nvSpPr>
        <p:spPr>
          <a:xfrm>
            <a:off x="3024554" y="4242207"/>
            <a:ext cx="309700" cy="369332"/>
          </a:xfrm>
          <a:prstGeom prst="rect">
            <a:avLst/>
          </a:prstGeom>
          <a:noFill/>
        </p:spPr>
        <p:txBody>
          <a:bodyPr wrap="none" rtlCol="0">
            <a:spAutoFit/>
          </a:bodyPr>
          <a:lstStyle/>
          <a:p>
            <a:r>
              <a:rPr lang="en-US" dirty="0">
                <a:solidFill>
                  <a:srgbClr val="FF0000"/>
                </a:solidFill>
              </a:rPr>
              <a:t>R</a:t>
            </a:r>
          </a:p>
        </p:txBody>
      </p:sp>
      <p:sp>
        <p:nvSpPr>
          <p:cNvPr id="10" name="TextBox 9">
            <a:extLst>
              <a:ext uri="{FF2B5EF4-FFF2-40B4-BE49-F238E27FC236}">
                <a16:creationId xmlns:a16="http://schemas.microsoft.com/office/drawing/2014/main" id="{D054D82F-FE67-E125-F22F-6DB896F10DEC}"/>
              </a:ext>
            </a:extLst>
          </p:cNvPr>
          <p:cNvSpPr txBox="1"/>
          <p:nvPr/>
        </p:nvSpPr>
        <p:spPr>
          <a:xfrm>
            <a:off x="8619392" y="4426873"/>
            <a:ext cx="296876" cy="369332"/>
          </a:xfrm>
          <a:prstGeom prst="rect">
            <a:avLst/>
          </a:prstGeom>
          <a:noFill/>
        </p:spPr>
        <p:txBody>
          <a:bodyPr wrap="none" rtlCol="0">
            <a:spAutoFit/>
          </a:bodyPr>
          <a:lstStyle/>
          <a:p>
            <a:r>
              <a:rPr lang="en-US" dirty="0">
                <a:solidFill>
                  <a:srgbClr val="FF0000"/>
                </a:solidFill>
              </a:rPr>
              <a:t>E</a:t>
            </a:r>
          </a:p>
        </p:txBody>
      </p:sp>
      <p:cxnSp>
        <p:nvCxnSpPr>
          <p:cNvPr id="12" name="Straight Arrow Connector 11">
            <a:extLst>
              <a:ext uri="{FF2B5EF4-FFF2-40B4-BE49-F238E27FC236}">
                <a16:creationId xmlns:a16="http://schemas.microsoft.com/office/drawing/2014/main" id="{AB9E7F3F-3F8A-1253-A794-DFA1B7898CAD}"/>
              </a:ext>
            </a:extLst>
          </p:cNvPr>
          <p:cNvCxnSpPr>
            <a:stCxn id="9" idx="2"/>
          </p:cNvCxnSpPr>
          <p:nvPr/>
        </p:nvCxnSpPr>
        <p:spPr>
          <a:xfrm>
            <a:off x="3179404" y="4611539"/>
            <a:ext cx="319934" cy="2506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EBBFFB-2FD9-EDC1-0137-950CB72DFC19}"/>
              </a:ext>
            </a:extLst>
          </p:cNvPr>
          <p:cNvCxnSpPr>
            <a:cxnSpLocks/>
            <a:stCxn id="10" idx="1"/>
          </p:cNvCxnSpPr>
          <p:nvPr/>
        </p:nvCxnSpPr>
        <p:spPr>
          <a:xfrm flipH="1">
            <a:off x="8370640" y="4611539"/>
            <a:ext cx="248752" cy="3055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BDA5E79-F6E9-18E9-6F3C-9E4D1A10A2D8}"/>
              </a:ext>
            </a:extLst>
          </p:cNvPr>
          <p:cNvSpPr txBox="1"/>
          <p:nvPr/>
        </p:nvSpPr>
        <p:spPr>
          <a:xfrm>
            <a:off x="8619392" y="1011115"/>
            <a:ext cx="2722685" cy="369332"/>
          </a:xfrm>
          <a:prstGeom prst="rect">
            <a:avLst/>
          </a:prstGeom>
          <a:noFill/>
        </p:spPr>
        <p:txBody>
          <a:bodyPr wrap="square" rtlCol="0">
            <a:spAutoFit/>
          </a:bodyPr>
          <a:lstStyle/>
          <a:p>
            <a:r>
              <a:rPr lang="en-US" dirty="0"/>
              <a:t>Column/Stage #1</a:t>
            </a:r>
          </a:p>
        </p:txBody>
      </p:sp>
    </p:spTree>
    <p:extLst>
      <p:ext uri="{BB962C8B-B14F-4D97-AF65-F5344CB8AC3E}">
        <p14:creationId xmlns:p14="http://schemas.microsoft.com/office/powerpoint/2010/main" val="49720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AA7F4D-DEF1-9323-1988-05ACA009D5B0}"/>
              </a:ext>
            </a:extLst>
          </p:cNvPr>
          <p:cNvPicPr>
            <a:picLocks noChangeAspect="1"/>
          </p:cNvPicPr>
          <p:nvPr/>
        </p:nvPicPr>
        <p:blipFill rotWithShape="1">
          <a:blip r:embed="rId2"/>
          <a:srcRect l="46254" t="67165" r="13818"/>
          <a:stretch/>
        </p:blipFill>
        <p:spPr>
          <a:xfrm>
            <a:off x="2353777" y="1011115"/>
            <a:ext cx="7036407" cy="5461058"/>
          </a:xfrm>
          <a:prstGeom prst="rect">
            <a:avLst/>
          </a:prstGeom>
        </p:spPr>
      </p:pic>
      <p:cxnSp>
        <p:nvCxnSpPr>
          <p:cNvPr id="6" name="Straight Arrow Connector 5">
            <a:extLst>
              <a:ext uri="{FF2B5EF4-FFF2-40B4-BE49-F238E27FC236}">
                <a16:creationId xmlns:a16="http://schemas.microsoft.com/office/drawing/2014/main" id="{E1CB158D-B496-9876-33A0-D2D25773D47F}"/>
              </a:ext>
            </a:extLst>
          </p:cNvPr>
          <p:cNvCxnSpPr>
            <a:cxnSpLocks/>
          </p:cNvCxnSpPr>
          <p:nvPr/>
        </p:nvCxnSpPr>
        <p:spPr>
          <a:xfrm>
            <a:off x="3499338" y="4862146"/>
            <a:ext cx="4853354" cy="0"/>
          </a:xfrm>
          <a:prstGeom prst="straightConnector1">
            <a:avLst/>
          </a:prstGeom>
          <a:ln w="762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0EC3B5B-7070-2E1F-7F34-FDDAD2F5C35A}"/>
              </a:ext>
            </a:extLst>
          </p:cNvPr>
          <p:cNvSpPr txBox="1"/>
          <p:nvPr/>
        </p:nvSpPr>
        <p:spPr>
          <a:xfrm>
            <a:off x="263769" y="720969"/>
            <a:ext cx="2347546" cy="2031325"/>
          </a:xfrm>
          <a:prstGeom prst="rect">
            <a:avLst/>
          </a:prstGeom>
          <a:noFill/>
        </p:spPr>
        <p:txBody>
          <a:bodyPr wrap="square" rtlCol="0">
            <a:spAutoFit/>
          </a:bodyPr>
          <a:lstStyle/>
          <a:p>
            <a:r>
              <a:rPr lang="en-US" dirty="0"/>
              <a:t>Feed to next LLE “stage” (column unit) should be  E from previous column re-mixed with some water (but not a lot) </a:t>
            </a:r>
          </a:p>
          <a:p>
            <a:endParaRPr lang="en-US" dirty="0"/>
          </a:p>
        </p:txBody>
      </p:sp>
      <p:sp>
        <p:nvSpPr>
          <p:cNvPr id="9" name="TextBox 8">
            <a:extLst>
              <a:ext uri="{FF2B5EF4-FFF2-40B4-BE49-F238E27FC236}">
                <a16:creationId xmlns:a16="http://schemas.microsoft.com/office/drawing/2014/main" id="{EC46AB04-2A90-E60D-3100-DC943F427E0D}"/>
              </a:ext>
            </a:extLst>
          </p:cNvPr>
          <p:cNvSpPr txBox="1"/>
          <p:nvPr/>
        </p:nvSpPr>
        <p:spPr>
          <a:xfrm>
            <a:off x="3024554" y="4242207"/>
            <a:ext cx="426720" cy="369332"/>
          </a:xfrm>
          <a:prstGeom prst="rect">
            <a:avLst/>
          </a:prstGeom>
          <a:noFill/>
        </p:spPr>
        <p:txBody>
          <a:bodyPr wrap="none" rtlCol="0">
            <a:spAutoFit/>
          </a:bodyPr>
          <a:lstStyle/>
          <a:p>
            <a:r>
              <a:rPr lang="en-US" dirty="0">
                <a:solidFill>
                  <a:srgbClr val="FF0000"/>
                </a:solidFill>
              </a:rPr>
              <a:t>R1</a:t>
            </a:r>
          </a:p>
        </p:txBody>
      </p:sp>
      <p:sp>
        <p:nvSpPr>
          <p:cNvPr id="10" name="TextBox 9">
            <a:extLst>
              <a:ext uri="{FF2B5EF4-FFF2-40B4-BE49-F238E27FC236}">
                <a16:creationId xmlns:a16="http://schemas.microsoft.com/office/drawing/2014/main" id="{D054D82F-FE67-E125-F22F-6DB896F10DEC}"/>
              </a:ext>
            </a:extLst>
          </p:cNvPr>
          <p:cNvSpPr txBox="1"/>
          <p:nvPr/>
        </p:nvSpPr>
        <p:spPr>
          <a:xfrm>
            <a:off x="8619392" y="4426873"/>
            <a:ext cx="413896" cy="369332"/>
          </a:xfrm>
          <a:prstGeom prst="rect">
            <a:avLst/>
          </a:prstGeom>
          <a:noFill/>
        </p:spPr>
        <p:txBody>
          <a:bodyPr wrap="none" rtlCol="0">
            <a:spAutoFit/>
          </a:bodyPr>
          <a:lstStyle/>
          <a:p>
            <a:r>
              <a:rPr lang="en-US" dirty="0">
                <a:solidFill>
                  <a:srgbClr val="FF0000"/>
                </a:solidFill>
              </a:rPr>
              <a:t>E1</a:t>
            </a:r>
          </a:p>
        </p:txBody>
      </p:sp>
      <p:cxnSp>
        <p:nvCxnSpPr>
          <p:cNvPr id="12" name="Straight Arrow Connector 11">
            <a:extLst>
              <a:ext uri="{FF2B5EF4-FFF2-40B4-BE49-F238E27FC236}">
                <a16:creationId xmlns:a16="http://schemas.microsoft.com/office/drawing/2014/main" id="{AB9E7F3F-3F8A-1253-A794-DFA1B7898CAD}"/>
              </a:ext>
            </a:extLst>
          </p:cNvPr>
          <p:cNvCxnSpPr>
            <a:stCxn id="9" idx="2"/>
          </p:cNvCxnSpPr>
          <p:nvPr/>
        </p:nvCxnSpPr>
        <p:spPr>
          <a:xfrm>
            <a:off x="3237914" y="4611539"/>
            <a:ext cx="261424" cy="2506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EBBFFB-2FD9-EDC1-0137-950CB72DFC19}"/>
              </a:ext>
            </a:extLst>
          </p:cNvPr>
          <p:cNvCxnSpPr>
            <a:cxnSpLocks/>
            <a:stCxn id="10" idx="1"/>
          </p:cNvCxnSpPr>
          <p:nvPr/>
        </p:nvCxnSpPr>
        <p:spPr>
          <a:xfrm flipH="1">
            <a:off x="8370640" y="4611539"/>
            <a:ext cx="248752" cy="3055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FA1FD86F-F8CF-77F9-F423-5644D2A3D4C7}"/>
              </a:ext>
            </a:extLst>
          </p:cNvPr>
          <p:cNvSpPr/>
          <p:nvPr/>
        </p:nvSpPr>
        <p:spPr>
          <a:xfrm>
            <a:off x="4659169" y="3385038"/>
            <a:ext cx="4080539" cy="1301262"/>
          </a:xfrm>
          <a:custGeom>
            <a:avLst/>
            <a:gdLst>
              <a:gd name="connsiteX0" fmla="*/ 3904539 w 4080539"/>
              <a:gd name="connsiteY0" fmla="*/ 1301262 h 1301262"/>
              <a:gd name="connsiteX1" fmla="*/ 4062800 w 4080539"/>
              <a:gd name="connsiteY1" fmla="*/ 1134208 h 1301262"/>
              <a:gd name="connsiteX2" fmla="*/ 4080385 w 4080539"/>
              <a:gd name="connsiteY2" fmla="*/ 931985 h 1301262"/>
              <a:gd name="connsiteX3" fmla="*/ 4062800 w 4080539"/>
              <a:gd name="connsiteY3" fmla="*/ 870439 h 1301262"/>
              <a:gd name="connsiteX4" fmla="*/ 4054008 w 4080539"/>
              <a:gd name="connsiteY4" fmla="*/ 808893 h 1301262"/>
              <a:gd name="connsiteX5" fmla="*/ 3992462 w 4080539"/>
              <a:gd name="connsiteY5" fmla="*/ 659424 h 1301262"/>
              <a:gd name="connsiteX6" fmla="*/ 3948500 w 4080539"/>
              <a:gd name="connsiteY6" fmla="*/ 589085 h 1301262"/>
              <a:gd name="connsiteX7" fmla="*/ 3922123 w 4080539"/>
              <a:gd name="connsiteY7" fmla="*/ 562708 h 1301262"/>
              <a:gd name="connsiteX8" fmla="*/ 3904539 w 4080539"/>
              <a:gd name="connsiteY8" fmla="*/ 536331 h 1301262"/>
              <a:gd name="connsiteX9" fmla="*/ 3869369 w 4080539"/>
              <a:gd name="connsiteY9" fmla="*/ 492370 h 1301262"/>
              <a:gd name="connsiteX10" fmla="*/ 3799031 w 4080539"/>
              <a:gd name="connsiteY10" fmla="*/ 430824 h 1301262"/>
              <a:gd name="connsiteX11" fmla="*/ 3772654 w 4080539"/>
              <a:gd name="connsiteY11" fmla="*/ 404447 h 1301262"/>
              <a:gd name="connsiteX12" fmla="*/ 3614393 w 4080539"/>
              <a:gd name="connsiteY12" fmla="*/ 307731 h 1301262"/>
              <a:gd name="connsiteX13" fmla="*/ 3500093 w 4080539"/>
              <a:gd name="connsiteY13" fmla="*/ 263770 h 1301262"/>
              <a:gd name="connsiteX14" fmla="*/ 3403377 w 4080539"/>
              <a:gd name="connsiteY14" fmla="*/ 237393 h 1301262"/>
              <a:gd name="connsiteX15" fmla="*/ 3315454 w 4080539"/>
              <a:gd name="connsiteY15" fmla="*/ 211016 h 1301262"/>
              <a:gd name="connsiteX16" fmla="*/ 3122023 w 4080539"/>
              <a:gd name="connsiteY16" fmla="*/ 175847 h 1301262"/>
              <a:gd name="connsiteX17" fmla="*/ 2937385 w 4080539"/>
              <a:gd name="connsiteY17" fmla="*/ 140677 h 1301262"/>
              <a:gd name="connsiteX18" fmla="*/ 2743954 w 4080539"/>
              <a:gd name="connsiteY18" fmla="*/ 87924 h 1301262"/>
              <a:gd name="connsiteX19" fmla="*/ 2532939 w 4080539"/>
              <a:gd name="connsiteY19" fmla="*/ 43962 h 1301262"/>
              <a:gd name="connsiteX20" fmla="*/ 2445016 w 4080539"/>
              <a:gd name="connsiteY20" fmla="*/ 35170 h 1301262"/>
              <a:gd name="connsiteX21" fmla="*/ 2277962 w 4080539"/>
              <a:gd name="connsiteY21" fmla="*/ 17585 h 1301262"/>
              <a:gd name="connsiteX22" fmla="*/ 1820762 w 4080539"/>
              <a:gd name="connsiteY22" fmla="*/ 0 h 1301262"/>
              <a:gd name="connsiteX23" fmla="*/ 1460277 w 4080539"/>
              <a:gd name="connsiteY23" fmla="*/ 17585 h 1301262"/>
              <a:gd name="connsiteX24" fmla="*/ 1337185 w 4080539"/>
              <a:gd name="connsiteY24" fmla="*/ 35170 h 1301262"/>
              <a:gd name="connsiteX25" fmla="*/ 1249262 w 4080539"/>
              <a:gd name="connsiteY25" fmla="*/ 43962 h 1301262"/>
              <a:gd name="connsiteX26" fmla="*/ 1082208 w 4080539"/>
              <a:gd name="connsiteY26" fmla="*/ 87924 h 1301262"/>
              <a:gd name="connsiteX27" fmla="*/ 967908 w 4080539"/>
              <a:gd name="connsiteY27" fmla="*/ 123093 h 1301262"/>
              <a:gd name="connsiteX28" fmla="*/ 844816 w 4080539"/>
              <a:gd name="connsiteY28" fmla="*/ 184639 h 1301262"/>
              <a:gd name="connsiteX29" fmla="*/ 792062 w 4080539"/>
              <a:gd name="connsiteY29" fmla="*/ 211016 h 1301262"/>
              <a:gd name="connsiteX30" fmla="*/ 730516 w 4080539"/>
              <a:gd name="connsiteY30" fmla="*/ 246185 h 1301262"/>
              <a:gd name="connsiteX31" fmla="*/ 686554 w 4080539"/>
              <a:gd name="connsiteY31" fmla="*/ 263770 h 1301262"/>
              <a:gd name="connsiteX32" fmla="*/ 660177 w 4080539"/>
              <a:gd name="connsiteY32" fmla="*/ 281354 h 1301262"/>
              <a:gd name="connsiteX33" fmla="*/ 572254 w 4080539"/>
              <a:gd name="connsiteY33" fmla="*/ 316524 h 1301262"/>
              <a:gd name="connsiteX34" fmla="*/ 545877 w 4080539"/>
              <a:gd name="connsiteY34" fmla="*/ 334108 h 1301262"/>
              <a:gd name="connsiteX35" fmla="*/ 510708 w 4080539"/>
              <a:gd name="connsiteY35" fmla="*/ 351693 h 1301262"/>
              <a:gd name="connsiteX36" fmla="*/ 484331 w 4080539"/>
              <a:gd name="connsiteY36" fmla="*/ 378070 h 1301262"/>
              <a:gd name="connsiteX37" fmla="*/ 413993 w 4080539"/>
              <a:gd name="connsiteY37" fmla="*/ 413239 h 1301262"/>
              <a:gd name="connsiteX38" fmla="*/ 361239 w 4080539"/>
              <a:gd name="connsiteY38" fmla="*/ 448408 h 1301262"/>
              <a:gd name="connsiteX39" fmla="*/ 326069 w 4080539"/>
              <a:gd name="connsiteY39" fmla="*/ 465993 h 1301262"/>
              <a:gd name="connsiteX40" fmla="*/ 290900 w 4080539"/>
              <a:gd name="connsiteY40" fmla="*/ 501162 h 1301262"/>
              <a:gd name="connsiteX41" fmla="*/ 220562 w 4080539"/>
              <a:gd name="connsiteY41" fmla="*/ 553916 h 1301262"/>
              <a:gd name="connsiteX42" fmla="*/ 202977 w 4080539"/>
              <a:gd name="connsiteY42" fmla="*/ 580293 h 1301262"/>
              <a:gd name="connsiteX43" fmla="*/ 167808 w 4080539"/>
              <a:gd name="connsiteY43" fmla="*/ 606670 h 1301262"/>
              <a:gd name="connsiteX44" fmla="*/ 115054 w 4080539"/>
              <a:gd name="connsiteY44" fmla="*/ 659424 h 1301262"/>
              <a:gd name="connsiteX45" fmla="*/ 71093 w 4080539"/>
              <a:gd name="connsiteY45" fmla="*/ 720970 h 1301262"/>
              <a:gd name="connsiteX46" fmla="*/ 44716 w 4080539"/>
              <a:gd name="connsiteY46" fmla="*/ 782516 h 1301262"/>
              <a:gd name="connsiteX47" fmla="*/ 9546 w 4080539"/>
              <a:gd name="connsiteY47" fmla="*/ 852854 h 1301262"/>
              <a:gd name="connsiteX48" fmla="*/ 18339 w 4080539"/>
              <a:gd name="connsiteY48" fmla="*/ 1046285 h 1301262"/>
              <a:gd name="connsiteX49" fmla="*/ 62300 w 4080539"/>
              <a:gd name="connsiteY49" fmla="*/ 1107831 h 1301262"/>
              <a:gd name="connsiteX50" fmla="*/ 88677 w 4080539"/>
              <a:gd name="connsiteY50" fmla="*/ 1116624 h 1301262"/>
              <a:gd name="connsiteX51" fmla="*/ 176600 w 4080539"/>
              <a:gd name="connsiteY51" fmla="*/ 1169377 h 1301262"/>
              <a:gd name="connsiteX52" fmla="*/ 202977 w 4080539"/>
              <a:gd name="connsiteY52" fmla="*/ 1195754 h 1301262"/>
              <a:gd name="connsiteX53" fmla="*/ 255731 w 4080539"/>
              <a:gd name="connsiteY53" fmla="*/ 1230924 h 1301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080539" h="1301262">
                <a:moveTo>
                  <a:pt x="3904539" y="1301262"/>
                </a:moveTo>
                <a:cubicBezTo>
                  <a:pt x="4034399" y="1193044"/>
                  <a:pt x="3984652" y="1251430"/>
                  <a:pt x="4062800" y="1134208"/>
                </a:cubicBezTo>
                <a:cubicBezTo>
                  <a:pt x="4068095" y="1086560"/>
                  <a:pt x="4082166" y="969383"/>
                  <a:pt x="4080385" y="931985"/>
                </a:cubicBezTo>
                <a:cubicBezTo>
                  <a:pt x="4079370" y="910673"/>
                  <a:pt x="4068662" y="890954"/>
                  <a:pt x="4062800" y="870439"/>
                </a:cubicBezTo>
                <a:cubicBezTo>
                  <a:pt x="4059869" y="849924"/>
                  <a:pt x="4059034" y="828998"/>
                  <a:pt x="4054008" y="808893"/>
                </a:cubicBezTo>
                <a:cubicBezTo>
                  <a:pt x="4041412" y="758507"/>
                  <a:pt x="4019258" y="704084"/>
                  <a:pt x="3992462" y="659424"/>
                </a:cubicBezTo>
                <a:cubicBezTo>
                  <a:pt x="3988783" y="653291"/>
                  <a:pt x="3958168" y="600686"/>
                  <a:pt x="3948500" y="589085"/>
                </a:cubicBezTo>
                <a:cubicBezTo>
                  <a:pt x="3940540" y="579533"/>
                  <a:pt x="3930083" y="572260"/>
                  <a:pt x="3922123" y="562708"/>
                </a:cubicBezTo>
                <a:cubicBezTo>
                  <a:pt x="3915358" y="554590"/>
                  <a:pt x="3910879" y="544785"/>
                  <a:pt x="3904539" y="536331"/>
                </a:cubicBezTo>
                <a:cubicBezTo>
                  <a:pt x="3893279" y="521318"/>
                  <a:pt x="3881727" y="506493"/>
                  <a:pt x="3869369" y="492370"/>
                </a:cubicBezTo>
                <a:cubicBezTo>
                  <a:pt x="3840904" y="459838"/>
                  <a:pt x="3835829" y="463022"/>
                  <a:pt x="3799031" y="430824"/>
                </a:cubicBezTo>
                <a:cubicBezTo>
                  <a:pt x="3789673" y="422636"/>
                  <a:pt x="3782601" y="411908"/>
                  <a:pt x="3772654" y="404447"/>
                </a:cubicBezTo>
                <a:cubicBezTo>
                  <a:pt x="3728111" y="371040"/>
                  <a:pt x="3664416" y="332743"/>
                  <a:pt x="3614393" y="307731"/>
                </a:cubicBezTo>
                <a:cubicBezTo>
                  <a:pt x="3580030" y="290549"/>
                  <a:pt x="3537299" y="274713"/>
                  <a:pt x="3500093" y="263770"/>
                </a:cubicBezTo>
                <a:cubicBezTo>
                  <a:pt x="3468035" y="254341"/>
                  <a:pt x="3435507" y="246573"/>
                  <a:pt x="3403377" y="237393"/>
                </a:cubicBezTo>
                <a:cubicBezTo>
                  <a:pt x="3373956" y="228987"/>
                  <a:pt x="3345139" y="218437"/>
                  <a:pt x="3315454" y="211016"/>
                </a:cubicBezTo>
                <a:cubicBezTo>
                  <a:pt x="3257522" y="196533"/>
                  <a:pt x="3179528" y="186303"/>
                  <a:pt x="3122023" y="175847"/>
                </a:cubicBezTo>
                <a:cubicBezTo>
                  <a:pt x="3060381" y="164639"/>
                  <a:pt x="2996266" y="162088"/>
                  <a:pt x="2937385" y="140677"/>
                </a:cubicBezTo>
                <a:cubicBezTo>
                  <a:pt x="2794695" y="88790"/>
                  <a:pt x="2888920" y="116917"/>
                  <a:pt x="2743954" y="87924"/>
                </a:cubicBezTo>
                <a:cubicBezTo>
                  <a:pt x="2648229" y="68779"/>
                  <a:pt x="2646239" y="62090"/>
                  <a:pt x="2532939" y="43962"/>
                </a:cubicBezTo>
                <a:cubicBezTo>
                  <a:pt x="2503855" y="39309"/>
                  <a:pt x="2474308" y="38253"/>
                  <a:pt x="2445016" y="35170"/>
                </a:cubicBezTo>
                <a:cubicBezTo>
                  <a:pt x="2357635" y="25972"/>
                  <a:pt x="2368960" y="25857"/>
                  <a:pt x="2277962" y="17585"/>
                </a:cubicBezTo>
                <a:cubicBezTo>
                  <a:pt x="2081153" y="-306"/>
                  <a:pt x="2122798" y="7551"/>
                  <a:pt x="1820762" y="0"/>
                </a:cubicBezTo>
                <a:cubicBezTo>
                  <a:pt x="1727560" y="3329"/>
                  <a:pt x="1567486" y="5673"/>
                  <a:pt x="1460277" y="17585"/>
                </a:cubicBezTo>
                <a:cubicBezTo>
                  <a:pt x="1419083" y="22162"/>
                  <a:pt x="1378312" y="30029"/>
                  <a:pt x="1337185" y="35170"/>
                </a:cubicBezTo>
                <a:cubicBezTo>
                  <a:pt x="1307959" y="38823"/>
                  <a:pt x="1278570" y="41031"/>
                  <a:pt x="1249262" y="43962"/>
                </a:cubicBezTo>
                <a:cubicBezTo>
                  <a:pt x="1100047" y="77122"/>
                  <a:pt x="1241551" y="43663"/>
                  <a:pt x="1082208" y="87924"/>
                </a:cubicBezTo>
                <a:cubicBezTo>
                  <a:pt x="1022648" y="104468"/>
                  <a:pt x="1017270" y="99711"/>
                  <a:pt x="967908" y="123093"/>
                </a:cubicBezTo>
                <a:cubicBezTo>
                  <a:pt x="926450" y="142731"/>
                  <a:pt x="885847" y="164124"/>
                  <a:pt x="844816" y="184639"/>
                </a:cubicBezTo>
                <a:cubicBezTo>
                  <a:pt x="827231" y="193431"/>
                  <a:pt x="809132" y="201262"/>
                  <a:pt x="792062" y="211016"/>
                </a:cubicBezTo>
                <a:cubicBezTo>
                  <a:pt x="771547" y="222739"/>
                  <a:pt x="751650" y="235618"/>
                  <a:pt x="730516" y="246185"/>
                </a:cubicBezTo>
                <a:cubicBezTo>
                  <a:pt x="716399" y="253243"/>
                  <a:pt x="700671" y="256712"/>
                  <a:pt x="686554" y="263770"/>
                </a:cubicBezTo>
                <a:cubicBezTo>
                  <a:pt x="677103" y="268496"/>
                  <a:pt x="669771" y="276926"/>
                  <a:pt x="660177" y="281354"/>
                </a:cubicBezTo>
                <a:cubicBezTo>
                  <a:pt x="631517" y="294582"/>
                  <a:pt x="598518" y="299015"/>
                  <a:pt x="572254" y="316524"/>
                </a:cubicBezTo>
                <a:cubicBezTo>
                  <a:pt x="563462" y="322385"/>
                  <a:pt x="555052" y="328865"/>
                  <a:pt x="545877" y="334108"/>
                </a:cubicBezTo>
                <a:cubicBezTo>
                  <a:pt x="534497" y="340611"/>
                  <a:pt x="521373" y="344075"/>
                  <a:pt x="510708" y="351693"/>
                </a:cubicBezTo>
                <a:cubicBezTo>
                  <a:pt x="500590" y="358920"/>
                  <a:pt x="494278" y="370609"/>
                  <a:pt x="484331" y="378070"/>
                </a:cubicBezTo>
                <a:cubicBezTo>
                  <a:pt x="451110" y="402986"/>
                  <a:pt x="446447" y="402421"/>
                  <a:pt x="413993" y="413239"/>
                </a:cubicBezTo>
                <a:cubicBezTo>
                  <a:pt x="396408" y="424962"/>
                  <a:pt x="380142" y="438957"/>
                  <a:pt x="361239" y="448408"/>
                </a:cubicBezTo>
                <a:cubicBezTo>
                  <a:pt x="349516" y="454270"/>
                  <a:pt x="336555" y="458129"/>
                  <a:pt x="326069" y="465993"/>
                </a:cubicBezTo>
                <a:cubicBezTo>
                  <a:pt x="312806" y="475940"/>
                  <a:pt x="303488" y="490373"/>
                  <a:pt x="290900" y="501162"/>
                </a:cubicBezTo>
                <a:cubicBezTo>
                  <a:pt x="234083" y="549862"/>
                  <a:pt x="299103" y="475375"/>
                  <a:pt x="220562" y="553916"/>
                </a:cubicBezTo>
                <a:cubicBezTo>
                  <a:pt x="213090" y="561388"/>
                  <a:pt x="210449" y="572821"/>
                  <a:pt x="202977" y="580293"/>
                </a:cubicBezTo>
                <a:cubicBezTo>
                  <a:pt x="192615" y="590655"/>
                  <a:pt x="178170" y="596308"/>
                  <a:pt x="167808" y="606670"/>
                </a:cubicBezTo>
                <a:cubicBezTo>
                  <a:pt x="102373" y="672105"/>
                  <a:pt x="177217" y="617981"/>
                  <a:pt x="115054" y="659424"/>
                </a:cubicBezTo>
                <a:cubicBezTo>
                  <a:pt x="96355" y="715521"/>
                  <a:pt x="121159" y="654215"/>
                  <a:pt x="71093" y="720970"/>
                </a:cubicBezTo>
                <a:cubicBezTo>
                  <a:pt x="49186" y="750180"/>
                  <a:pt x="57778" y="753780"/>
                  <a:pt x="44716" y="782516"/>
                </a:cubicBezTo>
                <a:cubicBezTo>
                  <a:pt x="33869" y="806380"/>
                  <a:pt x="9546" y="852854"/>
                  <a:pt x="9546" y="852854"/>
                </a:cubicBezTo>
                <a:cubicBezTo>
                  <a:pt x="-4422" y="950635"/>
                  <a:pt x="-4330" y="910272"/>
                  <a:pt x="18339" y="1046285"/>
                </a:cubicBezTo>
                <a:cubicBezTo>
                  <a:pt x="23148" y="1075136"/>
                  <a:pt x="37081" y="1089817"/>
                  <a:pt x="62300" y="1107831"/>
                </a:cubicBezTo>
                <a:cubicBezTo>
                  <a:pt x="69842" y="1113218"/>
                  <a:pt x="80517" y="1112230"/>
                  <a:pt x="88677" y="1116624"/>
                </a:cubicBezTo>
                <a:cubicBezTo>
                  <a:pt x="118770" y="1132828"/>
                  <a:pt x="152432" y="1145209"/>
                  <a:pt x="176600" y="1169377"/>
                </a:cubicBezTo>
                <a:cubicBezTo>
                  <a:pt x="185392" y="1178169"/>
                  <a:pt x="193162" y="1188120"/>
                  <a:pt x="202977" y="1195754"/>
                </a:cubicBezTo>
                <a:cubicBezTo>
                  <a:pt x="219659" y="1208729"/>
                  <a:pt x="255731" y="1230924"/>
                  <a:pt x="255731" y="1230924"/>
                </a:cubicBez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9417964-BCDE-48F7-41D1-84A76014A01B}"/>
              </a:ext>
            </a:extLst>
          </p:cNvPr>
          <p:cNvSpPr txBox="1"/>
          <p:nvPr/>
        </p:nvSpPr>
        <p:spPr>
          <a:xfrm>
            <a:off x="4821115" y="4415814"/>
            <a:ext cx="407484" cy="369332"/>
          </a:xfrm>
          <a:prstGeom prst="rect">
            <a:avLst/>
          </a:prstGeom>
          <a:noFill/>
        </p:spPr>
        <p:txBody>
          <a:bodyPr wrap="none" rtlCol="0">
            <a:spAutoFit/>
          </a:bodyPr>
          <a:lstStyle/>
          <a:p>
            <a:r>
              <a:rPr lang="en-US" dirty="0">
                <a:solidFill>
                  <a:srgbClr val="FF0000"/>
                </a:solidFill>
              </a:rPr>
              <a:t>F2</a:t>
            </a:r>
          </a:p>
        </p:txBody>
      </p:sp>
      <p:cxnSp>
        <p:nvCxnSpPr>
          <p:cNvPr id="7" name="Straight Connector 6">
            <a:extLst>
              <a:ext uri="{FF2B5EF4-FFF2-40B4-BE49-F238E27FC236}">
                <a16:creationId xmlns:a16="http://schemas.microsoft.com/office/drawing/2014/main" id="{19EC62D9-4236-41F7-119A-428352239089}"/>
              </a:ext>
            </a:extLst>
          </p:cNvPr>
          <p:cNvCxnSpPr>
            <a:cxnSpLocks/>
          </p:cNvCxnSpPr>
          <p:nvPr/>
        </p:nvCxnSpPr>
        <p:spPr>
          <a:xfrm>
            <a:off x="4946563" y="4686300"/>
            <a:ext cx="4153475" cy="9935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B7E28C0-BDEE-CF1E-58C4-8D7F03CDD5A7}"/>
              </a:ext>
            </a:extLst>
          </p:cNvPr>
          <p:cNvSpPr txBox="1"/>
          <p:nvPr/>
        </p:nvSpPr>
        <p:spPr>
          <a:xfrm>
            <a:off x="7020839" y="5113162"/>
            <a:ext cx="498855" cy="369332"/>
          </a:xfrm>
          <a:prstGeom prst="rect">
            <a:avLst/>
          </a:prstGeom>
          <a:noFill/>
        </p:spPr>
        <p:txBody>
          <a:bodyPr wrap="none" rtlCol="0">
            <a:spAutoFit/>
          </a:bodyPr>
          <a:lstStyle/>
          <a:p>
            <a:r>
              <a:rPr lang="en-US" dirty="0">
                <a:solidFill>
                  <a:srgbClr val="FF0000"/>
                </a:solidFill>
              </a:rPr>
              <a:t>M2</a:t>
            </a:r>
          </a:p>
        </p:txBody>
      </p:sp>
      <p:cxnSp>
        <p:nvCxnSpPr>
          <p:cNvPr id="17" name="Straight Arrow Connector 16">
            <a:extLst>
              <a:ext uri="{FF2B5EF4-FFF2-40B4-BE49-F238E27FC236}">
                <a16:creationId xmlns:a16="http://schemas.microsoft.com/office/drawing/2014/main" id="{59FD7C5C-EFA2-5F48-0E34-57EF14ABA700}"/>
              </a:ext>
            </a:extLst>
          </p:cNvPr>
          <p:cNvCxnSpPr>
            <a:cxnSpLocks/>
          </p:cNvCxnSpPr>
          <p:nvPr/>
        </p:nvCxnSpPr>
        <p:spPr>
          <a:xfrm>
            <a:off x="3237914" y="5233088"/>
            <a:ext cx="5381478" cy="0"/>
          </a:xfrm>
          <a:prstGeom prst="straightConnector1">
            <a:avLst/>
          </a:prstGeom>
          <a:ln w="762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6F7C3A7-70B6-CA23-93C8-B866D152A03E}"/>
              </a:ext>
            </a:extLst>
          </p:cNvPr>
          <p:cNvSpPr/>
          <p:nvPr/>
        </p:nvSpPr>
        <p:spPr>
          <a:xfrm>
            <a:off x="7020839" y="5162486"/>
            <a:ext cx="131885" cy="13534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TextBox 19">
            <a:extLst>
              <a:ext uri="{FF2B5EF4-FFF2-40B4-BE49-F238E27FC236}">
                <a16:creationId xmlns:a16="http://schemas.microsoft.com/office/drawing/2014/main" id="{A20F3CB2-F385-9CAC-2765-434C4C438290}"/>
              </a:ext>
            </a:extLst>
          </p:cNvPr>
          <p:cNvSpPr txBox="1"/>
          <p:nvPr/>
        </p:nvSpPr>
        <p:spPr>
          <a:xfrm>
            <a:off x="8826340" y="1689964"/>
            <a:ext cx="2741553" cy="2308324"/>
          </a:xfrm>
          <a:prstGeom prst="rect">
            <a:avLst/>
          </a:prstGeom>
          <a:noFill/>
        </p:spPr>
        <p:txBody>
          <a:bodyPr wrap="square" rtlCol="0">
            <a:spAutoFit/>
          </a:bodyPr>
          <a:lstStyle/>
          <a:p>
            <a:r>
              <a:rPr lang="en-US" dirty="0"/>
              <a:t>E1+ some water or E1+ some water/acetic gives F2 (feed to 2</a:t>
            </a:r>
            <a:r>
              <a:rPr lang="en-US" baseline="30000" dirty="0"/>
              <a:t>nd</a:t>
            </a:r>
            <a:r>
              <a:rPr lang="en-US" dirty="0"/>
              <a:t> column</a:t>
            </a:r>
          </a:p>
          <a:p>
            <a:endParaRPr lang="en-US" dirty="0"/>
          </a:p>
          <a:p>
            <a:r>
              <a:rPr lang="en-US" dirty="0"/>
              <a:t>F2-S line has M2 point lower than 1</a:t>
            </a:r>
            <a:r>
              <a:rPr lang="en-US" baseline="30000" dirty="0"/>
              <a:t>st</a:t>
            </a:r>
            <a:r>
              <a:rPr lang="en-US" dirty="0"/>
              <a:t> tie line, </a:t>
            </a:r>
          </a:p>
          <a:p>
            <a:r>
              <a:rPr lang="en-US" dirty="0"/>
              <a:t>Can further enrich the extract </a:t>
            </a:r>
            <a:r>
              <a:rPr lang="en-US"/>
              <a:t>E2 compared to E1 </a:t>
            </a:r>
            <a:endParaRPr lang="en-US" dirty="0"/>
          </a:p>
        </p:txBody>
      </p:sp>
      <p:sp>
        <p:nvSpPr>
          <p:cNvPr id="21" name="TextBox 20">
            <a:extLst>
              <a:ext uri="{FF2B5EF4-FFF2-40B4-BE49-F238E27FC236}">
                <a16:creationId xmlns:a16="http://schemas.microsoft.com/office/drawing/2014/main" id="{ACD83E8A-1FD7-FC0E-8028-4965AABECB47}"/>
              </a:ext>
            </a:extLst>
          </p:cNvPr>
          <p:cNvSpPr txBox="1"/>
          <p:nvPr/>
        </p:nvSpPr>
        <p:spPr>
          <a:xfrm>
            <a:off x="8788720" y="4939038"/>
            <a:ext cx="413896" cy="369332"/>
          </a:xfrm>
          <a:prstGeom prst="rect">
            <a:avLst/>
          </a:prstGeom>
          <a:noFill/>
        </p:spPr>
        <p:txBody>
          <a:bodyPr wrap="none" rtlCol="0">
            <a:spAutoFit/>
          </a:bodyPr>
          <a:lstStyle/>
          <a:p>
            <a:r>
              <a:rPr lang="en-US" dirty="0">
                <a:solidFill>
                  <a:srgbClr val="FF0000"/>
                </a:solidFill>
              </a:rPr>
              <a:t>E2</a:t>
            </a:r>
          </a:p>
        </p:txBody>
      </p:sp>
      <p:sp>
        <p:nvSpPr>
          <p:cNvPr id="22" name="TextBox 21">
            <a:extLst>
              <a:ext uri="{FF2B5EF4-FFF2-40B4-BE49-F238E27FC236}">
                <a16:creationId xmlns:a16="http://schemas.microsoft.com/office/drawing/2014/main" id="{3A164F55-7D9E-E312-F07B-F251B43E5CA8}"/>
              </a:ext>
            </a:extLst>
          </p:cNvPr>
          <p:cNvSpPr txBox="1"/>
          <p:nvPr/>
        </p:nvSpPr>
        <p:spPr>
          <a:xfrm>
            <a:off x="2801816" y="4862146"/>
            <a:ext cx="426720" cy="369332"/>
          </a:xfrm>
          <a:prstGeom prst="rect">
            <a:avLst/>
          </a:prstGeom>
          <a:noFill/>
        </p:spPr>
        <p:txBody>
          <a:bodyPr wrap="none" rtlCol="0">
            <a:spAutoFit/>
          </a:bodyPr>
          <a:lstStyle/>
          <a:p>
            <a:r>
              <a:rPr lang="en-US" dirty="0">
                <a:solidFill>
                  <a:srgbClr val="FF0000"/>
                </a:solidFill>
              </a:rPr>
              <a:t>R2</a:t>
            </a:r>
          </a:p>
        </p:txBody>
      </p:sp>
      <p:cxnSp>
        <p:nvCxnSpPr>
          <p:cNvPr id="23" name="Straight Arrow Connector 22">
            <a:extLst>
              <a:ext uri="{FF2B5EF4-FFF2-40B4-BE49-F238E27FC236}">
                <a16:creationId xmlns:a16="http://schemas.microsoft.com/office/drawing/2014/main" id="{E8F21633-6878-2163-3AF4-BC8D2A3288C5}"/>
              </a:ext>
            </a:extLst>
          </p:cNvPr>
          <p:cNvCxnSpPr>
            <a:cxnSpLocks/>
          </p:cNvCxnSpPr>
          <p:nvPr/>
        </p:nvCxnSpPr>
        <p:spPr>
          <a:xfrm flipH="1">
            <a:off x="8606110" y="5018772"/>
            <a:ext cx="171133" cy="1868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7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07766149794D4DB613A06E2740F516" ma:contentTypeVersion="3" ma:contentTypeDescription="Create a new document." ma:contentTypeScope="" ma:versionID="477589e99c5863e966c8b59611e09a02">
  <xsd:schema xmlns:xsd="http://www.w3.org/2001/XMLSchema" xmlns:xs="http://www.w3.org/2001/XMLSchema" xmlns:p="http://schemas.microsoft.com/office/2006/metadata/properties" xmlns:ns3="6847707d-4e00-4934-8b8f-db2672c77fe6" targetNamespace="http://schemas.microsoft.com/office/2006/metadata/properties" ma:root="true" ma:fieldsID="0f7921559fac8cfc3afe64550001aa07" ns3:_="">
    <xsd:import namespace="6847707d-4e00-4934-8b8f-db2672c77fe6"/>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47707d-4e00-4934-8b8f-db2672c77f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6C700D-1F9F-414E-80D7-0F1D2BD7D35E}">
  <ds:schemaRefs>
    <ds:schemaRef ds:uri="http://purl.org/dc/terms/"/>
    <ds:schemaRef ds:uri="http://www.w3.org/XML/1998/namespac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6847707d-4e00-4934-8b8f-db2672c77fe6"/>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DBE21B51-FA5A-49E7-A6DC-A1316524DBF9}">
  <ds:schemaRefs>
    <ds:schemaRef ds:uri="http://schemas.microsoft.com/sharepoint/v3/contenttype/forms"/>
  </ds:schemaRefs>
</ds:datastoreItem>
</file>

<file path=customXml/itemProps3.xml><?xml version="1.0" encoding="utf-8"?>
<ds:datastoreItem xmlns:ds="http://schemas.openxmlformats.org/officeDocument/2006/customXml" ds:itemID="{FC985417-EFF9-4535-9DF9-A623C5972C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47707d-4e00-4934-8b8f-db2672c77f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92</TotalTime>
  <Words>370</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Rankin, Rees B</dc:creator>
  <cp:lastModifiedBy>Marg Rankin</cp:lastModifiedBy>
  <cp:revision>1</cp:revision>
  <dcterms:created xsi:type="dcterms:W3CDTF">2023-12-14T12:55:02Z</dcterms:created>
  <dcterms:modified xsi:type="dcterms:W3CDTF">2023-12-14T14:54:14Z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0x0101005907766149794D4DB613A06E2740F516</vt:lpwstr>
  </property>
</Properties>
</file>