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2w31bxioe/S5FFcXqL/EPKjf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BC52-A12E-42DE-989D-06982D065950}">
  <a:tblStyle styleId="{9329BC52-A12E-42DE-989D-06982D0659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Keith </a:t>
            </a: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8345cf5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8345cf58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238345cf58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38345cf5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38345cf58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</a:t>
            </a:r>
            <a:endParaRPr/>
          </a:p>
        </p:txBody>
      </p:sp>
      <p:sp>
        <p:nvSpPr>
          <p:cNvPr id="199" name="Google Shape;199;g1238345cf58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ae513f3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ae513f3b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</a:t>
            </a:r>
            <a:endParaRPr/>
          </a:p>
        </p:txBody>
      </p:sp>
      <p:sp>
        <p:nvSpPr>
          <p:cNvPr id="211" name="Google Shape;211;g11ae513f3b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ae513f3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ae513f3b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Keith</a:t>
            </a:r>
            <a:endParaRPr/>
          </a:p>
        </p:txBody>
      </p:sp>
      <p:sp>
        <p:nvSpPr>
          <p:cNvPr id="118" name="Google Shape;118;g11ae513f3b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e513f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e513f3b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Keith</a:t>
            </a:r>
            <a:endParaRPr/>
          </a:p>
        </p:txBody>
      </p:sp>
      <p:sp>
        <p:nvSpPr>
          <p:cNvPr id="126" name="Google Shape;126;g11ae513f3b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7a59650a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7a59650a_1_4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Keith</a:t>
            </a:r>
            <a:endParaRPr/>
          </a:p>
        </p:txBody>
      </p:sp>
      <p:sp>
        <p:nvSpPr>
          <p:cNvPr id="135" name="Google Shape;135;g1217a59650a_1_4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a59650a_1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a59650a_1_1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Shariq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1217a59650a_1_14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8345cf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8345cf5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Shariq</a:t>
            </a:r>
            <a:endParaRPr/>
          </a:p>
        </p:txBody>
      </p:sp>
      <p:sp>
        <p:nvSpPr>
          <p:cNvPr id="156" name="Google Shape;156;g1238345cf5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8345cf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8345cf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Shariq</a:t>
            </a:r>
            <a:endParaRPr/>
          </a:p>
        </p:txBody>
      </p:sp>
      <p:sp>
        <p:nvSpPr>
          <p:cNvPr id="165" name="Google Shape;165;g1238345cf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8345cf5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8345cf58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Isaac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Balances the depth and width of the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parameters was 24 million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reduced because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38345cf58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7a5965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7a59650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Isaac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217a59650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9" name="Google Shape;5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opcounsellor.herokuap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scifi/PlantDiseaseIdent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shedoz/crowdai-plant-disease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0" name="Google Shape;110;p1" descr="Avocados and peppers on a cutting 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29289" y="0"/>
            <a:ext cx="12189000" cy="6858000"/>
          </a:xfrm>
          <a:prstGeom prst="rect">
            <a:avLst/>
          </a:prstGeom>
          <a:blipFill rotWithShape="1">
            <a:blip r:embed="rId4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701375" y="383775"/>
            <a:ext cx="67191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40"/>
              <a:buFont typeface="Rockwell"/>
              <a:buNone/>
            </a:pPr>
            <a:r>
              <a:rPr lang="en-US" sz="5240">
                <a:solidFill>
                  <a:srgbClr val="FFFFFF"/>
                </a:solidFill>
              </a:rPr>
              <a:t>Identifying Infection In Plants Using </a:t>
            </a:r>
            <a:endParaRPr sz="524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40"/>
              <a:buFont typeface="Rockwell"/>
              <a:buNone/>
            </a:pPr>
            <a:r>
              <a:rPr lang="en-US" sz="5240">
                <a:solidFill>
                  <a:srgbClr val="FFFFFF"/>
                </a:solidFill>
              </a:rPr>
              <a:t>Inception V3 On Plant Leaves</a:t>
            </a:r>
            <a:endParaRPr sz="5240">
              <a:solidFill>
                <a:srgbClr val="FFFFFF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923075" y="4992625"/>
            <a:ext cx="4918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Team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Jaydutt Joshi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Keith Frank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Isaac Ayo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Shariq Shaikh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8345cf58_0_38"/>
          <p:cNvSpPr txBox="1">
            <a:spLocks noGrp="1"/>
          </p:cNvSpPr>
          <p:nvPr>
            <p:ph type="title"/>
          </p:nvPr>
        </p:nvSpPr>
        <p:spPr>
          <a:xfrm>
            <a:off x="576637" y="178725"/>
            <a:ext cx="8205600" cy="89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4" name="Google Shape;194;g1238345cf58_0_3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5" name="Google Shape;195;g1238345cf5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75" y="1183975"/>
            <a:ext cx="9005450" cy="55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8345cf58_0_48"/>
          <p:cNvSpPr txBox="1">
            <a:spLocks noGrp="1"/>
          </p:cNvSpPr>
          <p:nvPr>
            <p:ph type="title"/>
          </p:nvPr>
        </p:nvSpPr>
        <p:spPr>
          <a:xfrm>
            <a:off x="1066800" y="168853"/>
            <a:ext cx="10058400" cy="84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&amp; Future Scope</a:t>
            </a:r>
            <a:endParaRPr/>
          </a:p>
        </p:txBody>
      </p:sp>
      <p:sp>
        <p:nvSpPr>
          <p:cNvPr id="202" name="Google Shape;202;g1238345cf58_0_48"/>
          <p:cNvSpPr txBox="1">
            <a:spLocks noGrp="1"/>
          </p:cNvSpPr>
          <p:nvPr>
            <p:ph type="body" idx="1"/>
          </p:nvPr>
        </p:nvSpPr>
        <p:spPr>
          <a:xfrm>
            <a:off x="1066800" y="1016356"/>
            <a:ext cx="4755000" cy="64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203" name="Google Shape;203;g1238345cf58_0_48"/>
          <p:cNvSpPr txBox="1">
            <a:spLocks noGrp="1"/>
          </p:cNvSpPr>
          <p:nvPr>
            <p:ph type="body" idx="2"/>
          </p:nvPr>
        </p:nvSpPr>
        <p:spPr>
          <a:xfrm>
            <a:off x="1066800" y="1783050"/>
            <a:ext cx="4755000" cy="19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Great model efficacy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Website support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Simple UI application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38345cf58_0_48"/>
          <p:cNvSpPr txBox="1">
            <a:spLocks noGrp="1"/>
          </p:cNvSpPr>
          <p:nvPr>
            <p:ph type="body" idx="3"/>
          </p:nvPr>
        </p:nvSpPr>
        <p:spPr>
          <a:xfrm>
            <a:off x="6364224" y="1016356"/>
            <a:ext cx="4755000" cy="64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Cons</a:t>
            </a:r>
            <a:endParaRPr/>
          </a:p>
        </p:txBody>
      </p:sp>
      <p:sp>
        <p:nvSpPr>
          <p:cNvPr id="205" name="Google Shape;205;g1238345cf58_0_48"/>
          <p:cNvSpPr txBox="1">
            <a:spLocks noGrp="1"/>
          </p:cNvSpPr>
          <p:nvPr>
            <p:ph type="body" idx="4"/>
          </p:nvPr>
        </p:nvSpPr>
        <p:spPr>
          <a:xfrm>
            <a:off x="6364225" y="1783050"/>
            <a:ext cx="4755000" cy="19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340201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Low coverage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020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We don’t have conclusive infield efficacy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020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Identification becomes inaccurate when images contain multiple leaves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38345cf58_0_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7" name="Google Shape;207;g1238345cf58_0_48"/>
          <p:cNvSpPr txBox="1"/>
          <p:nvPr/>
        </p:nvSpPr>
        <p:spPr>
          <a:xfrm>
            <a:off x="1135875" y="4129613"/>
            <a:ext cx="10241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rPr>
              <a:t>Future Scope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Crops &amp; Diseases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Infield Testing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Reinforced Learning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Language Support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e513f3b4_0_1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14" name="Google Shape;214;g11ae513f3b4_0_15"/>
          <p:cNvSpPr txBox="1">
            <a:spLocks noGrp="1"/>
          </p:cNvSpPr>
          <p:nvPr>
            <p:ph type="body" idx="1"/>
          </p:nvPr>
        </p:nvSpPr>
        <p:spPr>
          <a:xfrm>
            <a:off x="2167125" y="3658303"/>
            <a:ext cx="9052500" cy="525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https://cropcounsellor.herokuapp.com/</a:t>
            </a:r>
            <a:endParaRPr sz="3200" b="1">
              <a:solidFill>
                <a:srgbClr val="1155CC"/>
              </a:solidFill>
            </a:endParaRPr>
          </a:p>
        </p:txBody>
      </p:sp>
      <p:sp>
        <p:nvSpPr>
          <p:cNvPr id="215" name="Google Shape;215;g11ae513f3b4_0_1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/>
              <a:t>12</a:t>
            </a:fld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2" name="Google Shape;222;p7" descr="Avocados and peppers on a cutting 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blipFill rotWithShape="1">
            <a:blip r:embed="rId4">
              <a:alphaModFix amt="3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7"/>
          <p:cNvSpPr txBox="1">
            <a:spLocks noGrp="1"/>
          </p:cNvSpPr>
          <p:nvPr>
            <p:ph type="ctrTitle"/>
          </p:nvPr>
        </p:nvSpPr>
        <p:spPr>
          <a:xfrm>
            <a:off x="862625" y="1473602"/>
            <a:ext cx="9966900" cy="19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ckwell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e513f3b4_0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Overview</a:t>
            </a:r>
            <a:endParaRPr/>
          </a:p>
        </p:txBody>
      </p:sp>
      <p:sp>
        <p:nvSpPr>
          <p:cNvPr id="121" name="Google Shape;121;g11ae513f3b4_0_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020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5"/>
              <a:buFont typeface="Calibri"/>
              <a:buChar char="▪"/>
            </a:pPr>
            <a:r>
              <a:rPr lang="en-US" sz="1915">
                <a:latin typeface="Calibri"/>
                <a:ea typeface="Calibri"/>
                <a:cs typeface="Calibri"/>
                <a:sym typeface="Calibri"/>
              </a:rPr>
              <a:t>The leaves of a plant can be used to determine the health  of the plant</a:t>
            </a:r>
            <a:endParaRPr sz="191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020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5"/>
              <a:buFont typeface="Calibri"/>
              <a:buChar char="▪"/>
            </a:pPr>
            <a:r>
              <a:rPr lang="en-US" sz="1915">
                <a:latin typeface="Calibri"/>
                <a:ea typeface="Calibri"/>
                <a:cs typeface="Calibri"/>
                <a:sym typeface="Calibri"/>
              </a:rPr>
              <a:t>The purpose of this work is to develop a system that can detect and identify types of diseases based on images</a:t>
            </a:r>
            <a:endParaRPr sz="191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020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5"/>
              <a:buFont typeface="Calibri"/>
              <a:buChar char="▪"/>
            </a:pPr>
            <a:r>
              <a:rPr lang="en-US" sz="1915">
                <a:latin typeface="Calibri"/>
                <a:ea typeface="Calibri"/>
                <a:cs typeface="Calibri"/>
                <a:sym typeface="Calibri"/>
              </a:rPr>
              <a:t>The current version supports only a few crops and diseases associated with them, but the dataset can be expanded for the system to identify many more diseases</a:t>
            </a:r>
            <a:endParaRPr sz="191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020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5"/>
              <a:buFont typeface="Calibri"/>
              <a:buChar char="▪"/>
            </a:pPr>
            <a:r>
              <a:rPr lang="en-US" sz="1915">
                <a:latin typeface="Calibri"/>
                <a:ea typeface="Calibri"/>
                <a:cs typeface="Calibri"/>
                <a:sym typeface="Calibri"/>
              </a:rPr>
              <a:t>If a disease is detected then the user shall be provided with a solution to get rid of it</a:t>
            </a:r>
            <a:endParaRPr sz="191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020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15"/>
              <a:buFont typeface="Calibri"/>
              <a:buChar char="▪"/>
            </a:pPr>
            <a:r>
              <a:rPr lang="en-US" sz="1915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https://github.com/jdscifi/PlantDiseaseIdentification</a:t>
            </a:r>
            <a:endParaRPr sz="191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ae513f3b4_0_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e513f3b4_0_7"/>
          <p:cNvSpPr txBox="1">
            <a:spLocks noGrp="1"/>
          </p:cNvSpPr>
          <p:nvPr>
            <p:ph type="title"/>
          </p:nvPr>
        </p:nvSpPr>
        <p:spPr>
          <a:xfrm>
            <a:off x="1112023" y="1647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</a:t>
            </a:r>
            <a:endParaRPr/>
          </a:p>
        </p:txBody>
      </p:sp>
      <p:sp>
        <p:nvSpPr>
          <p:cNvPr id="129" name="Google Shape;129;g11ae513f3b4_0_7"/>
          <p:cNvSpPr txBox="1">
            <a:spLocks noGrp="1"/>
          </p:cNvSpPr>
          <p:nvPr>
            <p:ph type="body" idx="1"/>
          </p:nvPr>
        </p:nvSpPr>
        <p:spPr>
          <a:xfrm>
            <a:off x="1066800" y="1536200"/>
            <a:ext cx="10058400" cy="171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We have used the </a:t>
            </a:r>
            <a:r>
              <a:rPr lang="en-US" sz="1900" dirty="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Crowd AI Plant Disease Dataset</a:t>
            </a: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 for disease identification.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It has 25 classes across five crops/plants.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It has the combination of healthy and diseased leaves.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1ae513f3b4_0_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31" name="Google Shape;131;g11ae513f3b4_0_7"/>
          <p:cNvGraphicFramePr/>
          <p:nvPr>
            <p:extLst>
              <p:ext uri="{D42A27DB-BD31-4B8C-83A1-F6EECF244321}">
                <p14:modId xmlns:p14="http://schemas.microsoft.com/office/powerpoint/2010/main" val="2389240951"/>
              </p:ext>
            </p:extLst>
          </p:nvPr>
        </p:nvGraphicFramePr>
        <p:xfrm>
          <a:off x="1066800" y="3604901"/>
          <a:ext cx="9776191" cy="2840148"/>
        </p:xfrm>
        <a:graphic>
          <a:graphicData uri="http://schemas.openxmlformats.org/drawingml/2006/table">
            <a:tbl>
              <a:tblPr>
                <a:noFill/>
                <a:tableStyleId>{9329BC52-A12E-42DE-989D-06982D065950}</a:tableStyleId>
              </a:tblPr>
              <a:tblGrid>
                <a:gridCol w="328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Plant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No. of Diseases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Images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Apple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3051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Corn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3732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Grape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3942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Potato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2062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Tomato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17860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30647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7a59650a_1_45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8" name="Google Shape;138;g1217a59650a_1_456"/>
          <p:cNvPicPr preferRelativeResize="0"/>
          <p:nvPr/>
        </p:nvPicPr>
        <p:blipFill rotWithShape="1">
          <a:blip r:embed="rId3">
            <a:alphaModFix/>
          </a:blip>
          <a:srcRect t="2428"/>
          <a:stretch/>
        </p:blipFill>
        <p:spPr>
          <a:xfrm>
            <a:off x="626375" y="1240325"/>
            <a:ext cx="3636450" cy="373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217a59650a_1_456"/>
          <p:cNvPicPr preferRelativeResize="0"/>
          <p:nvPr/>
        </p:nvPicPr>
        <p:blipFill rotWithShape="1">
          <a:blip r:embed="rId4">
            <a:alphaModFix/>
          </a:blip>
          <a:srcRect t="1095" b="159"/>
          <a:stretch/>
        </p:blipFill>
        <p:spPr>
          <a:xfrm>
            <a:off x="5854575" y="1575303"/>
            <a:ext cx="5397950" cy="3001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217a59650a_1_456"/>
          <p:cNvSpPr txBox="1">
            <a:spLocks noGrp="1"/>
          </p:cNvSpPr>
          <p:nvPr>
            <p:ph type="title"/>
          </p:nvPr>
        </p:nvSpPr>
        <p:spPr>
          <a:xfrm>
            <a:off x="411700" y="163667"/>
            <a:ext cx="9788400" cy="78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Samples</a:t>
            </a:r>
            <a:endParaRPr/>
          </a:p>
        </p:txBody>
      </p:sp>
      <p:sp>
        <p:nvSpPr>
          <p:cNvPr id="141" name="Google Shape;141;g1217a59650a_1_456"/>
          <p:cNvSpPr txBox="1">
            <a:spLocks noGrp="1"/>
          </p:cNvSpPr>
          <p:nvPr>
            <p:ph type="body" idx="1"/>
          </p:nvPr>
        </p:nvSpPr>
        <p:spPr>
          <a:xfrm>
            <a:off x="5810500" y="5360808"/>
            <a:ext cx="5486100" cy="7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900"/>
              <a:buFont typeface="Calibri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shows that its quite enigmatic to recognize whether the leaf is healthy or not.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217a59650a_1_456"/>
          <p:cNvSpPr txBox="1">
            <a:spLocks noGrp="1"/>
          </p:cNvSpPr>
          <p:nvPr>
            <p:ph type="body" idx="4294967295"/>
          </p:nvPr>
        </p:nvSpPr>
        <p:spPr>
          <a:xfrm>
            <a:off x="285065" y="5360808"/>
            <a:ext cx="5486100" cy="7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900"/>
              <a:buFont typeface="Calibri"/>
              <a:buChar char="▪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show a clear contrast between healthy and infected plants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7a59650a_1_1472"/>
          <p:cNvSpPr txBox="1">
            <a:spLocks noGrp="1"/>
          </p:cNvSpPr>
          <p:nvPr>
            <p:ph type="title"/>
          </p:nvPr>
        </p:nvSpPr>
        <p:spPr>
          <a:xfrm>
            <a:off x="506994" y="368431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Imbalance</a:t>
            </a:r>
            <a:endParaRPr dirty="0"/>
          </a:p>
        </p:txBody>
      </p:sp>
      <p:sp>
        <p:nvSpPr>
          <p:cNvPr id="149" name="Google Shape;149;g1217a59650a_1_147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0" name="Google Shape;150;g1217a59650a_1_1472"/>
          <p:cNvPicPr preferRelativeResize="0"/>
          <p:nvPr/>
        </p:nvPicPr>
        <p:blipFill rotWithShape="1">
          <a:blip r:embed="rId3">
            <a:alphaModFix/>
          </a:blip>
          <a:srcRect l="996" r="1"/>
          <a:stretch/>
        </p:blipFill>
        <p:spPr>
          <a:xfrm>
            <a:off x="506994" y="2967750"/>
            <a:ext cx="5018956" cy="33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217a59650a_1_14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212" y="2967753"/>
            <a:ext cx="5084654" cy="33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217a59650a_1_1472"/>
          <p:cNvSpPr txBox="1"/>
          <p:nvPr/>
        </p:nvSpPr>
        <p:spPr>
          <a:xfrm>
            <a:off x="506994" y="1717190"/>
            <a:ext cx="9978300" cy="5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over sampling on classes like Potatoes healthy had only 120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8345cf58_0_8"/>
          <p:cNvSpPr txBox="1">
            <a:spLocks noGrp="1"/>
          </p:cNvSpPr>
          <p:nvPr>
            <p:ph type="title"/>
          </p:nvPr>
        </p:nvSpPr>
        <p:spPr>
          <a:xfrm>
            <a:off x="1069850" y="484625"/>
            <a:ext cx="10058400" cy="95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 1: </a:t>
            </a:r>
            <a:endParaRPr/>
          </a:p>
        </p:txBody>
      </p:sp>
      <p:sp>
        <p:nvSpPr>
          <p:cNvPr id="159" name="Google Shape;159;g1238345cf58_0_8"/>
          <p:cNvSpPr txBox="1">
            <a:spLocks noGrp="1"/>
          </p:cNvSpPr>
          <p:nvPr>
            <p:ph type="body" idx="1"/>
          </p:nvPr>
        </p:nvSpPr>
        <p:spPr>
          <a:xfrm>
            <a:off x="1069850" y="1440725"/>
            <a:ext cx="6675900" cy="47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1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1"/>
              <a:buFont typeface="Calibri"/>
              <a:buChar char="▪"/>
            </a:pPr>
            <a:r>
              <a:rPr lang="en-US" sz="1940">
                <a:latin typeface="Calibri"/>
                <a:ea typeface="Calibri"/>
                <a:cs typeface="Calibri"/>
                <a:sym typeface="Calibri"/>
              </a:rPr>
              <a:t>We started off by implementing the model pipeline from scratch.  We used a sequential CNN model.</a:t>
            </a:r>
            <a:endParaRPr sz="194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1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1"/>
              <a:buFont typeface="Calibri"/>
              <a:buChar char="▪"/>
            </a:pPr>
            <a:r>
              <a:rPr lang="en-US" sz="1940">
                <a:latin typeface="Calibri"/>
                <a:ea typeface="Calibri"/>
                <a:cs typeface="Calibri"/>
                <a:sym typeface="Calibri"/>
              </a:rPr>
              <a:t>We used 4 convolution layers for feature extraction. The pooling layers reduces the resolution of the features to make them robust against distortions.</a:t>
            </a:r>
            <a:endParaRPr sz="194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1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1"/>
              <a:buFont typeface="Calibri"/>
              <a:buChar char="▪"/>
            </a:pPr>
            <a:r>
              <a:rPr lang="en-US" sz="1940">
                <a:latin typeface="Calibri"/>
                <a:ea typeface="Calibri"/>
                <a:cs typeface="Calibri"/>
                <a:sym typeface="Calibri"/>
              </a:rPr>
              <a:t>However, we faced certain problems with the model we developed:</a:t>
            </a:r>
            <a:endParaRPr sz="194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1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1"/>
              <a:buFont typeface="Calibri"/>
              <a:buChar char="▪"/>
            </a:pPr>
            <a:r>
              <a:rPr lang="en-US" sz="1940">
                <a:latin typeface="Calibri"/>
                <a:ea typeface="Calibri"/>
                <a:cs typeface="Calibri"/>
                <a:sym typeface="Calibri"/>
              </a:rPr>
              <a:t>The model was too generalized to the data. A similar crop image with different background would result into wrong predictions.</a:t>
            </a:r>
            <a:endParaRPr sz="194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1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1"/>
              <a:buFont typeface="Calibri"/>
              <a:buChar char="▪"/>
            </a:pPr>
            <a:r>
              <a:rPr lang="en-US" sz="1940">
                <a:latin typeface="Calibri"/>
                <a:ea typeface="Calibri"/>
                <a:cs typeface="Calibri"/>
                <a:sym typeface="Calibri"/>
              </a:rPr>
              <a:t>To rectify these problems, we progressed over to Transfer learning as explained further.</a:t>
            </a:r>
            <a:endParaRPr sz="19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38345cf58_0_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1" name="Google Shape;161;g1238345cf5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400" y="1276750"/>
            <a:ext cx="4135000" cy="4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8345cf58_0_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 2: Transfer Learning</a:t>
            </a:r>
            <a:endParaRPr/>
          </a:p>
        </p:txBody>
      </p:sp>
      <p:sp>
        <p:nvSpPr>
          <p:cNvPr id="168" name="Google Shape;168;g1238345cf58_0_18"/>
          <p:cNvSpPr txBox="1">
            <a:spLocks noGrp="1"/>
          </p:cNvSpPr>
          <p:nvPr>
            <p:ph type="body" idx="1"/>
          </p:nvPr>
        </p:nvSpPr>
        <p:spPr>
          <a:xfrm>
            <a:off x="1069849" y="2121399"/>
            <a:ext cx="6922800" cy="43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To improve the robustness of our model we decided to implement transfer learning and take advantage of a readily trained network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Transfer Learning for machine Learning is when elements of a pre-trained model are reused in a new machine learning model.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Supposing both models are developed to perform similar tasks, then generalised knowledge can be ‘transferred’ between the two models.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This technique in Machine Learning is good in that it reduces the amount of labelled data and also the resources required to train new models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238345cf58_0_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0" name="Google Shape;170;g1238345cf5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649" y="2935995"/>
            <a:ext cx="3894550" cy="270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8345cf58_0_28"/>
          <p:cNvSpPr txBox="1">
            <a:spLocks noGrp="1"/>
          </p:cNvSpPr>
          <p:nvPr>
            <p:ph type="title"/>
          </p:nvPr>
        </p:nvSpPr>
        <p:spPr>
          <a:xfrm>
            <a:off x="1066798" y="2675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 V3</a:t>
            </a:r>
            <a:endParaRPr/>
          </a:p>
        </p:txBody>
      </p:sp>
      <p:sp>
        <p:nvSpPr>
          <p:cNvPr id="177" name="Google Shape;177;g1238345cf58_0_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g1238345cf58_0_28"/>
          <p:cNvSpPr txBox="1">
            <a:spLocks noGrp="1"/>
          </p:cNvSpPr>
          <p:nvPr>
            <p:ph type="body" idx="1"/>
          </p:nvPr>
        </p:nvSpPr>
        <p:spPr>
          <a:xfrm>
            <a:off x="690725" y="4754400"/>
            <a:ext cx="10437600" cy="181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5215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46"/>
              <a:buFont typeface="Calibri"/>
              <a:buChar char="▪"/>
            </a:pPr>
            <a:r>
              <a:rPr lang="en-US" sz="1945">
                <a:latin typeface="Calibri"/>
                <a:ea typeface="Calibri"/>
                <a:cs typeface="Calibri"/>
                <a:sym typeface="Calibri"/>
              </a:rPr>
              <a:t>The third edition of Google’s Inception Convolutional Neural Network, Inception V3, was the  pre-trained model we considered.</a:t>
            </a:r>
            <a:endParaRPr sz="194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45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215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46"/>
              <a:buFont typeface="Calibri"/>
              <a:buChar char="▪"/>
            </a:pPr>
            <a:r>
              <a:rPr lang="en-US" sz="1945">
                <a:latin typeface="Calibri"/>
                <a:ea typeface="Calibri"/>
                <a:cs typeface="Calibri"/>
                <a:sym typeface="Calibri"/>
              </a:rPr>
              <a:t>Designed with the intention of allowing deeper networks while also monitoring the number of parameters, to stop from growing too large; it has under 22 million parameters.</a:t>
            </a:r>
            <a:endParaRPr sz="1945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238345cf5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25" y="1517200"/>
            <a:ext cx="8129550" cy="3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7a59650a_1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ImageNet</a:t>
            </a:r>
            <a:endParaRPr/>
          </a:p>
        </p:txBody>
      </p:sp>
      <p:sp>
        <p:nvSpPr>
          <p:cNvPr id="186" name="Google Shape;186;g1217a59650a_1_0"/>
          <p:cNvSpPr txBox="1">
            <a:spLocks noGrp="1"/>
          </p:cNvSpPr>
          <p:nvPr>
            <p:ph type="body" idx="1"/>
          </p:nvPr>
        </p:nvSpPr>
        <p:spPr>
          <a:xfrm>
            <a:off x="1063752" y="1858857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This is the model we settled on and decided to go with because of the robustness of the network.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The training data is made up of 1000 categories and 1.2 million images, and it has been packaged in a way that allows for easy download.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It is used in training deep convolutional neural networks to learn good general-purpose features.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-US" sz="1900" dirty="0">
                <a:latin typeface="Calibri"/>
                <a:ea typeface="Calibri"/>
                <a:cs typeface="Calibri"/>
                <a:sym typeface="Calibri"/>
              </a:rPr>
              <a:t>ImageNet became a fore-runner in the computer vision industry as it addresses the two problems of Object categorization and the need for a large-scale image database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1217a59650a_1_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Rockwell</vt:lpstr>
      <vt:lpstr>Wood Type</vt:lpstr>
      <vt:lpstr>Identifying Infection In Plants Using  Inception V3 On Plant Leaves</vt:lpstr>
      <vt:lpstr>Project Overview</vt:lpstr>
      <vt:lpstr>Data</vt:lpstr>
      <vt:lpstr>Samples</vt:lpstr>
      <vt:lpstr>Imbalance</vt:lpstr>
      <vt:lpstr>Attempt 1: </vt:lpstr>
      <vt:lpstr>Attempt 2: Transfer Learning</vt:lpstr>
      <vt:lpstr>Inception V3</vt:lpstr>
      <vt:lpstr>ImageNet</vt:lpstr>
      <vt:lpstr>Results</vt:lpstr>
      <vt:lpstr>Evaluation &amp; Future Scope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Infection In Plants Using  Inception V3 On Plant Leaves</dc:title>
  <dc:creator>Keith Frank</dc:creator>
  <cp:lastModifiedBy>Jaydutt Joshi</cp:lastModifiedBy>
  <cp:revision>1</cp:revision>
  <dcterms:created xsi:type="dcterms:W3CDTF">2022-03-19T16:38:46Z</dcterms:created>
  <dcterms:modified xsi:type="dcterms:W3CDTF">2022-04-07T22:24:50Z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