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W06uu+UpAaT9wrZwYMXdjwqGL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2833ED-2671-411F-97E2-C33BD4513EC9}">
  <a:tblStyle styleId="{1E2833ED-2671-411F-97E2-C33BD4513E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4eaf33543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24eaf33543_1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4eaf33543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24eaf33543_1_2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4eaf33543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24eaf33543_1_2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4eaf33543_1_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124eaf33543_1_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124eaf33543_1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4eaf33543_1_39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124eaf33543_1_39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124eaf33543_1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24eaf33543_1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4eaf33543_1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g124eaf33543_1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124eaf33543_1_4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124eaf33543_1_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124eaf33543_1_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24eaf33543_1_8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124eaf33543_1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24eaf33543_1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124eaf33543_1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124eaf33543_1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24eaf33543_1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124eaf33543_1_1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124eaf33543_1_1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124eaf33543_1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24eaf33543_1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124eaf33543_1_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24eaf33543_1_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124eaf33543_1_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124eaf33543_1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24eaf33543_1_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124eaf33543_1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24eaf33543_1_3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124eaf33543_1_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124eaf33543_1_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124eaf33543_1_30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124eaf33543_1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24eaf33543_1_3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124eaf33543_1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24eaf33543_1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124eaf33543_1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124eaf33543_1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lan Cross: The vinyl resurrection is in trouble. Is it over for LPs? For  Canadians, it might be - National | Globalnews.ca" id="61" name="Google Shape;61;p1"/>
          <p:cNvPicPr preferRelativeResize="0"/>
          <p:nvPr/>
        </p:nvPicPr>
        <p:blipFill rotWithShape="1">
          <a:blip r:embed="rId3">
            <a:alphaModFix amt="50000"/>
          </a:blip>
          <a:srcRect b="9178" l="0" r="0" t="6550"/>
          <a:stretch/>
        </p:blipFill>
        <p:spPr>
          <a:xfrm>
            <a:off x="20" y="1"/>
            <a:ext cx="1219197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199053" y="4549240"/>
            <a:ext cx="3869093" cy="2392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1" lang="en-US" sz="1800" u="sng">
                <a:solidFill>
                  <a:srgbClr val="FFFFFF"/>
                </a:solidFill>
              </a:rPr>
              <a:t>Team Members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400">
                <a:solidFill>
                  <a:srgbClr val="FFFFFF"/>
                </a:solidFill>
              </a:rPr>
              <a:t>Devangraj Vaidya (100780615)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400">
                <a:solidFill>
                  <a:srgbClr val="FFFFFF"/>
                </a:solidFill>
              </a:rPr>
              <a:t>Yash Shah (100768592)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400">
                <a:solidFill>
                  <a:srgbClr val="FFFFFF"/>
                </a:solidFill>
              </a:rPr>
              <a:t>Jaydutt Joshi (100820644)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400">
                <a:solidFill>
                  <a:srgbClr val="FFFFFF"/>
                </a:solidFill>
              </a:rPr>
              <a:t>Shariq Shaikh (100812313)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400">
                <a:solidFill>
                  <a:srgbClr val="FFFFFF"/>
                </a:solidFill>
              </a:rPr>
              <a:t>Keith Frank (100838622)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400">
                <a:solidFill>
                  <a:srgbClr val="FFFFFF"/>
                </a:solidFill>
              </a:rPr>
              <a:t>Kranthi Kandati (100835852)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358822" y="942690"/>
            <a:ext cx="94743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Music Recommendation System 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3009900" y="2320603"/>
            <a:ext cx="6172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VinlyRec</a:t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5779580" y="1770150"/>
            <a:ext cx="99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7931020" y="6391469"/>
            <a:ext cx="4253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AIDI 2005-02 - CAPSTONE TERM II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graphical user interface&#10;&#10;Description automatically generated" id="67" name="Google Shape;6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01356" y="5676366"/>
            <a:ext cx="1712773" cy="654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/>
          <p:nvPr/>
        </p:nvSpPr>
        <p:spPr>
          <a:xfrm rot="2700000">
            <a:off x="81875" y="-1385985"/>
            <a:ext cx="2426221" cy="3613199"/>
          </a:xfrm>
          <a:custGeom>
            <a:rect b="b" l="l" r="r" t="t"/>
            <a:pathLst>
              <a:path extrusionOk="0" h="3611191" w="2424873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 rot="2700000">
            <a:off x="1570545" y="-338394"/>
            <a:ext cx="1636865" cy="1636865"/>
          </a:xfrm>
          <a:custGeom>
            <a:rect b="b" l="l" r="r" t="t"/>
            <a:pathLst>
              <a:path extrusionOk="0" h="1635955" w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/>
          <p:nvPr/>
        </p:nvSpPr>
        <p:spPr>
          <a:xfrm rot="2700000">
            <a:off x="9627985" y="-6588"/>
            <a:ext cx="4059393" cy="2548110"/>
          </a:xfrm>
          <a:custGeom>
            <a:rect b="b" l="l" r="r" t="t"/>
            <a:pathLst>
              <a:path extrusionOk="0" h="2548110" w="4059393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/>
          <p:nvPr/>
        </p:nvSpPr>
        <p:spPr>
          <a:xfrm rot="2700000">
            <a:off x="-29557" y="5198743"/>
            <a:ext cx="2444907" cy="2366116"/>
          </a:xfrm>
          <a:custGeom>
            <a:rect b="b" l="l" r="r" t="t"/>
            <a:pathLst>
              <a:path extrusionOk="0" h="2132734" w="2203753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 rot="2700000">
            <a:off x="3401311" y="734311"/>
            <a:ext cx="5389379" cy="5389379"/>
          </a:xfrm>
          <a:custGeom>
            <a:rect b="b" l="l" r="r" t="t"/>
            <a:pathLst>
              <a:path extrusionOk="0" h="5389379" w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/>
          <p:nvPr/>
        </p:nvSpPr>
        <p:spPr>
          <a:xfrm rot="2700000">
            <a:off x="2700283" y="33283"/>
            <a:ext cx="6791435" cy="6791435"/>
          </a:xfrm>
          <a:custGeom>
            <a:rect b="b" l="l" r="r" t="t"/>
            <a:pathLst>
              <a:path extrusionOk="0" h="6791435" w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>
            <p:ph type="ctrTitle"/>
          </p:nvPr>
        </p:nvSpPr>
        <p:spPr>
          <a:xfrm>
            <a:off x="3204642" y="470063"/>
            <a:ext cx="57828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080808"/>
                </a:solidFill>
              </a:rPr>
              <a:t>INTRODUCTION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 rot="2700000">
            <a:off x="9629823" y="5457591"/>
            <a:ext cx="2231794" cy="2568811"/>
          </a:xfrm>
          <a:custGeom>
            <a:rect b="b" l="l" r="r" t="t"/>
            <a:pathLst>
              <a:path extrusionOk="0" h="3384061" w="2940086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 txBox="1"/>
          <p:nvPr>
            <p:ph idx="1" type="subTitle"/>
          </p:nvPr>
        </p:nvSpPr>
        <p:spPr>
          <a:xfrm>
            <a:off x="699800" y="1623602"/>
            <a:ext cx="10842300" cy="50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Our team has developed a music recommendation system.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As music streaming applications are used excessively by all the age groups across the globe, we planned to develop a music recommendation website/platform that could have a great potential in the current market.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The goal that we have currently </a:t>
            </a:r>
            <a:r>
              <a:rPr lang="en-US" sz="2000">
                <a:solidFill>
                  <a:srgbClr val="000000"/>
                </a:solidFill>
              </a:rPr>
              <a:t>achieved</a:t>
            </a:r>
            <a:r>
              <a:rPr lang="en-US" sz="2000">
                <a:solidFill>
                  <a:srgbClr val="000000"/>
                </a:solidFill>
              </a:rPr>
              <a:t> with our AI model, recommends the nearest </a:t>
            </a:r>
            <a:r>
              <a:rPr lang="en-US" sz="2000">
                <a:solidFill>
                  <a:srgbClr val="000000"/>
                </a:solidFill>
              </a:rPr>
              <a:t>preferred</a:t>
            </a:r>
            <a:r>
              <a:rPr lang="en-US" sz="2000">
                <a:solidFill>
                  <a:srgbClr val="000000"/>
                </a:solidFill>
              </a:rPr>
              <a:t> songs and the feelings/emotions for that songs.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The project development of our user-friendly system using AI algorithms, is to derive the best possible results and further train the model for better accuracy for better recommendations.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The codes will be pushed in to GitHub, and </a:t>
            </a:r>
            <a:r>
              <a:rPr lang="en-US" sz="2000">
                <a:solidFill>
                  <a:srgbClr val="000000"/>
                </a:solidFill>
              </a:rPr>
              <a:t>would be deployed on Heroku.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/>
          <p:nvPr/>
        </p:nvSpPr>
        <p:spPr>
          <a:xfrm rot="2700000">
            <a:off x="82782" y="-1386168"/>
            <a:ext cx="2424873" cy="3611191"/>
          </a:xfrm>
          <a:custGeom>
            <a:rect b="b" l="l" r="r" t="t"/>
            <a:pathLst>
              <a:path extrusionOk="0" h="3611191" w="2424873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"/>
          <p:cNvSpPr/>
          <p:nvPr/>
        </p:nvSpPr>
        <p:spPr>
          <a:xfrm rot="2700000">
            <a:off x="1571000" y="-338582"/>
            <a:ext cx="1635955" cy="1635955"/>
          </a:xfrm>
          <a:custGeom>
            <a:rect b="b" l="l" r="r" t="t"/>
            <a:pathLst>
              <a:path extrusionOk="0" h="1635955" w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/>
          <p:nvPr/>
        </p:nvSpPr>
        <p:spPr>
          <a:xfrm rot="2700000">
            <a:off x="9627985" y="-6588"/>
            <a:ext cx="4059393" cy="2548110"/>
          </a:xfrm>
          <a:custGeom>
            <a:rect b="b" l="l" r="r" t="t"/>
            <a:pathLst>
              <a:path extrusionOk="0" h="2548110" w="4059393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/>
          <p:nvPr/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/>
          <p:nvPr/>
        </p:nvSpPr>
        <p:spPr>
          <a:xfrm rot="2700000">
            <a:off x="-29557" y="5198743"/>
            <a:ext cx="2444907" cy="2366116"/>
          </a:xfrm>
          <a:custGeom>
            <a:rect b="b" l="l" r="r" t="t"/>
            <a:pathLst>
              <a:path extrusionOk="0" h="2132734" w="2203753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/>
          <p:nvPr/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/>
          <p:nvPr/>
        </p:nvSpPr>
        <p:spPr>
          <a:xfrm rot="2700000">
            <a:off x="3401311" y="734311"/>
            <a:ext cx="5389379" cy="5389379"/>
          </a:xfrm>
          <a:custGeom>
            <a:rect b="b" l="l" r="r" t="t"/>
            <a:pathLst>
              <a:path extrusionOk="0" h="5389379" w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/>
          <p:nvPr/>
        </p:nvSpPr>
        <p:spPr>
          <a:xfrm rot="2700000">
            <a:off x="2700283" y="33283"/>
            <a:ext cx="6791435" cy="6791435"/>
          </a:xfrm>
          <a:custGeom>
            <a:rect b="b" l="l" r="r" t="t"/>
            <a:pathLst>
              <a:path extrusionOk="0" h="6791435" w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674850" y="1220202"/>
            <a:ext cx="10842300" cy="22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Data source : Spotify or other major streaming platforms</a:t>
            </a:r>
            <a:endParaRPr sz="1900"/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Programming : Python (for building AI model)</a:t>
            </a:r>
            <a:endParaRPr sz="1900"/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Hosting : Heroku </a:t>
            </a:r>
            <a:endParaRPr sz="1900">
              <a:solidFill>
                <a:schemeClr val="dk1"/>
              </a:solidFill>
            </a:endParaRPr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Version control : Github</a:t>
            </a:r>
            <a:endParaRPr sz="1900">
              <a:solidFill>
                <a:schemeClr val="dk1"/>
              </a:solidFill>
            </a:endParaRPr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Application Type: Website</a:t>
            </a:r>
            <a:endParaRPr sz="1900">
              <a:solidFill>
                <a:schemeClr val="dk1"/>
              </a:solidFill>
            </a:endParaRPr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Frontend Architecture: Flask</a:t>
            </a:r>
            <a:endParaRPr sz="1900">
              <a:solidFill>
                <a:schemeClr val="dk1"/>
              </a:solidFill>
            </a:endParaRPr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Website Frontend : HTML5, CSS3, JS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99" name="Google Shape;99;p3"/>
          <p:cNvSpPr txBox="1"/>
          <p:nvPr>
            <p:ph type="ctrTitle"/>
          </p:nvPr>
        </p:nvSpPr>
        <p:spPr>
          <a:xfrm>
            <a:off x="1470525" y="244325"/>
            <a:ext cx="87084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ct val="100000"/>
              <a:buFont typeface="Calibri"/>
              <a:buNone/>
            </a:pPr>
            <a:r>
              <a:rPr b="1" lang="en-US" sz="4400">
                <a:solidFill>
                  <a:srgbClr val="080808"/>
                </a:solidFill>
              </a:rPr>
              <a:t>TECHNOLOGIES USED</a:t>
            </a:r>
            <a:endParaRPr/>
          </a:p>
        </p:txBody>
      </p:sp>
      <p:sp>
        <p:nvSpPr>
          <p:cNvPr id="100" name="Google Shape;100;p3"/>
          <p:cNvSpPr/>
          <p:nvPr/>
        </p:nvSpPr>
        <p:spPr>
          <a:xfrm rot="2700000">
            <a:off x="9629823" y="5457591"/>
            <a:ext cx="2231794" cy="2568811"/>
          </a:xfrm>
          <a:custGeom>
            <a:rect b="b" l="l" r="r" t="t"/>
            <a:pathLst>
              <a:path extrusionOk="0" h="3384061" w="2940086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2787365" y="3527359"/>
            <a:ext cx="66174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674914" y="4639535"/>
            <a:ext cx="108423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Familiarize with potential technology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Applying emotional AI models to get emotions of the users and recommend song based on that.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Create a mobile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for recommending songs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Defining and optimization of the AI model for better recommendation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4eaf33543_1_2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24eaf33543_1_246"/>
          <p:cNvSpPr/>
          <p:nvPr/>
        </p:nvSpPr>
        <p:spPr>
          <a:xfrm rot="2700000">
            <a:off x="81875" y="-1385985"/>
            <a:ext cx="2426221" cy="3613199"/>
          </a:xfrm>
          <a:custGeom>
            <a:rect b="b" l="l" r="r" t="t"/>
            <a:pathLst>
              <a:path extrusionOk="0" h="3611191" w="2424873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24eaf33543_1_246"/>
          <p:cNvSpPr/>
          <p:nvPr/>
        </p:nvSpPr>
        <p:spPr>
          <a:xfrm rot="2700000">
            <a:off x="1570545" y="-338394"/>
            <a:ext cx="1636865" cy="1636865"/>
          </a:xfrm>
          <a:custGeom>
            <a:rect b="b" l="l" r="r" t="t"/>
            <a:pathLst>
              <a:path extrusionOk="0" h="1635955" w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24eaf33543_1_246"/>
          <p:cNvSpPr/>
          <p:nvPr/>
        </p:nvSpPr>
        <p:spPr>
          <a:xfrm rot="2700000">
            <a:off x="9627153" y="-5997"/>
            <a:ext cx="4061650" cy="2549527"/>
          </a:xfrm>
          <a:custGeom>
            <a:rect b="b" l="l" r="r" t="t"/>
            <a:pathLst>
              <a:path extrusionOk="0" h="2548110" w="4059393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24eaf33543_1_246"/>
          <p:cNvSpPr/>
          <p:nvPr/>
        </p:nvSpPr>
        <p:spPr>
          <a:xfrm rot="2700000">
            <a:off x="10262869" y="1465803"/>
            <a:ext cx="1185818" cy="1185818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24eaf33543_1_246"/>
          <p:cNvSpPr/>
          <p:nvPr/>
        </p:nvSpPr>
        <p:spPr>
          <a:xfrm rot="2700000">
            <a:off x="-30342" y="5199083"/>
            <a:ext cx="2446513" cy="2367671"/>
          </a:xfrm>
          <a:custGeom>
            <a:rect b="b" l="l" r="r" t="t"/>
            <a:pathLst>
              <a:path extrusionOk="0" h="2132734" w="2203753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24eaf33543_1_246"/>
          <p:cNvSpPr/>
          <p:nvPr/>
        </p:nvSpPr>
        <p:spPr>
          <a:xfrm rot="2700000">
            <a:off x="1769876" y="5439856"/>
            <a:ext cx="928290" cy="92829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24eaf33543_1_246"/>
          <p:cNvSpPr/>
          <p:nvPr/>
        </p:nvSpPr>
        <p:spPr>
          <a:xfrm rot="2700000">
            <a:off x="3399812" y="734932"/>
            <a:ext cx="5392376" cy="5392376"/>
          </a:xfrm>
          <a:custGeom>
            <a:rect b="b" l="l" r="r" t="t"/>
            <a:pathLst>
              <a:path extrusionOk="0" h="5389379" w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24eaf33543_1_246"/>
          <p:cNvSpPr/>
          <p:nvPr/>
        </p:nvSpPr>
        <p:spPr>
          <a:xfrm rot="2700000">
            <a:off x="2698395" y="34065"/>
            <a:ext cx="6795212" cy="6795212"/>
          </a:xfrm>
          <a:custGeom>
            <a:rect b="b" l="l" r="r" t="t"/>
            <a:pathLst>
              <a:path extrusionOk="0" h="6791435" w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24eaf33543_1_246"/>
          <p:cNvSpPr txBox="1"/>
          <p:nvPr>
            <p:ph idx="1" type="subTitle"/>
          </p:nvPr>
        </p:nvSpPr>
        <p:spPr>
          <a:xfrm>
            <a:off x="699800" y="1623597"/>
            <a:ext cx="10842300" cy="40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</a:pPr>
            <a:r>
              <a:rPr lang="en-US" sz="1900">
                <a:solidFill>
                  <a:srgbClr val="000000"/>
                </a:solidFill>
              </a:rPr>
              <a:t>Dataset of Kaggle</a:t>
            </a:r>
            <a:endParaRPr sz="1900">
              <a:solidFill>
                <a:srgbClr val="000000"/>
              </a:solidFill>
            </a:endParaRPr>
          </a:p>
          <a:p>
            <a:pPr indent="0" lvl="0" marL="609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619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•"/>
            </a:pPr>
            <a:r>
              <a:rPr lang="en-US" sz="1900">
                <a:solidFill>
                  <a:srgbClr val="000000"/>
                </a:solidFill>
              </a:rPr>
              <a:t>Trained the model using tensorflow using neural network with a two hidden layer.</a:t>
            </a:r>
            <a:endParaRPr sz="19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619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•"/>
            </a:pPr>
            <a:r>
              <a:rPr lang="en-US" sz="1900">
                <a:solidFill>
                  <a:srgbClr val="000000"/>
                </a:solidFill>
              </a:rPr>
              <a:t>Used Spotify Developer API.</a:t>
            </a:r>
            <a:endParaRPr sz="1900">
              <a:solidFill>
                <a:srgbClr val="000000"/>
              </a:solidFill>
            </a:endParaRPr>
          </a:p>
          <a:p>
            <a:pPr indent="0" lvl="0" marL="609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619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•"/>
            </a:pPr>
            <a:r>
              <a:rPr lang="en-US" sz="1900">
                <a:solidFill>
                  <a:srgbClr val="000000"/>
                </a:solidFill>
              </a:rPr>
              <a:t>Predicted the love score.</a:t>
            </a:r>
            <a:endParaRPr sz="1900">
              <a:solidFill>
                <a:srgbClr val="000000"/>
              </a:solidFill>
            </a:endParaRPr>
          </a:p>
          <a:p>
            <a:pPr indent="0" lvl="0" marL="609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619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•"/>
            </a:pPr>
            <a:r>
              <a:rPr lang="en-US" sz="1900">
                <a:solidFill>
                  <a:srgbClr val="000000"/>
                </a:solidFill>
              </a:rPr>
              <a:t>Made the Flask API</a:t>
            </a:r>
            <a:endParaRPr sz="1900">
              <a:solidFill>
                <a:srgbClr val="000000"/>
              </a:solidFill>
            </a:endParaRPr>
          </a:p>
          <a:p>
            <a:pPr indent="0" lvl="0" marL="609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55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900">
                <a:solidFill>
                  <a:srgbClr val="000000"/>
                </a:solidFill>
              </a:rPr>
              <a:t>Deployed</a:t>
            </a:r>
            <a:r>
              <a:rPr lang="en-US" sz="1900">
                <a:solidFill>
                  <a:srgbClr val="000000"/>
                </a:solidFill>
              </a:rPr>
              <a:t> on Herok</a:t>
            </a:r>
            <a:r>
              <a:rPr lang="en-US" sz="1800">
                <a:solidFill>
                  <a:srgbClr val="000000"/>
                </a:solidFill>
              </a:rPr>
              <a:t>u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18" name="Google Shape;118;g124eaf33543_1_246"/>
          <p:cNvSpPr txBox="1"/>
          <p:nvPr>
            <p:ph type="ctrTitle"/>
          </p:nvPr>
        </p:nvSpPr>
        <p:spPr>
          <a:xfrm>
            <a:off x="2812190" y="244332"/>
            <a:ext cx="66174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080808"/>
                </a:solidFill>
              </a:rPr>
              <a:t>IMPLEMENTATION</a:t>
            </a:r>
            <a:endParaRPr/>
          </a:p>
        </p:txBody>
      </p:sp>
      <p:sp>
        <p:nvSpPr>
          <p:cNvPr id="119" name="Google Shape;119;g124eaf33543_1_246"/>
          <p:cNvSpPr/>
          <p:nvPr/>
        </p:nvSpPr>
        <p:spPr>
          <a:xfrm rot="2700000">
            <a:off x="9628117" y="5458161"/>
            <a:ext cx="2234876" cy="2572359"/>
          </a:xfrm>
          <a:custGeom>
            <a:rect b="b" l="l" r="r" t="t"/>
            <a:pathLst>
              <a:path extrusionOk="0" h="3384061" w="2940086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24eaf33543_1_246"/>
          <p:cNvSpPr/>
          <p:nvPr/>
        </p:nvSpPr>
        <p:spPr>
          <a:xfrm rot="2700000">
            <a:off x="9719997" y="5243571"/>
            <a:ext cx="960110" cy="96011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4eaf33543_1_2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26" name="Google Shape;126;g124eaf33543_1_264"/>
          <p:cNvSpPr/>
          <p:nvPr/>
        </p:nvSpPr>
        <p:spPr>
          <a:xfrm rot="2700000">
            <a:off x="81875" y="-1385985"/>
            <a:ext cx="2426221" cy="3613199"/>
          </a:xfrm>
          <a:custGeom>
            <a:rect b="b" l="l" r="r" t="t"/>
            <a:pathLst>
              <a:path extrusionOk="0" h="3611191" w="2424873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24eaf33543_1_264"/>
          <p:cNvSpPr/>
          <p:nvPr/>
        </p:nvSpPr>
        <p:spPr>
          <a:xfrm rot="2700000">
            <a:off x="1570545" y="-338394"/>
            <a:ext cx="1636865" cy="1636865"/>
          </a:xfrm>
          <a:custGeom>
            <a:rect b="b" l="l" r="r" t="t"/>
            <a:pathLst>
              <a:path extrusionOk="0" h="1635955" w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24eaf33543_1_264"/>
          <p:cNvSpPr/>
          <p:nvPr/>
        </p:nvSpPr>
        <p:spPr>
          <a:xfrm rot="2700000">
            <a:off x="9627153" y="-5997"/>
            <a:ext cx="4061650" cy="2549527"/>
          </a:xfrm>
          <a:custGeom>
            <a:rect b="b" l="l" r="r" t="t"/>
            <a:pathLst>
              <a:path extrusionOk="0" h="2548110" w="4059393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124eaf33543_1_264"/>
          <p:cNvSpPr/>
          <p:nvPr/>
        </p:nvSpPr>
        <p:spPr>
          <a:xfrm rot="2700000">
            <a:off x="10262869" y="1465803"/>
            <a:ext cx="1185818" cy="1185818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24eaf33543_1_264"/>
          <p:cNvSpPr/>
          <p:nvPr/>
        </p:nvSpPr>
        <p:spPr>
          <a:xfrm rot="2700000">
            <a:off x="-30342" y="5199083"/>
            <a:ext cx="2446513" cy="2367671"/>
          </a:xfrm>
          <a:custGeom>
            <a:rect b="b" l="l" r="r" t="t"/>
            <a:pathLst>
              <a:path extrusionOk="0" h="2132734" w="2203753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24eaf33543_1_264"/>
          <p:cNvSpPr/>
          <p:nvPr/>
        </p:nvSpPr>
        <p:spPr>
          <a:xfrm rot="2700000">
            <a:off x="1769876" y="5439856"/>
            <a:ext cx="928290" cy="92829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4eaf33543_1_264"/>
          <p:cNvSpPr/>
          <p:nvPr/>
        </p:nvSpPr>
        <p:spPr>
          <a:xfrm rot="2700000">
            <a:off x="3399812" y="734932"/>
            <a:ext cx="5392376" cy="5392376"/>
          </a:xfrm>
          <a:custGeom>
            <a:rect b="b" l="l" r="r" t="t"/>
            <a:pathLst>
              <a:path extrusionOk="0" h="5389379" w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33" name="Google Shape;133;g124eaf33543_1_264"/>
          <p:cNvSpPr/>
          <p:nvPr/>
        </p:nvSpPr>
        <p:spPr>
          <a:xfrm rot="2700000">
            <a:off x="2698395" y="34065"/>
            <a:ext cx="6795212" cy="6795212"/>
          </a:xfrm>
          <a:custGeom>
            <a:rect b="b" l="l" r="r" t="t"/>
            <a:pathLst>
              <a:path extrusionOk="0" h="6791435" w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34" name="Google Shape;134;g124eaf33543_1_264"/>
          <p:cNvSpPr txBox="1"/>
          <p:nvPr>
            <p:ph type="title"/>
          </p:nvPr>
        </p:nvSpPr>
        <p:spPr>
          <a:xfrm>
            <a:off x="1463700" y="456700"/>
            <a:ext cx="9264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080808"/>
                </a:solidFill>
              </a:rPr>
              <a:t>PROS &amp; CONS</a:t>
            </a:r>
            <a:endParaRPr/>
          </a:p>
        </p:txBody>
      </p:sp>
      <p:sp>
        <p:nvSpPr>
          <p:cNvPr id="135" name="Google Shape;135;g124eaf33543_1_264"/>
          <p:cNvSpPr/>
          <p:nvPr/>
        </p:nvSpPr>
        <p:spPr>
          <a:xfrm rot="2700000">
            <a:off x="9628117" y="5458161"/>
            <a:ext cx="2234876" cy="2572359"/>
          </a:xfrm>
          <a:custGeom>
            <a:rect b="b" l="l" r="r" t="t"/>
            <a:pathLst>
              <a:path extrusionOk="0" h="3384061" w="2940086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24eaf33543_1_264"/>
          <p:cNvSpPr/>
          <p:nvPr/>
        </p:nvSpPr>
        <p:spPr>
          <a:xfrm rot="2700000">
            <a:off x="9719997" y="5243571"/>
            <a:ext cx="960110" cy="96011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7" name="Google Shape;137;g124eaf33543_1_264"/>
          <p:cNvGraphicFramePr/>
          <p:nvPr/>
        </p:nvGraphicFramePr>
        <p:xfrm>
          <a:off x="952500" y="197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{1E2833ED-2671-411F-97E2-C33BD4513EC9}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PROS</a:t>
                      </a:r>
                      <a:endParaRPr b="1" sz="2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CONS</a:t>
                      </a:r>
                      <a:endParaRPr b="1" sz="2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Our project is based on real life data.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Creating a recommendation engine is quite hectic.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Great for discovery of new songs and music genres.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If the servers undergo maintenance, it could create a downtime for users.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Since the data is posted online, we have to make minimum risk for its </a:t>
                      </a:r>
                      <a:r>
                        <a:rPr lang="en-US" sz="1600"/>
                        <a:t>maintenance.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The </a:t>
                      </a:r>
                      <a:r>
                        <a:rPr lang="en-US" sz="1600"/>
                        <a:t>recommendations</a:t>
                      </a:r>
                      <a:r>
                        <a:rPr lang="en-US" sz="1600"/>
                        <a:t> might sometimes be inaccurate.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We can p</a:t>
                      </a:r>
                      <a:r>
                        <a:rPr lang="en-US" sz="1600"/>
                        <a:t>ersonalize our taste of music, and then obtain the recommendations accordingly.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Model </a:t>
                      </a:r>
                      <a:r>
                        <a:rPr lang="en-US" sz="1600"/>
                        <a:t>training</a:t>
                      </a:r>
                      <a:r>
                        <a:rPr lang="en-US" sz="1600"/>
                        <a:t> is compute intensive.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4eaf33543_1_28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24eaf33543_1_282"/>
          <p:cNvSpPr/>
          <p:nvPr/>
        </p:nvSpPr>
        <p:spPr>
          <a:xfrm rot="2700000">
            <a:off x="81875" y="-1385985"/>
            <a:ext cx="2426221" cy="3613199"/>
          </a:xfrm>
          <a:custGeom>
            <a:rect b="b" l="l" r="r" t="t"/>
            <a:pathLst>
              <a:path extrusionOk="0" h="3611191" w="2424873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4eaf33543_1_282"/>
          <p:cNvSpPr/>
          <p:nvPr/>
        </p:nvSpPr>
        <p:spPr>
          <a:xfrm rot="2700000">
            <a:off x="1570545" y="-338394"/>
            <a:ext cx="1636865" cy="1636865"/>
          </a:xfrm>
          <a:custGeom>
            <a:rect b="b" l="l" r="r" t="t"/>
            <a:pathLst>
              <a:path extrusionOk="0" h="1635955" w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24eaf33543_1_282"/>
          <p:cNvSpPr/>
          <p:nvPr/>
        </p:nvSpPr>
        <p:spPr>
          <a:xfrm rot="2700000">
            <a:off x="9627153" y="-5997"/>
            <a:ext cx="4061650" cy="2549527"/>
          </a:xfrm>
          <a:custGeom>
            <a:rect b="b" l="l" r="r" t="t"/>
            <a:pathLst>
              <a:path extrusionOk="0" h="2548110" w="4059393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24eaf33543_1_282"/>
          <p:cNvSpPr/>
          <p:nvPr/>
        </p:nvSpPr>
        <p:spPr>
          <a:xfrm rot="2700000">
            <a:off x="10262869" y="1465803"/>
            <a:ext cx="1185818" cy="1185818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24eaf33543_1_282"/>
          <p:cNvSpPr/>
          <p:nvPr/>
        </p:nvSpPr>
        <p:spPr>
          <a:xfrm rot="2700000">
            <a:off x="-30342" y="5199083"/>
            <a:ext cx="2446513" cy="2367671"/>
          </a:xfrm>
          <a:custGeom>
            <a:rect b="b" l="l" r="r" t="t"/>
            <a:pathLst>
              <a:path extrusionOk="0" h="2132734" w="2203753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24eaf33543_1_282"/>
          <p:cNvSpPr/>
          <p:nvPr/>
        </p:nvSpPr>
        <p:spPr>
          <a:xfrm rot="2700000">
            <a:off x="1769876" y="5439856"/>
            <a:ext cx="928290" cy="92829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24eaf33543_1_282"/>
          <p:cNvSpPr/>
          <p:nvPr/>
        </p:nvSpPr>
        <p:spPr>
          <a:xfrm rot="2700000">
            <a:off x="3399812" y="734932"/>
            <a:ext cx="5392376" cy="5392376"/>
          </a:xfrm>
          <a:custGeom>
            <a:rect b="b" l="l" r="r" t="t"/>
            <a:pathLst>
              <a:path extrusionOk="0" h="5389379" w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24eaf33543_1_282"/>
          <p:cNvSpPr/>
          <p:nvPr/>
        </p:nvSpPr>
        <p:spPr>
          <a:xfrm rot="2700000">
            <a:off x="2698395" y="34065"/>
            <a:ext cx="6795212" cy="6795212"/>
          </a:xfrm>
          <a:custGeom>
            <a:rect b="b" l="l" r="r" t="t"/>
            <a:pathLst>
              <a:path extrusionOk="0" h="6791435" w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24eaf33543_1_282"/>
          <p:cNvSpPr txBox="1"/>
          <p:nvPr>
            <p:ph type="ctrTitle"/>
          </p:nvPr>
        </p:nvSpPr>
        <p:spPr>
          <a:xfrm>
            <a:off x="2812190" y="244332"/>
            <a:ext cx="66174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080808"/>
                </a:solidFill>
              </a:rPr>
              <a:t>FUTURE SCOPE</a:t>
            </a:r>
            <a:endParaRPr/>
          </a:p>
        </p:txBody>
      </p:sp>
      <p:sp>
        <p:nvSpPr>
          <p:cNvPr id="152" name="Google Shape;152;g124eaf33543_1_282"/>
          <p:cNvSpPr/>
          <p:nvPr/>
        </p:nvSpPr>
        <p:spPr>
          <a:xfrm rot="2700000">
            <a:off x="9628117" y="5458161"/>
            <a:ext cx="2234876" cy="2572359"/>
          </a:xfrm>
          <a:custGeom>
            <a:rect b="b" l="l" r="r" t="t"/>
            <a:pathLst>
              <a:path extrusionOk="0" h="3384061" w="2940086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124eaf33543_1_282"/>
          <p:cNvSpPr/>
          <p:nvPr/>
        </p:nvSpPr>
        <p:spPr>
          <a:xfrm rot="2700000">
            <a:off x="9719997" y="5243571"/>
            <a:ext cx="960110" cy="96011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24eaf33543_1_282"/>
          <p:cNvSpPr txBox="1"/>
          <p:nvPr>
            <p:ph idx="1" type="subTitle"/>
          </p:nvPr>
        </p:nvSpPr>
        <p:spPr>
          <a:xfrm>
            <a:off x="674850" y="1785897"/>
            <a:ext cx="10842300" cy="47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We can bring more data sources to add to our training model.</a:t>
            </a:r>
            <a:endParaRPr sz="2000">
              <a:solidFill>
                <a:schemeClr val="dk1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On the implementation part, the website can later be developed as a mobile application.</a:t>
            </a:r>
            <a:endParaRPr sz="2000">
              <a:solidFill>
                <a:schemeClr val="dk1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The </a:t>
            </a:r>
            <a:r>
              <a:rPr lang="en-US" sz="2000">
                <a:solidFill>
                  <a:schemeClr val="dk1"/>
                </a:solidFill>
              </a:rPr>
              <a:t>categories</a:t>
            </a:r>
            <a:r>
              <a:rPr lang="en-US" sz="2000">
                <a:solidFill>
                  <a:schemeClr val="dk1"/>
                </a:solidFill>
              </a:rPr>
              <a:t> of the selected songs can later provide the detailed Genre of music.</a:t>
            </a:r>
            <a:endParaRPr sz="2000">
              <a:solidFill>
                <a:schemeClr val="dk1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We can create models that can suggest the best songs to play based on the user’s playlist history.</a:t>
            </a:r>
            <a:endParaRPr sz="2000">
              <a:solidFill>
                <a:schemeClr val="dk1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We can implement a reinforcement-based learning model that can re-train itself with new data e.g. new songs, new user preferences(like/dislike) etc.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an Cross: The vinyl resurrection is in trouble. Is it over for LPs? For  Canadians, it might be - National | Globalnews.ca" id="159" name="Google Shape;159;p4"/>
          <p:cNvPicPr preferRelativeResize="0"/>
          <p:nvPr/>
        </p:nvPicPr>
        <p:blipFill rotWithShape="1">
          <a:blip r:embed="rId3">
            <a:alphaModFix amt="50000"/>
          </a:blip>
          <a:srcRect b="9178" l="0" r="0" t="655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 txBox="1"/>
          <p:nvPr/>
        </p:nvSpPr>
        <p:spPr>
          <a:xfrm>
            <a:off x="1358822" y="2015711"/>
            <a:ext cx="9474356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!</a:t>
            </a:r>
            <a:endParaRPr b="1" i="0" sz="1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3009900" y="4018774"/>
            <a:ext cx="6172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VinlyRec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2022-02-01T00:07:01Z</dcterms:created>
  <dc:creator>Devangraj sanjay Vaidya</dc:creator>
</cp:coreProperties>
</file>