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84F91-7C46-4268-8AFC-1E69C4EE3FC2}">
  <a:tblStyle styleId="{5F384F91-7C46-4268-8AFC-1E69C4EE3FC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e7437e6c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e7437e6c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e7437e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e7437e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Coronavirus a.k.a </a:t>
            </a:r>
            <a:r>
              <a:rPr lang="en" sz="1300">
                <a:solidFill>
                  <a:srgbClr val="233A44"/>
                </a:solidFill>
                <a:latin typeface="Calibri"/>
                <a:ea typeface="Calibri"/>
                <a:cs typeface="Calibri"/>
                <a:sym typeface="Calibri"/>
              </a:rPr>
              <a:t>COVID-19 is a viral contagious disease caused by the severe acute respiratory syndrome SARS-CoV-2</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Symptoms of COVID‑19 vary but prominent ones include fever, cough, headache,  fatigue, breathing difficulties, loss of smell and taste</a:t>
            </a:r>
            <a:endParaRPr sz="1300">
              <a:solidFill>
                <a:srgbClr val="233A44"/>
              </a:solidFill>
              <a:latin typeface="Calibri"/>
              <a:ea typeface="Calibri"/>
              <a:cs typeface="Calibri"/>
              <a:sym typeface="Calibri"/>
            </a:endParaRPr>
          </a:p>
          <a:p>
            <a:pPr indent="-311150" lvl="0" marL="457200" rtl="0" algn="just">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Artificial intelligence (AI) based conversational agents commonly known as </a:t>
            </a:r>
            <a:endParaRPr sz="1300">
              <a:solidFill>
                <a:srgbClr val="233A44"/>
              </a:solidFill>
              <a:latin typeface="Calibri"/>
              <a:ea typeface="Calibri"/>
              <a:cs typeface="Calibri"/>
              <a:sym typeface="Calibri"/>
            </a:endParaRPr>
          </a:p>
          <a:p>
            <a:pPr indent="-311150" lvl="0" marL="457200" rtl="0" algn="just">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Our aim is to build a chatbot expert system which can identify the intent of the input message and respond to COVID-19 user-queries and frequently asked questions including extracting information about the symptoms, available vaccines in the market, transmission of the disease, the role of climate in its spread and finally any particular kind of food items to reduce the extremity level of the disease</a:t>
            </a:r>
            <a:endParaRPr sz="1300">
              <a:solidFill>
                <a:srgbClr val="233A44"/>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1e7437e6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1e7437e6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1e7437e6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e7437e6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1e7437e6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1e7437e6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1e7437e6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1e7437e6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1e7437e6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1e7437e6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1e7437e6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1e7437e6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1e7437e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1e7437e6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3"/>
          <p:cNvGrpSpPr/>
          <p:nvPr/>
        </p:nvGrpSpPr>
        <p:grpSpPr>
          <a:xfrm>
            <a:off x="386075" y="403061"/>
            <a:ext cx="1354500" cy="137700"/>
            <a:chOff x="386075" y="419725"/>
            <a:chExt cx="1354500" cy="137700"/>
          </a:xfrm>
        </p:grpSpPr>
        <p:sp>
          <p:nvSpPr>
            <p:cNvPr id="127" name="Google Shape;127;p13"/>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3"/>
          <p:cNvSpPr txBox="1"/>
          <p:nvPr>
            <p:ph type="title"/>
          </p:nvPr>
        </p:nvSpPr>
        <p:spPr>
          <a:xfrm>
            <a:off x="311700" y="633225"/>
            <a:ext cx="3127500" cy="7923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1800">
                <a:solidFill>
                  <a:srgbClr val="FFFFFF"/>
                </a:solidFill>
              </a:defRPr>
            </a:lvl1pPr>
            <a:lvl2pPr lvl="1" algn="l">
              <a:lnSpc>
                <a:spcPct val="100000"/>
              </a:lnSpc>
              <a:spcBef>
                <a:spcPts val="0"/>
              </a:spcBef>
              <a:spcAft>
                <a:spcPts val="0"/>
              </a:spcAft>
              <a:buNone/>
              <a:defRPr sz="1800">
                <a:solidFill>
                  <a:srgbClr val="FFFFFF"/>
                </a:solidFill>
              </a:defRPr>
            </a:lvl2pPr>
            <a:lvl3pPr lvl="2" algn="l">
              <a:lnSpc>
                <a:spcPct val="100000"/>
              </a:lnSpc>
              <a:spcBef>
                <a:spcPts val="0"/>
              </a:spcBef>
              <a:spcAft>
                <a:spcPts val="0"/>
              </a:spcAft>
              <a:buNone/>
              <a:defRPr sz="1800">
                <a:solidFill>
                  <a:srgbClr val="FFFFFF"/>
                </a:solidFill>
              </a:defRPr>
            </a:lvl3pPr>
            <a:lvl4pPr lvl="3" algn="l">
              <a:lnSpc>
                <a:spcPct val="100000"/>
              </a:lnSpc>
              <a:spcBef>
                <a:spcPts val="0"/>
              </a:spcBef>
              <a:spcAft>
                <a:spcPts val="0"/>
              </a:spcAft>
              <a:buNone/>
              <a:defRPr sz="1800">
                <a:solidFill>
                  <a:srgbClr val="FFFFFF"/>
                </a:solidFill>
              </a:defRPr>
            </a:lvl4pPr>
            <a:lvl5pPr lvl="4" algn="l">
              <a:lnSpc>
                <a:spcPct val="100000"/>
              </a:lnSpc>
              <a:spcBef>
                <a:spcPts val="0"/>
              </a:spcBef>
              <a:spcAft>
                <a:spcPts val="0"/>
              </a:spcAft>
              <a:buNone/>
              <a:defRPr sz="1800">
                <a:solidFill>
                  <a:srgbClr val="FFFFFF"/>
                </a:solidFill>
              </a:defRPr>
            </a:lvl5pPr>
            <a:lvl6pPr lvl="5" algn="l">
              <a:lnSpc>
                <a:spcPct val="100000"/>
              </a:lnSpc>
              <a:spcBef>
                <a:spcPts val="0"/>
              </a:spcBef>
              <a:spcAft>
                <a:spcPts val="0"/>
              </a:spcAft>
              <a:buNone/>
              <a:defRPr sz="1800">
                <a:solidFill>
                  <a:srgbClr val="FFFFFF"/>
                </a:solidFill>
              </a:defRPr>
            </a:lvl6pPr>
            <a:lvl7pPr lvl="6" algn="l">
              <a:lnSpc>
                <a:spcPct val="100000"/>
              </a:lnSpc>
              <a:spcBef>
                <a:spcPts val="0"/>
              </a:spcBef>
              <a:spcAft>
                <a:spcPts val="0"/>
              </a:spcAft>
              <a:buNone/>
              <a:defRPr sz="1800">
                <a:solidFill>
                  <a:srgbClr val="FFFFFF"/>
                </a:solidFill>
              </a:defRPr>
            </a:lvl7pPr>
            <a:lvl8pPr lvl="7" algn="l">
              <a:lnSpc>
                <a:spcPct val="100000"/>
              </a:lnSpc>
              <a:spcBef>
                <a:spcPts val="0"/>
              </a:spcBef>
              <a:spcAft>
                <a:spcPts val="0"/>
              </a:spcAft>
              <a:buNone/>
              <a:defRPr sz="1800">
                <a:solidFill>
                  <a:srgbClr val="FFFFFF"/>
                </a:solidFill>
              </a:defRPr>
            </a:lvl8pPr>
            <a:lvl9pPr lvl="8" algn="l">
              <a:lnSpc>
                <a:spcPct val="100000"/>
              </a:lnSpc>
              <a:spcBef>
                <a:spcPts val="0"/>
              </a:spcBef>
              <a:spcAft>
                <a:spcPts val="0"/>
              </a:spcAft>
              <a:buNone/>
              <a:defRPr sz="1800">
                <a:solidFill>
                  <a:srgbClr val="FFFFFF"/>
                </a:solidFill>
              </a:defRPr>
            </a:lvl9pPr>
          </a:lstStyle>
          <a:p/>
        </p:txBody>
      </p:sp>
      <p:sp>
        <p:nvSpPr>
          <p:cNvPr id="131" name="Google Shape;131;p13"/>
          <p:cNvSpPr txBox="1"/>
          <p:nvPr>
            <p:ph idx="1" type="body"/>
          </p:nvPr>
        </p:nvSpPr>
        <p:spPr>
          <a:xfrm>
            <a:off x="311700" y="1432425"/>
            <a:ext cx="3127500" cy="3365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0"/>
              </a:spcBef>
              <a:spcAft>
                <a:spcPts val="0"/>
              </a:spcAft>
              <a:buClr>
                <a:srgbClr val="E8FDFE"/>
              </a:buClr>
              <a:buSzPts val="1000"/>
              <a:buChar char="○"/>
              <a:defRPr sz="1000">
                <a:solidFill>
                  <a:srgbClr val="E8FDFE"/>
                </a:solidFill>
              </a:defRPr>
            </a:lvl2pPr>
            <a:lvl3pPr indent="-292100" lvl="2" marL="1371600" algn="l">
              <a:lnSpc>
                <a:spcPct val="115000"/>
              </a:lnSpc>
              <a:spcBef>
                <a:spcPts val="0"/>
              </a:spcBef>
              <a:spcAft>
                <a:spcPts val="0"/>
              </a:spcAft>
              <a:buClr>
                <a:srgbClr val="E8FDFE"/>
              </a:buClr>
              <a:buSzPts val="1000"/>
              <a:buChar char="■"/>
              <a:defRPr sz="1000">
                <a:solidFill>
                  <a:srgbClr val="E8FDFE"/>
                </a:solidFill>
              </a:defRPr>
            </a:lvl3pPr>
            <a:lvl4pPr indent="-292100" lvl="3" marL="1828800" algn="l">
              <a:lnSpc>
                <a:spcPct val="115000"/>
              </a:lnSpc>
              <a:spcBef>
                <a:spcPts val="0"/>
              </a:spcBef>
              <a:spcAft>
                <a:spcPts val="0"/>
              </a:spcAft>
              <a:buClr>
                <a:srgbClr val="E8FDFE"/>
              </a:buClr>
              <a:buSzPts val="1000"/>
              <a:buChar char="●"/>
              <a:defRPr sz="1000">
                <a:solidFill>
                  <a:srgbClr val="E8FDFE"/>
                </a:solidFill>
              </a:defRPr>
            </a:lvl4pPr>
            <a:lvl5pPr indent="-292100" lvl="4" marL="2286000" algn="l">
              <a:lnSpc>
                <a:spcPct val="115000"/>
              </a:lnSpc>
              <a:spcBef>
                <a:spcPts val="0"/>
              </a:spcBef>
              <a:spcAft>
                <a:spcPts val="0"/>
              </a:spcAft>
              <a:buClr>
                <a:srgbClr val="E8FDFE"/>
              </a:buClr>
              <a:buSzPts val="1000"/>
              <a:buChar char="○"/>
              <a:defRPr sz="1000">
                <a:solidFill>
                  <a:srgbClr val="E8FDFE"/>
                </a:solidFill>
              </a:defRPr>
            </a:lvl5pPr>
            <a:lvl6pPr indent="-292100" lvl="5" marL="2743200" algn="l">
              <a:lnSpc>
                <a:spcPct val="115000"/>
              </a:lnSpc>
              <a:spcBef>
                <a:spcPts val="0"/>
              </a:spcBef>
              <a:spcAft>
                <a:spcPts val="0"/>
              </a:spcAft>
              <a:buClr>
                <a:srgbClr val="E8FDFE"/>
              </a:buClr>
              <a:buSzPts val="1000"/>
              <a:buChar char="■"/>
              <a:defRPr sz="1000">
                <a:solidFill>
                  <a:srgbClr val="E8FDFE"/>
                </a:solidFill>
              </a:defRPr>
            </a:lvl6pPr>
            <a:lvl7pPr indent="-292100" lvl="6" marL="3200400" algn="l">
              <a:lnSpc>
                <a:spcPct val="115000"/>
              </a:lnSpc>
              <a:spcBef>
                <a:spcPts val="0"/>
              </a:spcBef>
              <a:spcAft>
                <a:spcPts val="0"/>
              </a:spcAft>
              <a:buClr>
                <a:srgbClr val="E8FDFE"/>
              </a:buClr>
              <a:buSzPts val="1000"/>
              <a:buChar char="●"/>
              <a:defRPr sz="1000">
                <a:solidFill>
                  <a:srgbClr val="E8FDFE"/>
                </a:solidFill>
              </a:defRPr>
            </a:lvl7pPr>
            <a:lvl8pPr indent="-292100" lvl="7" marL="3657600" algn="l">
              <a:lnSpc>
                <a:spcPct val="115000"/>
              </a:lnSpc>
              <a:spcBef>
                <a:spcPts val="0"/>
              </a:spcBef>
              <a:spcAft>
                <a:spcPts val="0"/>
              </a:spcAft>
              <a:buClr>
                <a:srgbClr val="E8FDFE"/>
              </a:buClr>
              <a:buSzPts val="1000"/>
              <a:buChar char="○"/>
              <a:defRPr sz="1000">
                <a:solidFill>
                  <a:srgbClr val="E8FDFE"/>
                </a:solidFill>
              </a:defRPr>
            </a:lvl8pPr>
            <a:lvl9pPr indent="-292100" lvl="8" marL="4114800" algn="l">
              <a:lnSpc>
                <a:spcPct val="115000"/>
              </a:lnSpc>
              <a:spcBef>
                <a:spcPts val="0"/>
              </a:spcBef>
              <a:spcAft>
                <a:spcPts val="0"/>
              </a:spcAft>
              <a:buClr>
                <a:srgbClr val="E8FDFE"/>
              </a:buClr>
              <a:buSzPts val="1000"/>
              <a:buChar char="■"/>
              <a:defRPr sz="1000">
                <a:solidFill>
                  <a:srgbClr val="E8FDFE"/>
                </a:solidFill>
              </a:defRPr>
            </a:lvl9pPr>
          </a:lstStyle>
          <a:p/>
        </p:txBody>
      </p:sp>
      <p:sp>
        <p:nvSpPr>
          <p:cNvPr id="132" name="Google Shape;13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133" name="Shape 133"/>
        <p:cNvGrpSpPr/>
        <p:nvPr/>
      </p:nvGrpSpPr>
      <p:grpSpPr>
        <a:xfrm>
          <a:off x="0" y="0"/>
          <a:ext cx="0" cy="0"/>
          <a:chOff x="0" y="0"/>
          <a:chExt cx="0" cy="0"/>
        </a:xfrm>
      </p:grpSpPr>
      <p:sp>
        <p:nvSpPr>
          <p:cNvPr id="134" name="Google Shape;134;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0" y="0"/>
            <a:ext cx="304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3341300" y="314875"/>
            <a:ext cx="5486400" cy="11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39" name="Google Shape;139;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140" name="Google Shape;14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1" Type="http://schemas.openxmlformats.org/officeDocument/2006/relationships/hyperlink" Target="https://intermountainhealthcare.org/blogs/topics/live-well/2020/03/myths-about-coronavirus/" TargetMode="External"/><Relationship Id="rId10" Type="http://schemas.openxmlformats.org/officeDocument/2006/relationships/hyperlink" Target="https://www.canada.ca/en/public-health/services/diseases/coronavirus-disease-covid-19.html" TargetMode="External"/><Relationship Id="rId12" Type="http://schemas.openxmlformats.org/officeDocument/2006/relationships/hyperlink" Target="https://papers.ssrn.com/sol3/papers.cfm?abstract_id=3531782" TargetMode="External"/><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cdc.gov/coronavirus/2019-ncov/vaccines/facts.html" TargetMode="External"/><Relationship Id="rId4" Type="http://schemas.openxmlformats.org/officeDocument/2006/relationships/hyperlink" Target="https://www.cdc.gov/coronavirus/2019-ncov/vaccines/facts.html" TargetMode="External"/><Relationship Id="rId9" Type="http://schemas.openxmlformats.org/officeDocument/2006/relationships/hyperlink" Target="https://www.canada.ca/en/public-health/services/diseases/coronavirus-disease-covid-19.html" TargetMode="External"/><Relationship Id="rId5" Type="http://schemas.openxmlformats.org/officeDocument/2006/relationships/hyperlink" Target="https://www.cdc.gov/coronavirus/2019-ncov/vaccines/facts.html" TargetMode="External"/><Relationship Id="rId6" Type="http://schemas.openxmlformats.org/officeDocument/2006/relationships/hyperlink" Target="https://www.cdc.gov/coronavirus/2019-ncov/vaccines/facts.html" TargetMode="External"/><Relationship Id="rId7" Type="http://schemas.openxmlformats.org/officeDocument/2006/relationships/hyperlink" Target="https://www.cdc.gov/coronavirus/2019-ncov/vaccines/facts.html" TargetMode="External"/><Relationship Id="rId8" Type="http://schemas.openxmlformats.org/officeDocument/2006/relationships/hyperlink" Target="https://www.canada.ca/en/public-health/services/diseases/coronavirus-disease-covid-19.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ctrTitle"/>
          </p:nvPr>
        </p:nvSpPr>
        <p:spPr>
          <a:xfrm>
            <a:off x="1858703" y="12656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Chatbot for COVID-19</a:t>
            </a:r>
            <a:endParaRPr/>
          </a:p>
        </p:txBody>
      </p:sp>
      <p:sp>
        <p:nvSpPr>
          <p:cNvPr id="146" name="Google Shape;146;p15"/>
          <p:cNvSpPr txBox="1"/>
          <p:nvPr>
            <p:ph idx="1" type="subTitle"/>
          </p:nvPr>
        </p:nvSpPr>
        <p:spPr>
          <a:xfrm>
            <a:off x="1858700" y="25130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Mitigating </a:t>
            </a:r>
            <a:r>
              <a:rPr lang="en"/>
              <a:t>COVID</a:t>
            </a:r>
            <a:r>
              <a:rPr lang="en"/>
              <a:t>-19 Concerns</a:t>
            </a:r>
            <a:endParaRPr/>
          </a:p>
        </p:txBody>
      </p:sp>
      <p:sp>
        <p:nvSpPr>
          <p:cNvPr id="147" name="Google Shape;147;p15"/>
          <p:cNvSpPr txBox="1"/>
          <p:nvPr/>
        </p:nvSpPr>
        <p:spPr>
          <a:xfrm>
            <a:off x="5934150" y="3426925"/>
            <a:ext cx="2898600" cy="1416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n" sz="1600">
                <a:solidFill>
                  <a:schemeClr val="lt1"/>
                </a:solidFill>
                <a:latin typeface="Calibri"/>
                <a:ea typeface="Calibri"/>
                <a:cs typeface="Calibri"/>
                <a:sym typeface="Calibri"/>
              </a:rPr>
              <a:t>Jaydutt Joshi</a:t>
            </a:r>
            <a:endParaRPr sz="1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None/>
            </a:pPr>
            <a:r>
              <a:rPr lang="en" sz="1600">
                <a:solidFill>
                  <a:schemeClr val="lt1"/>
                </a:solidFill>
                <a:latin typeface="Calibri"/>
                <a:ea typeface="Calibri"/>
                <a:cs typeface="Calibri"/>
                <a:sym typeface="Calibri"/>
              </a:rPr>
              <a:t>Keith Frank</a:t>
            </a:r>
            <a:endParaRPr sz="1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None/>
            </a:pPr>
            <a:r>
              <a:rPr lang="en" sz="1600">
                <a:solidFill>
                  <a:schemeClr val="lt1"/>
                </a:solidFill>
                <a:latin typeface="Calibri"/>
                <a:ea typeface="Calibri"/>
                <a:cs typeface="Calibri"/>
                <a:sym typeface="Calibri"/>
              </a:rPr>
              <a:t>Ronak Kumar</a:t>
            </a:r>
            <a:endParaRPr sz="1600">
              <a:solidFill>
                <a:schemeClr val="lt1"/>
              </a:solidFill>
              <a:latin typeface="Calibri"/>
              <a:ea typeface="Calibri"/>
              <a:cs typeface="Calibri"/>
              <a:sym typeface="Calibri"/>
            </a:endParaRPr>
          </a:p>
          <a:p>
            <a:pPr indent="0" lvl="0" marL="0" rtl="0" algn="r">
              <a:spcBef>
                <a:spcPts val="0"/>
              </a:spcBef>
              <a:spcAft>
                <a:spcPts val="0"/>
              </a:spcAft>
              <a:buNone/>
            </a:pPr>
            <a:r>
              <a:rPr lang="en" sz="1600">
                <a:solidFill>
                  <a:schemeClr val="lt1"/>
                </a:solidFill>
                <a:latin typeface="Calibri"/>
                <a:ea typeface="Calibri"/>
                <a:cs typeface="Calibri"/>
                <a:sym typeface="Calibri"/>
              </a:rPr>
              <a:t>Sourabh Potdar</a:t>
            </a:r>
            <a:endParaRPr sz="1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None/>
            </a:pPr>
            <a:r>
              <a:rPr lang="en" sz="1600">
                <a:solidFill>
                  <a:schemeClr val="lt1"/>
                </a:solidFill>
                <a:latin typeface="Calibri"/>
                <a:ea typeface="Calibri"/>
                <a:cs typeface="Calibri"/>
                <a:sym typeface="Calibri"/>
              </a:rPr>
              <a:t>Yash Shah</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0" l="23126" r="23126" t="0"/>
          <a:stretch/>
        </p:blipFill>
        <p:spPr>
          <a:xfrm>
            <a:off x="4867275" y="1013150"/>
            <a:ext cx="3969000" cy="3785075"/>
          </a:xfrm>
          <a:prstGeom prst="rect">
            <a:avLst/>
          </a:prstGeom>
          <a:noFill/>
          <a:ln>
            <a:noFill/>
          </a:ln>
        </p:spPr>
      </p:pic>
      <p:sp>
        <p:nvSpPr>
          <p:cNvPr id="153" name="Google Shape;153;p16"/>
          <p:cNvSpPr txBox="1"/>
          <p:nvPr>
            <p:ph type="title"/>
          </p:nvPr>
        </p:nvSpPr>
        <p:spPr>
          <a:xfrm>
            <a:off x="311700" y="642950"/>
            <a:ext cx="3127500" cy="42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54" name="Google Shape;154;p16"/>
          <p:cNvSpPr txBox="1"/>
          <p:nvPr>
            <p:ph idx="1" type="body"/>
          </p:nvPr>
        </p:nvSpPr>
        <p:spPr>
          <a:xfrm>
            <a:off x="130725" y="1071925"/>
            <a:ext cx="4411500" cy="3726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300"/>
              <a:t>The </a:t>
            </a:r>
            <a:r>
              <a:rPr lang="en" sz="1300"/>
              <a:t>COVID-19</a:t>
            </a:r>
            <a:r>
              <a:rPr lang="en" sz="1300"/>
              <a:t> pandemic has raised a lot of questions amongst the </a:t>
            </a:r>
            <a:r>
              <a:rPr lang="en" sz="1300"/>
              <a:t>general population, which are answered in a different way by different sources of media.</a:t>
            </a:r>
            <a:endParaRPr sz="1300"/>
          </a:p>
          <a:p>
            <a:pPr indent="0" lvl="0" marL="0" rtl="0" algn="just">
              <a:spcBef>
                <a:spcPts val="1600"/>
              </a:spcBef>
              <a:spcAft>
                <a:spcPts val="0"/>
              </a:spcAft>
              <a:buNone/>
            </a:pPr>
            <a:r>
              <a:t/>
            </a:r>
            <a:endParaRPr sz="1300"/>
          </a:p>
          <a:p>
            <a:pPr indent="0" lvl="0" marL="0" rtl="0" algn="just">
              <a:spcBef>
                <a:spcPts val="1600"/>
              </a:spcBef>
              <a:spcAft>
                <a:spcPts val="0"/>
              </a:spcAft>
              <a:buNone/>
            </a:pPr>
            <a:r>
              <a:rPr lang="en" sz="1300"/>
              <a:t>C</a:t>
            </a:r>
            <a:r>
              <a:rPr lang="en" sz="1300"/>
              <a:t>hatbots are the latest inventions utilized to combat the novel SARS-CoV-2 coronavirus COVID-19 that enable users to communicate and interact with software applications that can intelligently respond to frequently asked questions using AI based tools</a:t>
            </a:r>
            <a:endParaRPr sz="1300"/>
          </a:p>
          <a:p>
            <a:pPr indent="0" lvl="0" marL="0" rtl="0" algn="just">
              <a:spcBef>
                <a:spcPts val="1600"/>
              </a:spcBef>
              <a:spcAft>
                <a:spcPts val="0"/>
              </a:spcAft>
              <a:buNone/>
            </a:pPr>
            <a:r>
              <a:t/>
            </a:r>
            <a:endParaRPr sz="1300"/>
          </a:p>
          <a:p>
            <a:pPr indent="0" lvl="0" marL="0" rtl="0" algn="just">
              <a:spcBef>
                <a:spcPts val="1600"/>
              </a:spcBef>
              <a:spcAft>
                <a:spcPts val="1600"/>
              </a:spcAft>
              <a:buNone/>
            </a:pPr>
            <a:r>
              <a:rPr lang="en" sz="1300"/>
              <a:t>We built a bot that tries to understand user concerns and answers them with the most accurate information available from knowledge sources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433375" y="588425"/>
            <a:ext cx="75057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and Purpose of the Expert System</a:t>
            </a:r>
            <a:endParaRPr/>
          </a:p>
        </p:txBody>
      </p:sp>
      <p:sp>
        <p:nvSpPr>
          <p:cNvPr id="160" name="Google Shape;160;p17"/>
          <p:cNvSpPr txBox="1"/>
          <p:nvPr/>
        </p:nvSpPr>
        <p:spPr>
          <a:xfrm>
            <a:off x="354413" y="2801775"/>
            <a:ext cx="8046600" cy="250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AF9F8"/>
                </a:highlight>
              </a:rPr>
              <a:t>Chatbots are computer programs designed to conduct textual or audible conversations with a single user.</a:t>
            </a:r>
            <a:endParaRPr sz="1350">
              <a:highlight>
                <a:srgbClr val="FAF9F8"/>
              </a:highlight>
            </a:endParaRPr>
          </a:p>
          <a:p>
            <a:pPr indent="0" lvl="0" marL="0" rtl="0" algn="l">
              <a:spcBef>
                <a:spcPts val="0"/>
              </a:spcBef>
              <a:spcAft>
                <a:spcPts val="0"/>
              </a:spcAft>
              <a:buNone/>
            </a:pPr>
            <a:r>
              <a:t/>
            </a:r>
            <a:endParaRPr sz="1350">
              <a:highlight>
                <a:srgbClr val="FAF9F8"/>
              </a:highlight>
            </a:endParaRPr>
          </a:p>
          <a:p>
            <a:pPr indent="0" lvl="0" marL="0" rtl="0" algn="l">
              <a:spcBef>
                <a:spcPts val="0"/>
              </a:spcBef>
              <a:spcAft>
                <a:spcPts val="0"/>
              </a:spcAft>
              <a:buNone/>
            </a:pPr>
            <a:r>
              <a:rPr lang="en" sz="1350">
                <a:highlight>
                  <a:srgbClr val="FAF9F8"/>
                </a:highlight>
              </a:rPr>
              <a:t>The texts are often extremely context-dependent and ambiguous, especially  in multi-person conversations across multiple topics.</a:t>
            </a:r>
            <a:endParaRPr sz="1350">
              <a:highlight>
                <a:srgbClr val="FAF9F8"/>
              </a:highlight>
            </a:endParaRPr>
          </a:p>
          <a:p>
            <a:pPr indent="0" lvl="0" marL="0" rtl="0" algn="l">
              <a:spcBef>
                <a:spcPts val="0"/>
              </a:spcBef>
              <a:spcAft>
                <a:spcPts val="0"/>
              </a:spcAft>
              <a:buNone/>
            </a:pPr>
            <a:r>
              <a:t/>
            </a:r>
            <a:endParaRPr sz="1350">
              <a:highlight>
                <a:srgbClr val="FAF9F8"/>
              </a:highlight>
            </a:endParaRPr>
          </a:p>
          <a:p>
            <a:pPr indent="0" lvl="0" marL="0" rtl="0" algn="l">
              <a:spcBef>
                <a:spcPts val="0"/>
              </a:spcBef>
              <a:spcAft>
                <a:spcPts val="0"/>
              </a:spcAft>
              <a:buNone/>
            </a:pPr>
            <a:r>
              <a:rPr lang="en" sz="1350">
                <a:highlight>
                  <a:srgbClr val="FAF9F8"/>
                </a:highlight>
              </a:rPr>
              <a:t>Task-oriented chat-bots operate by detecting the intent of the user for each request and providing a response based on the intent. </a:t>
            </a:r>
            <a:endParaRPr sz="1350">
              <a:highlight>
                <a:srgbClr val="FAF9F8"/>
              </a:highlight>
            </a:endParaRPr>
          </a:p>
          <a:p>
            <a:pPr indent="0" lvl="0" marL="0" rtl="0" algn="l">
              <a:spcBef>
                <a:spcPts val="0"/>
              </a:spcBef>
              <a:spcAft>
                <a:spcPts val="0"/>
              </a:spcAft>
              <a:buNone/>
            </a:pPr>
            <a:r>
              <a:t/>
            </a:r>
            <a:endParaRPr sz="1500">
              <a:highlight>
                <a:srgbClr val="FAF9F8"/>
              </a:highlight>
            </a:endParaRPr>
          </a:p>
          <a:p>
            <a:pPr indent="0" lvl="0" marL="0" rtl="0" algn="l">
              <a:spcBef>
                <a:spcPts val="0"/>
              </a:spcBef>
              <a:spcAft>
                <a:spcPts val="0"/>
              </a:spcAft>
              <a:buNone/>
            </a:pPr>
            <a:r>
              <a:t/>
            </a:r>
            <a:endParaRPr sz="1500">
              <a:highlight>
                <a:srgbClr val="FAF9F8"/>
              </a:highlight>
            </a:endParaRPr>
          </a:p>
          <a:p>
            <a:pPr indent="0" lvl="0" marL="0" rtl="0" algn="l">
              <a:lnSpc>
                <a:spcPct val="115000"/>
              </a:lnSpc>
              <a:spcBef>
                <a:spcPts val="0"/>
              </a:spcBef>
              <a:spcAft>
                <a:spcPts val="0"/>
              </a:spcAft>
              <a:buNone/>
            </a:pPr>
            <a:r>
              <a:t/>
            </a:r>
            <a:endParaRPr sz="1300">
              <a:solidFill>
                <a:srgbClr val="212529"/>
              </a:solidFill>
              <a:highlight>
                <a:srgbClr val="FFFFFF"/>
              </a:highlight>
            </a:endParaRPr>
          </a:p>
        </p:txBody>
      </p:sp>
      <p:pic>
        <p:nvPicPr>
          <p:cNvPr id="161" name="Google Shape;161;p17"/>
          <p:cNvPicPr preferRelativeResize="0"/>
          <p:nvPr/>
        </p:nvPicPr>
        <p:blipFill rotWithShape="1">
          <a:blip r:embed="rId3">
            <a:alphaModFix/>
          </a:blip>
          <a:srcRect b="16324" l="0" r="0" t="0"/>
          <a:stretch/>
        </p:blipFill>
        <p:spPr>
          <a:xfrm>
            <a:off x="2108363" y="1178825"/>
            <a:ext cx="4538675" cy="15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588425"/>
            <a:ext cx="75057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and Purpose of the Expert System</a:t>
            </a:r>
            <a:endParaRPr/>
          </a:p>
        </p:txBody>
      </p:sp>
      <p:sp>
        <p:nvSpPr>
          <p:cNvPr id="167" name="Google Shape;167;p18"/>
          <p:cNvSpPr txBox="1"/>
          <p:nvPr>
            <p:ph idx="1" type="body"/>
          </p:nvPr>
        </p:nvSpPr>
        <p:spPr>
          <a:xfrm>
            <a:off x="819150" y="1360875"/>
            <a:ext cx="4774500" cy="30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latin typeface="Arial"/>
                <a:ea typeface="Arial"/>
                <a:cs typeface="Arial"/>
                <a:sym typeface="Arial"/>
              </a:rPr>
              <a:t>What is Expert System?</a:t>
            </a:r>
            <a:endParaRPr b="1"/>
          </a:p>
          <a:p>
            <a:pPr indent="-311150" lvl="0" marL="457200" rtl="0" algn="l">
              <a:spcBef>
                <a:spcPts val="1200"/>
              </a:spcBef>
              <a:spcAft>
                <a:spcPts val="0"/>
              </a:spcAft>
              <a:buClr>
                <a:srgbClr val="222222"/>
              </a:buClr>
              <a:buSzPts val="1300"/>
              <a:buFont typeface="Arial"/>
              <a:buChar char="●"/>
            </a:pPr>
            <a:r>
              <a:rPr lang="en">
                <a:solidFill>
                  <a:srgbClr val="222222"/>
                </a:solidFill>
                <a:highlight>
                  <a:srgbClr val="FFFFFF"/>
                </a:highlight>
                <a:latin typeface="Arial"/>
                <a:ea typeface="Arial"/>
                <a:cs typeface="Arial"/>
                <a:sym typeface="Arial"/>
              </a:rPr>
              <a:t>Expert System is an interactive and reliable computer-based decision-making system which uses both facts and heuristics to solve complex decision-making problems.</a:t>
            </a:r>
            <a:endParaRPr>
              <a:solidFill>
                <a:srgbClr val="222222"/>
              </a:solidFill>
              <a:highlight>
                <a:srgbClr val="FFFFFF"/>
              </a:highlight>
              <a:latin typeface="Arial"/>
              <a:ea typeface="Arial"/>
              <a:cs typeface="Arial"/>
              <a:sym typeface="Arial"/>
            </a:endParaRPr>
          </a:p>
          <a:p>
            <a:pPr indent="-311150" lvl="0" marL="457200" rtl="0" algn="l">
              <a:spcBef>
                <a:spcPts val="0"/>
              </a:spcBef>
              <a:spcAft>
                <a:spcPts val="0"/>
              </a:spcAft>
              <a:buClr>
                <a:srgbClr val="222222"/>
              </a:buClr>
              <a:buSzPts val="1300"/>
              <a:buFont typeface="Arial"/>
              <a:buChar char="●"/>
            </a:pPr>
            <a:r>
              <a:rPr lang="en">
                <a:solidFill>
                  <a:srgbClr val="222222"/>
                </a:solidFill>
                <a:highlight>
                  <a:srgbClr val="FFFFFF"/>
                </a:highlight>
                <a:latin typeface="Arial"/>
                <a:ea typeface="Arial"/>
                <a:cs typeface="Arial"/>
                <a:sym typeface="Arial"/>
              </a:rPr>
              <a:t>The Expert System in AI can resolve many issues which generally would require a human expert.</a:t>
            </a:r>
            <a:endParaRPr>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AF9F8"/>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AF9F8"/>
                </a:highlight>
                <a:latin typeface="Arial"/>
                <a:ea typeface="Arial"/>
                <a:cs typeface="Arial"/>
                <a:sym typeface="Arial"/>
              </a:rPr>
              <a:t>This chatbot is intent-based chatbots and they</a:t>
            </a:r>
            <a:endParaRPr>
              <a:solidFill>
                <a:srgbClr val="000000"/>
              </a:solidFill>
              <a:highlight>
                <a:srgbClr val="FAF9F8"/>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AF9F8"/>
                </a:highlight>
                <a:latin typeface="Arial"/>
                <a:ea typeface="Arial"/>
                <a:cs typeface="Arial"/>
                <a:sym typeface="Arial"/>
              </a:rPr>
              <a:t>operate by detecting the intent of the user for each request and providing a response based on the intent.</a:t>
            </a:r>
            <a:endParaRPr b="1">
              <a:solidFill>
                <a:srgbClr val="222222"/>
              </a:solidFill>
              <a:highlight>
                <a:srgbClr val="FFFFFF"/>
              </a:highlight>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5514975" y="2378850"/>
            <a:ext cx="3293175" cy="1818375"/>
          </a:xfrm>
          <a:prstGeom prst="rect">
            <a:avLst/>
          </a:prstGeom>
          <a:noFill/>
          <a:ln>
            <a:noFill/>
          </a:ln>
        </p:spPr>
      </p:pic>
      <p:sp>
        <p:nvSpPr>
          <p:cNvPr id="169" name="Google Shape;169;p18"/>
          <p:cNvSpPr txBox="1"/>
          <p:nvPr/>
        </p:nvSpPr>
        <p:spPr>
          <a:xfrm>
            <a:off x="5661563" y="1735925"/>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2"/>
                </a:solidFill>
                <a:latin typeface="Calibri"/>
                <a:ea typeface="Calibri"/>
                <a:cs typeface="Calibri"/>
                <a:sym typeface="Calibri"/>
              </a:rPr>
              <a:t>Components of Expert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48300" y="1585925"/>
            <a:ext cx="2351400" cy="32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Knowledge Sources &amp; Knowledge Acquisition</a:t>
            </a:r>
            <a:endParaRPr/>
          </a:p>
        </p:txBody>
      </p:sp>
      <p:sp>
        <p:nvSpPr>
          <p:cNvPr descr="Centers for Disease Control and Prevention. “Myths and Facts about COVID-19 Vaccines.” CDC, National Center for Immunization and Respiratory Diseases (NCIRD)" id="175" name="Google Shape;175;p19" title="Myths and Facts about COVID-19 Vaccines."/>
          <p:cNvSpPr txBox="1"/>
          <p:nvPr>
            <p:ph idx="1" type="body"/>
          </p:nvPr>
        </p:nvSpPr>
        <p:spPr>
          <a:xfrm>
            <a:off x="3539325" y="593900"/>
            <a:ext cx="5090400" cy="401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Centers for Disease Control and Prevention. “Myths and Facts about COVID-19 Vaccines.” </a:t>
            </a:r>
            <a:r>
              <a:rPr i="1" lang="en" u="sng">
                <a:solidFill>
                  <a:schemeClr val="hlink"/>
                </a:solidFill>
                <a:hlinkClick r:id="rId4"/>
              </a:rPr>
              <a:t>CDC</a:t>
            </a:r>
            <a:r>
              <a:rPr lang="en" u="sng">
                <a:solidFill>
                  <a:schemeClr val="hlink"/>
                </a:solidFill>
                <a:hlinkClick r:id="rId5"/>
              </a:rPr>
              <a:t>, Nationa</a:t>
            </a:r>
            <a:r>
              <a:rPr lang="en" u="sng">
                <a:solidFill>
                  <a:schemeClr val="hlink"/>
                </a:solidFill>
                <a:hlinkClick r:id="rId6"/>
              </a:rPr>
              <a:t>l </a:t>
            </a:r>
            <a:r>
              <a:rPr lang="en" u="sng">
                <a:solidFill>
                  <a:schemeClr val="hlink"/>
                </a:solidFill>
                <a:hlinkClick r:id="rId7"/>
              </a:rPr>
              <a:t>Center for Immunization and Respiratory Diseases (NCIRD)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8"/>
              </a:rPr>
              <a:t>Government Of Canada. “Coronavirus disease (COVID-19) outbreak updates, symptoms, prevention, travel, preparation.” </a:t>
            </a:r>
            <a:r>
              <a:rPr i="1" lang="en" u="sng">
                <a:solidFill>
                  <a:schemeClr val="hlink"/>
                </a:solidFill>
                <a:hlinkClick r:id="rId9"/>
              </a:rPr>
              <a:t>Canada.ca</a:t>
            </a:r>
            <a:r>
              <a:rPr lang="en" u="sng">
                <a:solidFill>
                  <a:schemeClr val="hlink"/>
                </a:solidFill>
                <a:hlinkClick r:id="rId10"/>
              </a:rPr>
              <a:t>, Government Of Canada, 2020</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11"/>
              </a:rPr>
              <a:t>Intermountain Healthcare. “Misconceptions about COVID-19”</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12"/>
              </a:rPr>
              <a:t>Implementation of a Chatbot System using AI and NLP.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620575"/>
            <a:ext cx="7505700" cy="6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Knowledge Design &amp; Engineering</a:t>
            </a:r>
            <a:endParaRPr/>
          </a:p>
        </p:txBody>
      </p:sp>
      <p:sp>
        <p:nvSpPr>
          <p:cNvPr id="181" name="Google Shape;181;p20"/>
          <p:cNvSpPr txBox="1"/>
          <p:nvPr>
            <p:ph idx="1" type="body"/>
          </p:nvPr>
        </p:nvSpPr>
        <p:spPr>
          <a:xfrm>
            <a:off x="819150" y="1457325"/>
            <a:ext cx="7505700" cy="29814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SzPts val="1900"/>
              <a:buChar char="●"/>
            </a:pPr>
            <a:r>
              <a:rPr lang="en" sz="1900"/>
              <a:t>Domain understanding: History of Covid-19 chatbots</a:t>
            </a:r>
            <a:endParaRPr sz="1900"/>
          </a:p>
          <a:p>
            <a:pPr indent="-349250" lvl="0" marL="457200" rtl="0" algn="l">
              <a:lnSpc>
                <a:spcPct val="150000"/>
              </a:lnSpc>
              <a:spcBef>
                <a:spcPts val="0"/>
              </a:spcBef>
              <a:spcAft>
                <a:spcPts val="0"/>
              </a:spcAft>
              <a:buSzPts val="1900"/>
              <a:buChar char="●"/>
            </a:pPr>
            <a:r>
              <a:rPr lang="en" sz="1900"/>
              <a:t>Advantages of a chatbot in general and its relevance with respect to addressing queries related to Covid-19</a:t>
            </a:r>
            <a:endParaRPr sz="1900"/>
          </a:p>
          <a:p>
            <a:pPr indent="-349250" lvl="0" marL="457200" rtl="0" algn="l">
              <a:lnSpc>
                <a:spcPct val="150000"/>
              </a:lnSpc>
              <a:spcBef>
                <a:spcPts val="0"/>
              </a:spcBef>
              <a:spcAft>
                <a:spcPts val="0"/>
              </a:spcAft>
              <a:buSzPts val="1900"/>
              <a:buChar char="●"/>
            </a:pPr>
            <a:r>
              <a:rPr lang="en" sz="1900"/>
              <a:t>Application of NLP and NLU in </a:t>
            </a:r>
            <a:r>
              <a:rPr lang="en" sz="1900"/>
              <a:t>designing</a:t>
            </a:r>
            <a:r>
              <a:rPr lang="en" sz="1900"/>
              <a:t> a Chatbot</a:t>
            </a:r>
            <a:endParaRPr sz="1900"/>
          </a:p>
          <a:p>
            <a:pPr indent="-349250" lvl="0" marL="457200" rtl="0" algn="l">
              <a:lnSpc>
                <a:spcPct val="150000"/>
              </a:lnSpc>
              <a:spcBef>
                <a:spcPts val="0"/>
              </a:spcBef>
              <a:spcAft>
                <a:spcPts val="0"/>
              </a:spcAft>
              <a:buSzPts val="1900"/>
              <a:buChar char="●"/>
            </a:pPr>
            <a:r>
              <a:rPr lang="en" sz="1900"/>
              <a:t>Constraints and limitations of a chatbot</a:t>
            </a:r>
            <a:endParaRPr sz="1900"/>
          </a:p>
          <a:p>
            <a:pPr indent="-349250" lvl="0" marL="457200" rtl="0" algn="l">
              <a:lnSpc>
                <a:spcPct val="150000"/>
              </a:lnSpc>
              <a:spcBef>
                <a:spcPts val="0"/>
              </a:spcBef>
              <a:spcAft>
                <a:spcPts val="0"/>
              </a:spcAft>
              <a:buSzPts val="1900"/>
              <a:buChar char="●"/>
            </a:pPr>
            <a:r>
              <a:rPr lang="en" sz="1900"/>
              <a:t>Intent-based contextual chatbot</a:t>
            </a:r>
            <a:endParaRPr sz="1900"/>
          </a:p>
          <a:p>
            <a:pPr indent="-349250" lvl="0" marL="457200" rtl="0" algn="l">
              <a:lnSpc>
                <a:spcPct val="150000"/>
              </a:lnSpc>
              <a:spcBef>
                <a:spcPts val="0"/>
              </a:spcBef>
              <a:spcAft>
                <a:spcPts val="0"/>
              </a:spcAft>
              <a:buSzPts val="1900"/>
              <a:buChar char="●"/>
            </a:pPr>
            <a:r>
              <a:rPr lang="en" sz="1900"/>
              <a:t>Flow based approach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449125"/>
            <a:ext cx="75057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187" name="Google Shape;187;p21"/>
          <p:cNvSpPr txBox="1"/>
          <p:nvPr>
            <p:ph idx="1" type="body"/>
          </p:nvPr>
        </p:nvSpPr>
        <p:spPr>
          <a:xfrm>
            <a:off x="669150" y="1125125"/>
            <a:ext cx="4345800" cy="3270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b="1" sz="1200">
              <a:solidFill>
                <a:srgbClr val="0C343D"/>
              </a:solidFill>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en" sz="1200">
                <a:solidFill>
                  <a:srgbClr val="212529"/>
                </a:solidFill>
                <a:highlight>
                  <a:srgbClr val="FFFFFF"/>
                </a:highlight>
                <a:latin typeface="Arial"/>
                <a:ea typeface="Arial"/>
                <a:cs typeface="Arial"/>
                <a:sym typeface="Arial"/>
              </a:rPr>
              <a:t>The interaction between the user and the systems is a dialog that is basically user presented questions being answered by the system.</a:t>
            </a:r>
            <a:endParaRPr sz="120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en" sz="1200">
                <a:solidFill>
                  <a:srgbClr val="212529"/>
                </a:solidFill>
                <a:highlight>
                  <a:srgbClr val="FFFFFF"/>
                </a:highlight>
                <a:latin typeface="Arial"/>
                <a:ea typeface="Arial"/>
                <a:cs typeface="Arial"/>
                <a:sym typeface="Arial"/>
              </a:rPr>
              <a:t>The user is first greeted by The COVID Chatbot asking for their name, to give the user a sense of familiarity. The user is then able to ask the data any question they want to know the answer to.</a:t>
            </a:r>
            <a:endParaRPr sz="1200">
              <a:solidFill>
                <a:srgbClr val="212529"/>
              </a:solidFill>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b="1" sz="1200">
              <a:solidFill>
                <a:srgbClr val="0C343D"/>
              </a:solidFill>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en" sz="1200">
                <a:solidFill>
                  <a:srgbClr val="212529"/>
                </a:solidFill>
                <a:highlight>
                  <a:srgbClr val="FFFFFF"/>
                </a:highlight>
                <a:latin typeface="Arial"/>
                <a:ea typeface="Arial"/>
                <a:cs typeface="Arial"/>
                <a:sym typeface="Arial"/>
              </a:rPr>
              <a:t>The system analyzes the statement given by the user and gives an estimated answer to the question. The question can be anything COVID-19 related as mentioned above.</a:t>
            </a:r>
            <a:endParaRPr sz="1400"/>
          </a:p>
        </p:txBody>
      </p:sp>
      <p:pic>
        <p:nvPicPr>
          <p:cNvPr id="188" name="Google Shape;188;p21"/>
          <p:cNvPicPr preferRelativeResize="0"/>
          <p:nvPr/>
        </p:nvPicPr>
        <p:blipFill>
          <a:blip r:embed="rId3">
            <a:alphaModFix/>
          </a:blip>
          <a:stretch>
            <a:fillRect/>
          </a:stretch>
        </p:blipFill>
        <p:spPr>
          <a:xfrm>
            <a:off x="5164950" y="763275"/>
            <a:ext cx="3581748" cy="376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312325"/>
            <a:ext cx="7505700" cy="7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94" name="Google Shape;194;p22"/>
          <p:cNvSpPr txBox="1"/>
          <p:nvPr>
            <p:ph idx="1" type="body"/>
          </p:nvPr>
        </p:nvSpPr>
        <p:spPr>
          <a:xfrm>
            <a:off x="738150" y="949775"/>
            <a:ext cx="7667700" cy="3853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212529"/>
              </a:buClr>
              <a:buSzPts val="1100"/>
              <a:buFont typeface="Arial"/>
              <a:buChar char="●"/>
            </a:pPr>
            <a:r>
              <a:rPr b="1" lang="en" sz="1100">
                <a:solidFill>
                  <a:srgbClr val="212529"/>
                </a:solidFill>
                <a:highlight>
                  <a:srgbClr val="FFFFFF"/>
                </a:highlight>
                <a:latin typeface="Arial"/>
                <a:ea typeface="Arial"/>
                <a:cs typeface="Arial"/>
                <a:sym typeface="Arial"/>
              </a:rPr>
              <a:t>Tools:</a:t>
            </a:r>
            <a:endParaRPr b="1" sz="1100">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Python</a:t>
            </a:r>
            <a:endParaRPr>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chemeClr val="dk1"/>
                </a:highlight>
                <a:latin typeface="Arial"/>
                <a:ea typeface="Arial"/>
                <a:cs typeface="Arial"/>
                <a:sym typeface="Arial"/>
              </a:rPr>
              <a:t>Tkinter</a:t>
            </a:r>
            <a:endParaRPr>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Sklearn</a:t>
            </a:r>
            <a:endParaRPr>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chemeClr val="dk1"/>
                </a:highlight>
                <a:latin typeface="Arial"/>
                <a:ea typeface="Arial"/>
                <a:cs typeface="Arial"/>
                <a:sym typeface="Arial"/>
              </a:rPr>
              <a:t>Spacy</a:t>
            </a:r>
            <a:endParaRPr>
              <a:solidFill>
                <a:srgbClr val="212529"/>
              </a:solidFill>
              <a:highlight>
                <a:schemeClr val="dk1"/>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chemeClr val="dk1"/>
                </a:highlight>
                <a:latin typeface="Arial"/>
                <a:ea typeface="Arial"/>
                <a:cs typeface="Arial"/>
                <a:sym typeface="Arial"/>
              </a:rPr>
              <a:t>NLTK</a:t>
            </a:r>
            <a:endParaRPr>
              <a:solidFill>
                <a:srgbClr val="212529"/>
              </a:solidFill>
              <a:highlight>
                <a:schemeClr val="dk1"/>
              </a:highlight>
              <a:latin typeface="Arial"/>
              <a:ea typeface="Arial"/>
              <a:cs typeface="Arial"/>
              <a:sym typeface="Arial"/>
            </a:endParaRPr>
          </a:p>
          <a:p>
            <a:pPr indent="0" lvl="0" marL="0" rtl="0" algn="just">
              <a:spcBef>
                <a:spcPts val="0"/>
              </a:spcBef>
              <a:spcAft>
                <a:spcPts val="0"/>
              </a:spcAft>
              <a:buNone/>
            </a:pPr>
            <a:r>
              <a:t/>
            </a:r>
            <a:endParaRPr sz="1100">
              <a:solidFill>
                <a:srgbClr val="212529"/>
              </a:solidFill>
              <a:highlight>
                <a:srgbClr val="FFFFFF"/>
              </a:highlight>
              <a:latin typeface="Arial"/>
              <a:ea typeface="Arial"/>
              <a:cs typeface="Arial"/>
              <a:sym typeface="Arial"/>
            </a:endParaRPr>
          </a:p>
          <a:p>
            <a:pPr indent="-298450" lvl="0" marL="457200" rtl="0" algn="just">
              <a:spcBef>
                <a:spcPts val="0"/>
              </a:spcBef>
              <a:spcAft>
                <a:spcPts val="0"/>
              </a:spcAft>
              <a:buClr>
                <a:srgbClr val="212529"/>
              </a:buClr>
              <a:buSzPts val="1100"/>
              <a:buFont typeface="Arial"/>
              <a:buChar char="●"/>
            </a:pPr>
            <a:r>
              <a:rPr b="1" lang="en" sz="1100">
                <a:solidFill>
                  <a:srgbClr val="212529"/>
                </a:solidFill>
                <a:highlight>
                  <a:srgbClr val="FFFFFF"/>
                </a:highlight>
                <a:latin typeface="Arial"/>
                <a:ea typeface="Arial"/>
                <a:cs typeface="Arial"/>
                <a:sym typeface="Arial"/>
              </a:rPr>
              <a:t>Dataset</a:t>
            </a:r>
            <a:endParaRPr b="1" sz="1100">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W</a:t>
            </a:r>
            <a:r>
              <a:rPr lang="en">
                <a:solidFill>
                  <a:srgbClr val="212529"/>
                </a:solidFill>
                <a:highlight>
                  <a:srgbClr val="FFFFFF"/>
                </a:highlight>
                <a:latin typeface="Arial"/>
                <a:ea typeface="Arial"/>
                <a:cs typeface="Arial"/>
                <a:sym typeface="Arial"/>
              </a:rPr>
              <a:t>e collected the data by asking our friends and family the common question regarding COVID-19. Then we collected some of the information from the links provided above.</a:t>
            </a:r>
            <a:endParaRPr>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Used spacy to embed the dataset</a:t>
            </a:r>
            <a:endParaRPr>
              <a:solidFill>
                <a:srgbClr val="212529"/>
              </a:solidFill>
              <a:highlight>
                <a:srgbClr val="FFFFFF"/>
              </a:highlight>
              <a:latin typeface="Arial"/>
              <a:ea typeface="Arial"/>
              <a:cs typeface="Arial"/>
              <a:sym typeface="Arial"/>
            </a:endParaRPr>
          </a:p>
          <a:p>
            <a:pPr indent="-298450" lvl="0" marL="457200" rtl="0" algn="just">
              <a:spcBef>
                <a:spcPts val="0"/>
              </a:spcBef>
              <a:spcAft>
                <a:spcPts val="0"/>
              </a:spcAft>
              <a:buClr>
                <a:srgbClr val="212529"/>
              </a:buClr>
              <a:buSzPts val="1100"/>
              <a:buFont typeface="Arial"/>
              <a:buChar char="●"/>
            </a:pPr>
            <a:r>
              <a:rPr b="1" lang="en" sz="1100">
                <a:solidFill>
                  <a:srgbClr val="212529"/>
                </a:solidFill>
                <a:highlight>
                  <a:srgbClr val="FFFFFF"/>
                </a:highlight>
                <a:latin typeface="Arial"/>
                <a:ea typeface="Arial"/>
                <a:cs typeface="Arial"/>
                <a:sym typeface="Arial"/>
              </a:rPr>
              <a:t>Training &amp; Testing</a:t>
            </a:r>
            <a:endParaRPr b="1" sz="1100">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We trained and tested the following classifiers:</a:t>
            </a:r>
            <a:endParaRPr>
              <a:solidFill>
                <a:srgbClr val="212529"/>
              </a:solidFill>
              <a:highlight>
                <a:srgbClr val="FFFFFF"/>
              </a:highlight>
              <a:latin typeface="Arial"/>
              <a:ea typeface="Arial"/>
              <a:cs typeface="Arial"/>
              <a:sym typeface="Arial"/>
            </a:endParaRPr>
          </a:p>
          <a:p>
            <a:pPr indent="-298450" lvl="2" marL="13716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GNB</a:t>
            </a:r>
            <a:endParaRPr>
              <a:solidFill>
                <a:srgbClr val="212529"/>
              </a:solidFill>
              <a:highlight>
                <a:srgbClr val="FFFFFF"/>
              </a:highlight>
              <a:latin typeface="Arial"/>
              <a:ea typeface="Arial"/>
              <a:cs typeface="Arial"/>
              <a:sym typeface="Arial"/>
            </a:endParaRPr>
          </a:p>
          <a:p>
            <a:pPr indent="-298450" lvl="2" marL="13716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Linear</a:t>
            </a:r>
            <a:endParaRPr>
              <a:solidFill>
                <a:srgbClr val="212529"/>
              </a:solidFill>
              <a:highlight>
                <a:srgbClr val="FFFFFF"/>
              </a:highlight>
              <a:latin typeface="Arial"/>
              <a:ea typeface="Arial"/>
              <a:cs typeface="Arial"/>
              <a:sym typeface="Arial"/>
            </a:endParaRPr>
          </a:p>
          <a:p>
            <a:pPr indent="-298450" lvl="2" marL="13716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KNN</a:t>
            </a:r>
            <a:endParaRPr>
              <a:solidFill>
                <a:srgbClr val="212529"/>
              </a:solidFill>
              <a:highlight>
                <a:srgbClr val="FFFFFF"/>
              </a:highlight>
              <a:latin typeface="Arial"/>
              <a:ea typeface="Arial"/>
              <a:cs typeface="Arial"/>
              <a:sym typeface="Arial"/>
            </a:endParaRPr>
          </a:p>
          <a:p>
            <a:pPr indent="-298450" lvl="2" marL="13716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SVM</a:t>
            </a:r>
            <a:endParaRPr>
              <a:solidFill>
                <a:srgbClr val="212529"/>
              </a:solidFill>
              <a:highlight>
                <a:srgbClr val="FFFFFF"/>
              </a:highlight>
              <a:latin typeface="Arial"/>
              <a:ea typeface="Arial"/>
              <a:cs typeface="Arial"/>
              <a:sym typeface="Arial"/>
            </a:endParaRPr>
          </a:p>
          <a:p>
            <a:pPr indent="-298450" lvl="0" marL="457200" rtl="0" algn="just">
              <a:spcBef>
                <a:spcPts val="0"/>
              </a:spcBef>
              <a:spcAft>
                <a:spcPts val="0"/>
              </a:spcAft>
              <a:buClr>
                <a:srgbClr val="212529"/>
              </a:buClr>
              <a:buSzPts val="1100"/>
              <a:buFont typeface="Arial"/>
              <a:buChar char="●"/>
            </a:pPr>
            <a:r>
              <a:rPr b="1" lang="en" sz="1100">
                <a:solidFill>
                  <a:srgbClr val="212529"/>
                </a:solidFill>
                <a:highlight>
                  <a:srgbClr val="FFFFFF"/>
                </a:highlight>
                <a:latin typeface="Arial"/>
                <a:ea typeface="Arial"/>
                <a:cs typeface="Arial"/>
                <a:sym typeface="Arial"/>
              </a:rPr>
              <a:t>User Interface</a:t>
            </a:r>
            <a:endParaRPr b="1" sz="1100">
              <a:solidFill>
                <a:srgbClr val="212529"/>
              </a:solidFill>
              <a:highlight>
                <a:srgbClr val="FFFFFF"/>
              </a:highlight>
              <a:latin typeface="Arial"/>
              <a:ea typeface="Arial"/>
              <a:cs typeface="Arial"/>
              <a:sym typeface="Arial"/>
            </a:endParaRPr>
          </a:p>
          <a:p>
            <a:pPr indent="-298450" lvl="1" marL="914400" rtl="0" algn="just">
              <a:spcBef>
                <a:spcPts val="0"/>
              </a:spcBef>
              <a:spcAft>
                <a:spcPts val="0"/>
              </a:spcAft>
              <a:buClr>
                <a:srgbClr val="212529"/>
              </a:buClr>
              <a:buSzPts val="1100"/>
              <a:buFont typeface="Arial"/>
              <a:buChar char="○"/>
            </a:pPr>
            <a:r>
              <a:rPr lang="en">
                <a:solidFill>
                  <a:srgbClr val="212529"/>
                </a:solidFill>
                <a:highlight>
                  <a:srgbClr val="FFFFFF"/>
                </a:highlight>
                <a:latin typeface="Arial"/>
                <a:ea typeface="Arial"/>
                <a:cs typeface="Arial"/>
                <a:sym typeface="Arial"/>
              </a:rPr>
              <a:t>We used tkinter to develop the GUI for the user to be able to easily interact with the system.</a:t>
            </a:r>
            <a:endParaRPr>
              <a:solidFill>
                <a:srgbClr val="212529"/>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496500" y="406275"/>
            <a:ext cx="81510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 Tasks</a:t>
            </a:r>
            <a:endParaRPr/>
          </a:p>
        </p:txBody>
      </p:sp>
      <p:graphicFrame>
        <p:nvGraphicFramePr>
          <p:cNvPr id="200" name="Google Shape;200;p23"/>
          <p:cNvGraphicFramePr/>
          <p:nvPr/>
        </p:nvGraphicFramePr>
        <p:xfrm>
          <a:off x="462275" y="1244075"/>
          <a:ext cx="3000000" cy="3000000"/>
        </p:xfrm>
        <a:graphic>
          <a:graphicData uri="http://schemas.openxmlformats.org/drawingml/2006/table">
            <a:tbl>
              <a:tblPr>
                <a:noFill/>
                <a:tableStyleId>{5F384F91-7C46-4268-8AFC-1E69C4EE3FC2}</a:tableStyleId>
              </a:tblPr>
              <a:tblGrid>
                <a:gridCol w="1738725"/>
                <a:gridCol w="4399525"/>
                <a:gridCol w="2081200"/>
              </a:tblGrid>
              <a:tr h="410300">
                <a:tc>
                  <a:txBody>
                    <a:bodyPr/>
                    <a:lstStyle/>
                    <a:p>
                      <a:pPr indent="0" lvl="0" marL="0" rtl="0" algn="just">
                        <a:spcBef>
                          <a:spcPts val="0"/>
                        </a:spcBef>
                        <a:spcAft>
                          <a:spcPts val="0"/>
                        </a:spcAft>
                        <a:buNone/>
                      </a:pPr>
                      <a:r>
                        <a:rPr b="1" lang="en" sz="1300">
                          <a:solidFill>
                            <a:srgbClr val="FFFFFF"/>
                          </a:solidFill>
                          <a:highlight>
                            <a:srgbClr val="1C4587"/>
                          </a:highlight>
                        </a:rPr>
                        <a:t>Member</a:t>
                      </a:r>
                      <a:endParaRPr b="1" sz="1300">
                        <a:solidFill>
                          <a:srgbClr val="FFFFFF"/>
                        </a:solidFill>
                        <a:highlight>
                          <a:srgbClr val="1C4587"/>
                        </a:highlight>
                      </a:endParaRPr>
                    </a:p>
                  </a:txBody>
                  <a:tcPr marT="63500" marB="63500" marR="63500" marL="63500">
                    <a:solidFill>
                      <a:srgbClr val="1C4587"/>
                    </a:solidFill>
                  </a:tcPr>
                </a:tc>
                <a:tc>
                  <a:txBody>
                    <a:bodyPr/>
                    <a:lstStyle/>
                    <a:p>
                      <a:pPr indent="0" lvl="0" marL="0" rtl="0" algn="just">
                        <a:spcBef>
                          <a:spcPts val="0"/>
                        </a:spcBef>
                        <a:spcAft>
                          <a:spcPts val="0"/>
                        </a:spcAft>
                        <a:buNone/>
                      </a:pPr>
                      <a:r>
                        <a:rPr b="1" lang="en" sz="1300">
                          <a:solidFill>
                            <a:srgbClr val="FFFFFF"/>
                          </a:solidFill>
                          <a:highlight>
                            <a:srgbClr val="1C4587"/>
                          </a:highlight>
                        </a:rPr>
                        <a:t>Task</a:t>
                      </a:r>
                      <a:endParaRPr b="1" sz="1300">
                        <a:solidFill>
                          <a:srgbClr val="FFFFFF"/>
                        </a:solidFill>
                        <a:highlight>
                          <a:srgbClr val="1C4587"/>
                        </a:highlight>
                      </a:endParaRPr>
                    </a:p>
                  </a:txBody>
                  <a:tcPr marT="63500" marB="63500" marR="63500" marL="63500">
                    <a:solidFill>
                      <a:srgbClr val="1C4587"/>
                    </a:solidFill>
                  </a:tcPr>
                </a:tc>
                <a:tc>
                  <a:txBody>
                    <a:bodyPr/>
                    <a:lstStyle/>
                    <a:p>
                      <a:pPr indent="0" lvl="0" marL="0" rtl="0" algn="just">
                        <a:spcBef>
                          <a:spcPts val="0"/>
                        </a:spcBef>
                        <a:spcAft>
                          <a:spcPts val="0"/>
                        </a:spcAft>
                        <a:buNone/>
                      </a:pPr>
                      <a:r>
                        <a:rPr b="1" lang="en" sz="1300">
                          <a:solidFill>
                            <a:srgbClr val="FFFFFF"/>
                          </a:solidFill>
                          <a:highlight>
                            <a:srgbClr val="1C4587"/>
                          </a:highlight>
                        </a:rPr>
                        <a:t>Time Elapsed</a:t>
                      </a:r>
                      <a:endParaRPr b="1" sz="1300">
                        <a:solidFill>
                          <a:srgbClr val="FFFFFF"/>
                        </a:solidFill>
                        <a:highlight>
                          <a:srgbClr val="1C4587"/>
                        </a:highlight>
                      </a:endParaRPr>
                    </a:p>
                  </a:txBody>
                  <a:tcPr marT="63500" marB="63500" marR="63500" marL="63500">
                    <a:solidFill>
                      <a:srgbClr val="1C4587"/>
                    </a:solidFill>
                  </a:tcPr>
                </a:tc>
              </a:tr>
              <a:tr h="410300">
                <a:tc>
                  <a:txBody>
                    <a:bodyPr/>
                    <a:lstStyle/>
                    <a:p>
                      <a:pPr indent="0" lvl="0" marL="0" rtl="0" algn="just">
                        <a:spcBef>
                          <a:spcPts val="0"/>
                        </a:spcBef>
                        <a:spcAft>
                          <a:spcPts val="0"/>
                        </a:spcAft>
                        <a:buNone/>
                      </a:pPr>
                      <a:r>
                        <a:rPr lang="en" sz="1300">
                          <a:solidFill>
                            <a:srgbClr val="212529"/>
                          </a:solidFill>
                          <a:highlight>
                            <a:srgbClr val="FFFFFF"/>
                          </a:highlight>
                        </a:rPr>
                        <a:t>Sourabh Potdar</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Model training</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Jaydutt Joshi</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Resources Collection</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Keith Frank</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GUI Development</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Ronak Kumar</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Dataset Handling/Resource Interpretation</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Yash Shah</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Testing Model &amp; GUI</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Team</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Documentation and drafting</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2 days</a:t>
                      </a:r>
                      <a:endParaRPr sz="1300">
                        <a:solidFill>
                          <a:srgbClr val="212529"/>
                        </a:solidFill>
                        <a:highlight>
                          <a:srgbClr val="FFFFFF"/>
                        </a:highlight>
                      </a:endParaRPr>
                    </a:p>
                  </a:txBody>
                  <a:tcPr marT="63500" marB="63500" marR="63500" marL="63500"/>
                </a:tc>
              </a:tr>
              <a:tr h="410300">
                <a:tc>
                  <a:txBody>
                    <a:bodyPr/>
                    <a:lstStyle/>
                    <a:p>
                      <a:pPr indent="0" lvl="0" marL="0" rtl="0" algn="just">
                        <a:spcBef>
                          <a:spcPts val="0"/>
                        </a:spcBef>
                        <a:spcAft>
                          <a:spcPts val="0"/>
                        </a:spcAft>
                        <a:buNone/>
                      </a:pPr>
                      <a:r>
                        <a:rPr lang="en" sz="1300">
                          <a:solidFill>
                            <a:srgbClr val="212529"/>
                          </a:solidFill>
                          <a:highlight>
                            <a:srgbClr val="FFFFFF"/>
                          </a:highlight>
                        </a:rPr>
                        <a:t>Team</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Presentation slides</a:t>
                      </a:r>
                      <a:endParaRPr sz="1300">
                        <a:solidFill>
                          <a:srgbClr val="212529"/>
                        </a:solidFill>
                        <a:highlight>
                          <a:srgbClr val="FFFFFF"/>
                        </a:highlight>
                      </a:endParaRPr>
                    </a:p>
                  </a:txBody>
                  <a:tcPr marT="63500" marB="63500" marR="63500" marL="63500"/>
                </a:tc>
                <a:tc>
                  <a:txBody>
                    <a:bodyPr/>
                    <a:lstStyle/>
                    <a:p>
                      <a:pPr indent="0" lvl="0" marL="0" rtl="0" algn="just">
                        <a:spcBef>
                          <a:spcPts val="0"/>
                        </a:spcBef>
                        <a:spcAft>
                          <a:spcPts val="0"/>
                        </a:spcAft>
                        <a:buNone/>
                      </a:pPr>
                      <a:r>
                        <a:rPr lang="en" sz="1300">
                          <a:solidFill>
                            <a:srgbClr val="212529"/>
                          </a:solidFill>
                          <a:highlight>
                            <a:srgbClr val="FFFFFF"/>
                          </a:highlight>
                        </a:rPr>
                        <a:t>1 day</a:t>
                      </a:r>
                      <a:endParaRPr sz="1300">
                        <a:solidFill>
                          <a:srgbClr val="212529"/>
                        </a:solidFill>
                        <a:highlight>
                          <a:srgbClr val="FFFFFF"/>
                        </a:highlight>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