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3.jpg" ContentType="image/jpg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91" r:id="rId2"/>
    <p:sldId id="292" r:id="rId3"/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6" r:id="rId13"/>
    <p:sldId id="273" r:id="rId14"/>
    <p:sldId id="274" r:id="rId15"/>
    <p:sldId id="275" r:id="rId16"/>
    <p:sldId id="272" r:id="rId17"/>
    <p:sldId id="271" r:id="rId18"/>
    <p:sldId id="278" r:id="rId19"/>
    <p:sldId id="280" r:id="rId20"/>
    <p:sldId id="281" r:id="rId21"/>
    <p:sldId id="287" r:id="rId22"/>
    <p:sldId id="283" r:id="rId23"/>
    <p:sldId id="284" r:id="rId24"/>
    <p:sldId id="289" r:id="rId25"/>
    <p:sldId id="293" r:id="rId26"/>
    <p:sldId id="294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8" autoAdjust="0"/>
  </p:normalViewPr>
  <p:slideViewPr>
    <p:cSldViewPr>
      <p:cViewPr varScale="1">
        <p:scale>
          <a:sx n="75" d="100"/>
          <a:sy n="75" d="100"/>
        </p:scale>
        <p:origin x="1152" y="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CD729-0FEF-479C-B229-864443BE8FEB}" type="datetimeFigureOut">
              <a:rPr lang="en-US" smtClean="0"/>
              <a:t>03-Oct-18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D5060-3E61-4D13-8CEC-BEA3482259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0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3ED3-ABAE-4B0A-ACBF-0FBFBC4A15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D5060-3E61-4D13-8CEC-BEA3482259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0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D5060-3E61-4D13-8CEC-BEA3482259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5709"/>
            <a:ext cx="6726063" cy="22995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536538"/>
            <a:ext cx="2307831" cy="2307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158398"/>
            <a:ext cx="6726064" cy="1383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158398"/>
            <a:ext cx="2307832" cy="1383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278091"/>
            <a:ext cx="6108101" cy="1144225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661700"/>
            <a:ext cx="6108101" cy="931406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004F-E1FE-4FB8-AEF9-832F096F3B1C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291948"/>
            <a:ext cx="878916" cy="1130368"/>
          </a:xfrm>
        </p:spPr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5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926347"/>
            <a:ext cx="7210394" cy="377543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507998"/>
            <a:ext cx="7210394" cy="299131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4307986"/>
            <a:ext cx="7210397" cy="51914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247D-F4E4-4BF8-8EDD-A779A838ED43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6091"/>
            <a:ext cx="865613" cy="908991"/>
          </a:xfrm>
        </p:spPr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65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07998"/>
            <a:ext cx="7210394" cy="29939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926346"/>
            <a:ext cx="7210394" cy="908991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DADA-5FB0-433A-BD43-5217F6D71D34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6346"/>
            <a:ext cx="865613" cy="908991"/>
          </a:xfrm>
        </p:spPr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95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507999"/>
            <a:ext cx="6539158" cy="253005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044483"/>
            <a:ext cx="6117434" cy="4574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926346"/>
            <a:ext cx="7210394" cy="908991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E7-0E11-4775-9796-EEFB8282A138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4938"/>
            <a:ext cx="865613" cy="908991"/>
          </a:xfrm>
        </p:spPr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62343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52793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83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926346"/>
            <a:ext cx="7210397" cy="4904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4416791"/>
            <a:ext cx="7210397" cy="418546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190A-24B0-4500-BA5D-322B47623A2C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4938"/>
            <a:ext cx="865613" cy="908991"/>
          </a:xfrm>
        </p:spPr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95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627690"/>
            <a:ext cx="7218720" cy="9007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947394"/>
            <a:ext cx="2302526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518894"/>
            <a:ext cx="2287277" cy="242792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947394"/>
            <a:ext cx="229743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518894"/>
            <a:ext cx="2297430" cy="242792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947394"/>
            <a:ext cx="230251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518894"/>
            <a:ext cx="2302519" cy="242792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E3B7-FBED-4404-A6CC-66843E33C0BA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65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627690"/>
            <a:ext cx="7210395" cy="9007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581253"/>
            <a:ext cx="228727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947394"/>
            <a:ext cx="2287279" cy="1270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061471"/>
            <a:ext cx="2287279" cy="885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581253"/>
            <a:ext cx="229743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947394"/>
            <a:ext cx="2297430" cy="1270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061470"/>
            <a:ext cx="2300473" cy="885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581253"/>
            <a:ext cx="229762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947394"/>
            <a:ext cx="2297629" cy="1270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061468"/>
            <a:ext cx="2300672" cy="885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FD9A-91AE-4272-BD06-AFCA3F4ECD10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9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BF5B-6AA2-4F46-BA9B-0C5CE965F014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63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5874364" y="1614837"/>
            <a:ext cx="4255823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334360" y="4534011"/>
            <a:ext cx="1335831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507998"/>
            <a:ext cx="805352" cy="362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507998"/>
            <a:ext cx="6652503" cy="44388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946823"/>
            <a:ext cx="2057400" cy="304271"/>
          </a:xfrm>
        </p:spPr>
        <p:txBody>
          <a:bodyPr/>
          <a:lstStyle/>
          <a:p>
            <a:fld id="{F436A71A-293E-4A46-A2FD-BD148B37A1CF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946824"/>
            <a:ext cx="4595104" cy="30427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498861"/>
            <a:ext cx="865613" cy="908991"/>
          </a:xfrm>
        </p:spPr>
        <p:txBody>
          <a:bodyPr anchor="t"/>
          <a:lstStyle>
            <a:lvl1pPr algn="ctr">
              <a:defRPr/>
            </a:lvl1pPr>
          </a:lstStyle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1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C73-511B-41AF-9CFE-881F31D05102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18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5756"/>
            <a:ext cx="7828359" cy="2676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406584"/>
            <a:ext cx="1202248" cy="120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271889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271889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391579"/>
            <a:ext cx="7210395" cy="908990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526810"/>
            <a:ext cx="7210395" cy="1420014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B9AC-8B7E-42CA-A36B-763D73876923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391580"/>
            <a:ext cx="865613" cy="908991"/>
          </a:xfrm>
        </p:spPr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8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947394"/>
            <a:ext cx="3523769" cy="29994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947394"/>
            <a:ext cx="3525044" cy="29994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36D1-6366-4A9F-A827-482AC7FE2298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95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627691"/>
            <a:ext cx="7210397" cy="900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947394"/>
            <a:ext cx="3354245" cy="5776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525007"/>
            <a:ext cx="3523766" cy="2421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947394"/>
            <a:ext cx="3355521" cy="5767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525007"/>
            <a:ext cx="3525044" cy="2421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92F9-A37B-4CC2-896D-188C7BB0F5B1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29E5-5A87-43C6-ACF1-643FA3051D92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55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4330-A058-4E4E-A418-A0F5E38FAF47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62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27689"/>
            <a:ext cx="7210394" cy="90078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947394"/>
            <a:ext cx="4206252" cy="29994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947394"/>
            <a:ext cx="2842559" cy="2999431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073-5EBE-4AA7-9512-BB14DF7925A5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1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627690"/>
            <a:ext cx="7210393" cy="90078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947395"/>
            <a:ext cx="4069387" cy="299942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947395"/>
            <a:ext cx="2907192" cy="299942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BC1-3A6D-42F6-9F27-8AF38DDB6389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6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627690"/>
            <a:ext cx="7210396" cy="90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947394"/>
            <a:ext cx="7210396" cy="299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94682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292-96FA-4E10-85BC-34B3A8C2906C}" type="datetime1">
              <a:rPr lang="en-IN" smtClean="0"/>
              <a:t>03-10-2018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946824"/>
            <a:ext cx="515299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627690"/>
            <a:ext cx="865613" cy="908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FA21-40E9-4DEB-97BA-48BB01CB8C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76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in/" TargetMode="External"/><Relationship Id="rId2" Type="http://schemas.openxmlformats.org/officeDocument/2006/relationships/hyperlink" Target="http://www.geeksforgeeks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32BADC-AA1E-4E00-8E89-644EE8FE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424668"/>
            <a:ext cx="7463972" cy="4290333"/>
          </a:xfrm>
          <a:extLst/>
        </p:spPr>
        <p:txBody>
          <a:bodyPr rtlCol="0">
            <a:noAutofit/>
          </a:bodyPr>
          <a:lstStyle/>
          <a:p>
            <a:pPr>
              <a:buNone/>
              <a:defRPr/>
            </a:pPr>
            <a:endParaRPr lang="en-IN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IN" sz="1667" b="1" dirty="0">
                <a:cs typeface="Times New Roman" panose="02020603050405020304" pitchFamily="18" charset="0"/>
              </a:rPr>
              <a:t>Branch   : </a:t>
            </a:r>
            <a:r>
              <a:rPr lang="en-IN" sz="1667" b="1" dirty="0">
                <a:cs typeface="Times New Roman" panose="02020603050405020304" pitchFamily="18" charset="0"/>
              </a:rPr>
              <a:t>Computer Engineering (Shift 1)  </a:t>
            </a:r>
            <a:endParaRPr lang="en-IN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IN" sz="1667" b="1" dirty="0">
                <a:cs typeface="Times New Roman" panose="02020603050405020304" pitchFamily="18" charset="0"/>
              </a:rPr>
              <a:t>Subject  :  </a:t>
            </a:r>
            <a:r>
              <a:rPr lang="en-IN" sz="1667" b="1" dirty="0" smtClean="0">
                <a:cs typeface="Times New Roman" panose="02020603050405020304" pitchFamily="18" charset="0"/>
              </a:rPr>
              <a:t>Microprocessor and Interfacing (2150707)</a:t>
            </a:r>
            <a:endParaRPr lang="en-IN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1667" b="1" dirty="0">
                <a:cs typeface="Times New Roman" panose="02020603050405020304" pitchFamily="18" charset="0"/>
              </a:rPr>
              <a:t>Faculty   : Prof. </a:t>
            </a:r>
            <a:r>
              <a:rPr lang="en-US" sz="1667" b="1" dirty="0" err="1" smtClean="0">
                <a:cs typeface="Times New Roman" panose="02020603050405020304" pitchFamily="18" charset="0"/>
              </a:rPr>
              <a:t>Vandana</a:t>
            </a:r>
            <a:r>
              <a:rPr lang="en-US" sz="1667" b="1" dirty="0" smtClean="0">
                <a:cs typeface="Times New Roman" panose="02020603050405020304" pitchFamily="18" charset="0"/>
              </a:rPr>
              <a:t> Joshi</a:t>
            </a:r>
            <a:endParaRPr lang="en-US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1667" b="1" dirty="0">
                <a:cs typeface="Times New Roman" panose="02020603050405020304" pitchFamily="18" charset="0"/>
              </a:rPr>
              <a:t>                : Prof. </a:t>
            </a:r>
            <a:r>
              <a:rPr lang="en-US" sz="1667" b="1" dirty="0" err="1" smtClean="0">
                <a:cs typeface="Times New Roman" panose="02020603050405020304" pitchFamily="18" charset="0"/>
              </a:rPr>
              <a:t>Mitisha</a:t>
            </a:r>
            <a:r>
              <a:rPr lang="en-US" sz="1667" b="1" dirty="0" smtClean="0">
                <a:cs typeface="Times New Roman" panose="02020603050405020304" pitchFamily="18" charset="0"/>
              </a:rPr>
              <a:t> Patel</a:t>
            </a:r>
            <a:endParaRPr lang="en-US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1667" b="1" dirty="0">
                <a:cs typeface="Times New Roman" panose="02020603050405020304" pitchFamily="18" charset="0"/>
              </a:rPr>
              <a:t>Topic </a:t>
            </a:r>
            <a:r>
              <a:rPr lang="en-US" sz="1667" b="1" dirty="0">
                <a:cs typeface="Times New Roman" panose="02020603050405020304" pitchFamily="18" charset="0"/>
              </a:rPr>
              <a:t>    : </a:t>
            </a:r>
            <a:r>
              <a:rPr lang="en-US" sz="1667" b="1" dirty="0" smtClean="0">
                <a:cs typeface="Times New Roman" panose="02020603050405020304" pitchFamily="18" charset="0"/>
              </a:rPr>
              <a:t>Advance Microprocessor 80286                          </a:t>
            </a:r>
            <a:endParaRPr lang="en-US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1667" b="1" dirty="0">
                <a:cs typeface="Times New Roman" panose="02020603050405020304" pitchFamily="18" charset="0"/>
              </a:rPr>
              <a:t>Submitted by :</a:t>
            </a:r>
            <a:endParaRPr lang="en-IN" sz="1667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lang="en-US" sz="1667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IN" sz="1667" b="1" dirty="0"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IN" sz="1667" b="1" dirty="0"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IN" sz="1667" b="1" dirty="0">
                <a:cs typeface="Times New Roman" panose="02020603050405020304" pitchFamily="18" charset="0"/>
              </a:rPr>
              <a:t> </a:t>
            </a:r>
            <a:endParaRPr lang="en-IN" sz="1667" b="1" dirty="0"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464326" indent="-178587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714346" indent="-142869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000085" indent="-142869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285824" indent="-142869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1571562" indent="-142869" fontAlgn="base">
              <a:lnSpc>
                <a:spcPct val="90000"/>
              </a:lnSpc>
              <a:spcBef>
                <a:spcPts val="312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1857301" indent="-142869" fontAlgn="base">
              <a:lnSpc>
                <a:spcPct val="90000"/>
              </a:lnSpc>
              <a:spcBef>
                <a:spcPts val="312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2143039" indent="-142869" fontAlgn="base">
              <a:lnSpc>
                <a:spcPct val="90000"/>
              </a:lnSpc>
              <a:spcBef>
                <a:spcPts val="312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2428778" indent="-142869" fontAlgn="base">
              <a:lnSpc>
                <a:spcPct val="90000"/>
              </a:lnSpc>
              <a:spcBef>
                <a:spcPts val="312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50">
                <a:solidFill>
                  <a:srgbClr val="B13F9A"/>
                </a:solidFill>
              </a:rPr>
              <a:t>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3439" y="604377"/>
            <a:ext cx="4686898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67" b="1" dirty="0">
                <a:latin typeface="+mj-lt"/>
                <a:cs typeface="Times New Roman" panose="02020603050405020304" pitchFamily="18" charset="0"/>
              </a:rPr>
              <a:t>Sarvajanik College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67" b="1" dirty="0">
                <a:latin typeface="+mj-lt"/>
                <a:cs typeface="Times New Roman" panose="02020603050405020304" pitchFamily="18" charset="0"/>
              </a:rPr>
              <a:t>Engineering </a:t>
            </a:r>
            <a:r>
              <a:rPr lang="en-US" altLang="en-US" sz="2667" b="1" dirty="0">
                <a:latin typeface="+mj-lt"/>
                <a:cs typeface="Times New Roman" panose="02020603050405020304" pitchFamily="18" charset="0"/>
              </a:rPr>
              <a:t>and Technology</a:t>
            </a: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2" y="665644"/>
            <a:ext cx="747118" cy="7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50" y="637973"/>
            <a:ext cx="862211" cy="8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06715"/>
              </p:ext>
            </p:extLst>
          </p:nvPr>
        </p:nvGraphicFramePr>
        <p:xfrm>
          <a:off x="2483768" y="3566262"/>
          <a:ext cx="4590404" cy="170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202">
                  <a:extLst>
                    <a:ext uri="{9D8B030D-6E8A-4147-A177-3AD203B41FA5}">
                      <a16:colId xmlns:a16="http://schemas.microsoft.com/office/drawing/2014/main" xmlns="" val="2447825841"/>
                    </a:ext>
                  </a:extLst>
                </a:gridCol>
                <a:gridCol w="2295202">
                  <a:extLst>
                    <a:ext uri="{9D8B030D-6E8A-4147-A177-3AD203B41FA5}">
                      <a16:colId xmlns:a16="http://schemas.microsoft.com/office/drawing/2014/main" xmlns="" val="354773087"/>
                    </a:ext>
                  </a:extLst>
                </a:gridCol>
              </a:tblGrid>
              <a:tr h="28382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 No.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extLst>
                  <a:ext uri="{0D108BD9-81ED-4DB2-BD59-A6C34878D82A}">
                    <a16:rowId xmlns:a16="http://schemas.microsoft.com/office/drawing/2014/main" xmlns="" val="1172621980"/>
                  </a:ext>
                </a:extLst>
              </a:tr>
              <a:tr h="28382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Patel</a:t>
                      </a:r>
                    </a:p>
                  </a:txBody>
                  <a:tcPr marL="57160" marR="57160" marT="28567" marB="28567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160420107043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extLst>
                  <a:ext uri="{0D108BD9-81ED-4DB2-BD59-A6C34878D82A}">
                    <a16:rowId xmlns:a16="http://schemas.microsoft.com/office/drawing/2014/main" xmlns="" val="139308765"/>
                  </a:ext>
                </a:extLst>
              </a:tr>
              <a:tr h="28382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Parth Roy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160420107046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extLst>
                  <a:ext uri="{0D108BD9-81ED-4DB2-BD59-A6C34878D82A}">
                    <a16:rowId xmlns:a16="http://schemas.microsoft.com/office/drawing/2014/main" xmlns="" val="3922297475"/>
                  </a:ext>
                </a:extLst>
              </a:tr>
              <a:tr h="28382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Saurabh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Maheshwari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160420107048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extLst>
                  <a:ext uri="{0D108BD9-81ED-4DB2-BD59-A6C34878D82A}">
                    <a16:rowId xmlns:a16="http://schemas.microsoft.com/office/drawing/2014/main" xmlns="" val="3223478805"/>
                  </a:ext>
                </a:extLst>
              </a:tr>
              <a:tr h="28382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Jainam Shah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160420107051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extLst>
                  <a:ext uri="{0D108BD9-81ED-4DB2-BD59-A6C34878D82A}">
                    <a16:rowId xmlns:a16="http://schemas.microsoft.com/office/drawing/2014/main" xmlns="" val="4197337448"/>
                  </a:ext>
                </a:extLst>
              </a:tr>
              <a:tr h="28382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Parth Shekhaliya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160420107053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60" marR="57160" marT="28567" marB="28567"/>
                </a:tc>
                <a:extLst>
                  <a:ext uri="{0D108BD9-81ED-4DB2-BD59-A6C34878D82A}">
                    <a16:rowId xmlns:a16="http://schemas.microsoft.com/office/drawing/2014/main" xmlns="" val="409541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8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0241" y="1882535"/>
            <a:ext cx="603694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Address unit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Bus unit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Instruction unit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Execution </a:t>
            </a:r>
            <a:r>
              <a:rPr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80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5412"/>
            <a:ext cx="2895600" cy="2133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0241" y="2065412"/>
            <a:ext cx="7773987" cy="2735684"/>
          </a:xfrm>
        </p:spPr>
        <p:txBody>
          <a:bodyPr>
            <a:no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physical addresses of the instruction and data that the CPU want to access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 lines derived by this unit may be used to address different peripherals.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Physical address computed by the address unit is handed over to the BUS unit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943600" y="508001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80" y="627690"/>
            <a:ext cx="6011936" cy="952500"/>
          </a:xfrm>
        </p:spPr>
        <p:txBody>
          <a:bodyPr/>
          <a:lstStyle/>
          <a:p>
            <a:r>
              <a:rPr lang="en-US" dirty="0"/>
              <a:t>Bus Interface Unit</a:t>
            </a:r>
            <a:endParaRPr lang="en-IN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849388"/>
            <a:ext cx="7507540" cy="3672408"/>
          </a:xfrm>
        </p:spPr>
        <p:txBody>
          <a:bodyPr/>
          <a:lstStyle/>
          <a:p>
            <a:pPr marL="406400" indent="-406400" algn="just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Performs all memory and I/O read and write operations.</a:t>
            </a:r>
          </a:p>
          <a:p>
            <a:pPr marL="406400" indent="-406400" algn="just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 care of communication between CPU and a coprocessor.</a:t>
            </a:r>
          </a:p>
          <a:p>
            <a:pPr marL="406400" indent="-406400" algn="just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Transmit the physical address over address bus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23.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406400" algn="just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Pre-fetcher module in the bus unit performs this task of prefetching.  </a:t>
            </a:r>
          </a:p>
          <a:p>
            <a:pPr marL="406400" indent="-406400" algn="just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 controller controls the pre-fetcher module.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406400" algn="just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Fetched instructions are arranged in a 6 – byte pre-fetch queue.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9288" y="2137420"/>
            <a:ext cx="7128792" cy="2880320"/>
          </a:xfrm>
        </p:spPr>
        <p:txBody>
          <a:bodyPr>
            <a:normAutofit/>
          </a:bodyPr>
          <a:lstStyle/>
          <a:p>
            <a:pPr marL="406400" indent="-4064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Receive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arranged instructions from 6 byte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pre-fetch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6400" indent="-406400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Instruction decoder decodes up to 3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pre-fetched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instruction and are latched them onto a decoded instruction queue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6400" indent="-406400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Output of the decoding circuit drives a control circuit in the Execution unit.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627690"/>
            <a:ext cx="6294007" cy="900782"/>
          </a:xfrm>
        </p:spPr>
        <p:txBody>
          <a:bodyPr/>
          <a:lstStyle/>
          <a:p>
            <a:r>
              <a:rPr lang="en-US" dirty="0" smtClean="0"/>
              <a:t>Instruction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1022" y="1849388"/>
            <a:ext cx="7585353" cy="3672408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EU executes the instructions received from the decoded instruction queue sequentially. 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Contains Register Bank.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contains one additional special register called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status word (MSW)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 --- lower 4 bits are only used.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ALU is the heart of execution unit.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execution ALU sends the result either over data bus or back to the register bank.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1777380"/>
            <a:ext cx="7836332" cy="37273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2300" marR="5080" indent="-610235" algn="just">
              <a:lnSpc>
                <a:spcPts val="259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80286 CPU contains almost the same set of  </a:t>
            </a: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065" marR="5080" algn="just">
              <a:lnSpc>
                <a:spcPts val="2590"/>
              </a:lnSpc>
              <a:spcBef>
                <a:spcPts val="425"/>
              </a:spcBef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 8086</a:t>
            </a: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Eight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16-bit general purpose registers</a:t>
            </a: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Four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16 bit segment registers</a:t>
            </a: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Status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control register</a:t>
            </a: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Instruction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Organization of 80286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128" y="-51098"/>
            <a:ext cx="9151128" cy="5766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-31080"/>
            <a:ext cx="9144000" cy="5746080"/>
          </a:xfrm>
          <a:prstGeom prst="rect">
            <a:avLst/>
          </a:prstGeom>
          <a:blipFill>
            <a:blip r:embed="rId2" cstate="print"/>
            <a:srcRect/>
            <a:stretch>
              <a:fillRect b="-5923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7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284" y="769268"/>
            <a:ext cx="7644116" cy="43717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5600" marR="278130" indent="-342900">
              <a:spcBef>
                <a:spcPts val="19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55600" algn="l"/>
                <a:tab pos="3284854" algn="l"/>
              </a:tabLst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en-IN"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65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47" baseline="-23809" dirty="0" smtClean="0">
                <a:latin typeface="Calibri" panose="020F0502020204030204" pitchFamily="34" charset="0"/>
                <a:cs typeface="Calibri" panose="020F0502020204030204" pitchFamily="34" charset="0"/>
              </a:rPr>
              <a:t>0,</a:t>
            </a:r>
            <a:r>
              <a:rPr sz="2000" spc="-165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47" baseline="-23809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000" spc="-247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spc="-17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62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2000" spc="-254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17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54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sz="2000" spc="-247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spc="-17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54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2000" spc="-22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337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are modified  according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the result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the execution of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logical and 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arithmetic instruction. These are called Status Fag</a:t>
            </a:r>
            <a:r>
              <a:rPr sz="2000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Bit.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55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spc="-17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54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- Trap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sz="20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(TF)</a:t>
            </a:r>
          </a:p>
          <a:p>
            <a:pPr marL="342900" indent="-342900">
              <a:spcBef>
                <a:spcPts val="5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spcBef>
                <a:spcPts val="5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spc="-17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54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Interrupt Flag</a:t>
            </a:r>
            <a:r>
              <a:rPr sz="20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(IF)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spc="-17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54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2000" spc="-16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47" baseline="-23809" dirty="0"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are used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control machine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operation and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thus  they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sz="20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flags.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5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IOPL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– I/O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privilege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field (bit D12 and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D13)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5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NT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Nested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flag (bit</a:t>
            </a:r>
            <a:r>
              <a:rPr sz="20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D14)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Microprocessor 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80286 among some other  microprocessors of Intel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80286 </a:t>
            </a:r>
            <a:r>
              <a:rPr lang="en-IN"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</a:t>
            </a:r>
            <a:r>
              <a:rPr lang="en-IN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80286 Internal Architecture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80286 Microprocessor Functions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80286 </a:t>
            </a:r>
            <a:r>
              <a:rPr lang="en-IN" sz="2000" spc="3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en-IN" sz="20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481236"/>
            <a:ext cx="7258050" cy="469166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40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z="2000" spc="-10" dirty="0" smtClean="0">
                <a:latin typeface="Times New Roman" pitchFamily="18" charset="0"/>
                <a:cs typeface="Times New Roman" pitchFamily="18" charset="0"/>
              </a:rPr>
              <a:t>PE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IN" sz="2000" spc="-10" dirty="0" smtClean="0">
                <a:latin typeface="Times New Roman" pitchFamily="18" charset="0"/>
                <a:cs typeface="Times New Roman" pitchFamily="18" charset="0"/>
              </a:rPr>
              <a:t> enable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marR="5080" indent="-28575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Protection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enable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flag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places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80286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in protected mode, if  set. This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be cleared by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resetting the</a:t>
            </a:r>
            <a:r>
              <a:rPr lang="en-IN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pc="10" dirty="0">
                <a:latin typeface="Times New Roman" pitchFamily="18" charset="0"/>
                <a:cs typeface="Times New Roman" pitchFamily="18" charset="0"/>
              </a:rPr>
              <a:t>CPU.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MP – 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Monitor processor</a:t>
            </a:r>
            <a:r>
              <a:rPr lang="en-IN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-10" dirty="0" smtClean="0">
                <a:latin typeface="Times New Roman" pitchFamily="18" charset="0"/>
                <a:cs typeface="Times New Roman" pitchFamily="18" charset="0"/>
              </a:rPr>
              <a:t>extension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marR="944244" indent="-285750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pc="-375" baseline="55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lag allows WAIT instruction to generate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processor  extension.</a:t>
            </a: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z="2000" spc="-1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Emulate processor extension</a:t>
            </a:r>
            <a:r>
              <a:rPr lang="en-IN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flag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marR="217804"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set , causes a processor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absent exception and 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permits the emulation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processor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extension by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CPU.</a:t>
            </a: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sz="2000" spc="-10" dirty="0">
                <a:latin typeface="Times New Roman" pitchFamily="18" charset="0"/>
                <a:cs typeface="Times New Roman" pitchFamily="18" charset="0"/>
              </a:rPr>
              <a:t>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IN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switch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marR="5080" indent="-28575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863600" algn="l"/>
              </a:tabLs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this flag indicates 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instruction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extension  </a:t>
            </a:r>
            <a:r>
              <a:rPr lang="en-IN" spc="-1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generate exception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7, permitting the CPU to test whether  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current processor extension is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IN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task.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7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21</a:t>
            </a:fld>
            <a:endParaRPr lang="en-IN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51520" y="251452"/>
            <a:ext cx="503555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b="0" dirty="0" smtClean="0">
                <a:latin typeface="Times New Roman"/>
                <a:cs typeface="Times New Roman"/>
              </a:rPr>
              <a:t>80286 </a:t>
            </a:r>
            <a:r>
              <a:rPr lang="en-IN" sz="4800" b="0" spc="310" dirty="0" smtClean="0">
                <a:latin typeface="Times New Roman"/>
                <a:cs typeface="Times New Roman"/>
              </a:rPr>
              <a:t>pin</a:t>
            </a:r>
            <a:r>
              <a:rPr lang="en-IN" sz="4800" b="0" spc="-65" dirty="0" smtClean="0">
                <a:latin typeface="Times New Roman"/>
                <a:cs typeface="Times New Roman"/>
              </a:rPr>
              <a:t> </a:t>
            </a:r>
            <a:r>
              <a:rPr lang="en-IN" sz="4800" b="0" spc="315" dirty="0" smtClean="0">
                <a:latin typeface="Times New Roman"/>
                <a:cs typeface="Times New Roman"/>
              </a:rPr>
              <a:t>diagram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80" y="1082185"/>
            <a:ext cx="55626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3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568" y="1660932"/>
            <a:ext cx="73635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461327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No.</a:t>
            </a:r>
            <a:r>
              <a:rPr sz="2400" spc="-5" dirty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Instruction</a:t>
            </a:r>
            <a:r>
              <a:rPr lang="en-US" sz="2400" spc="-5" dirty="0" smtClean="0">
                <a:latin typeface="Arial"/>
                <a:cs typeface="Arial"/>
              </a:rPr>
              <a:t>	</a:t>
            </a:r>
            <a:r>
              <a:rPr sz="2400" spc="-10" dirty="0" smtClean="0">
                <a:latin typeface="Arial"/>
                <a:cs typeface="Arial"/>
              </a:rPr>
              <a:t>Purpose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00533"/>
              </p:ext>
            </p:extLst>
          </p:nvPr>
        </p:nvGraphicFramePr>
        <p:xfrm>
          <a:off x="589720" y="2065412"/>
          <a:ext cx="7366655" cy="3487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27"/>
                <a:gridCol w="1475124"/>
                <a:gridCol w="5249004"/>
              </a:tblGrid>
              <a:tr h="369555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36513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CLTS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6513" marB="0"/>
                </a:tc>
                <a:tc>
                  <a:txBody>
                    <a:bodyPr/>
                    <a:lstStyle/>
                    <a:p>
                      <a:pPr marL="31750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Clear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task –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switched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6513" marB="0"/>
                </a:tc>
              </a:tr>
              <a:tr h="386604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LDGT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Load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global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descriptor table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</a:tr>
              <a:tr h="386144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5563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SGDT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5563" marB="0"/>
                </a:tc>
                <a:tc>
                  <a:txBody>
                    <a:bodyPr/>
                    <a:lstStyle/>
                    <a:p>
                      <a:pPr marL="31750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Store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global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descriptor table 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5563" marB="0"/>
                </a:tc>
              </a:tr>
              <a:tr h="387065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LIDT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1559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Load interrupt descriptor table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</a:tr>
              <a:tr h="386144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SIDT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1686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Store interrupt descriptor table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</a:tr>
              <a:tr h="386144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5563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LLDT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5563" marB="0"/>
                </a:tc>
                <a:tc>
                  <a:txBody>
                    <a:bodyPr/>
                    <a:lstStyle/>
                    <a:p>
                      <a:pPr marL="3181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Load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local descriptor table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5563" marB="0"/>
                </a:tc>
              </a:tr>
              <a:tr h="387065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SLDT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1686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Store local descriptor table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</a:tr>
              <a:tr h="387065"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187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Load machine status 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</a:tr>
              <a:tr h="380599">
                <a:tc>
                  <a:txBody>
                    <a:bodyPr/>
                    <a:lstStyle/>
                    <a:p>
                      <a:pPr marR="263525" algn="r">
                        <a:lnSpc>
                          <a:spcPts val="281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281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SMSW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  <a:tc>
                  <a:txBody>
                    <a:bodyPr/>
                    <a:lstStyle/>
                    <a:p>
                      <a:pPr marL="317500" algn="ctr">
                        <a:lnSpc>
                          <a:spcPts val="2810"/>
                        </a:lnSpc>
                        <a:spcBef>
                          <a:spcPts val="53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Store machine status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6092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22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Instructions of 80286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474" y="1100474"/>
            <a:ext cx="494723" cy="39177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lang="en-US" sz="2400" spc="-10" dirty="0" smtClean="0">
                <a:latin typeface="Arial"/>
                <a:cs typeface="Arial"/>
              </a:rPr>
              <a:t>No.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688" y="1152566"/>
            <a:ext cx="1432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Instruction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8899" y="1184991"/>
            <a:ext cx="1158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ur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79" y="1492248"/>
            <a:ext cx="448945" cy="1184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1357" y="1567147"/>
            <a:ext cx="617220" cy="110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5400">
              <a:lnSpc>
                <a:spcPct val="1583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AR  </a:t>
            </a:r>
            <a:r>
              <a:rPr sz="2400" spc="-10" dirty="0">
                <a:latin typeface="Arial"/>
                <a:cs typeface="Arial"/>
              </a:rPr>
              <a:t>LSL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2843" y="1598895"/>
            <a:ext cx="2585720" cy="110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583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Load access rights  Load </a:t>
            </a:r>
            <a:r>
              <a:rPr sz="2400" dirty="0">
                <a:latin typeface="Arial"/>
                <a:cs typeface="Arial"/>
              </a:rPr>
              <a:t>segment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4479" y="2814010"/>
            <a:ext cx="448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0400" y="2831228"/>
            <a:ext cx="6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4438" y="2831228"/>
            <a:ext cx="2462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 access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right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479" y="3327922"/>
            <a:ext cx="448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45629" y="3360152"/>
            <a:ext cx="8204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ARPL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6823" y="3336388"/>
            <a:ext cx="4235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Adjust requested </a:t>
            </a:r>
            <a:r>
              <a:rPr sz="2400" spc="-10" dirty="0">
                <a:latin typeface="Arial"/>
                <a:cs typeface="Arial"/>
              </a:rPr>
              <a:t>privilege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702" y="3858586"/>
            <a:ext cx="448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45629" y="3889076"/>
            <a:ext cx="8699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72628" y="3841548"/>
            <a:ext cx="2783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Verify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read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701" y="4388992"/>
            <a:ext cx="448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11019" y="4418000"/>
            <a:ext cx="9378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W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637703" y="4346708"/>
            <a:ext cx="2818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Verify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write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4991" y="1921842"/>
            <a:ext cx="7607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80286 took vital role for today’s high end desktop  pc’s.Now we have many high end processors for  desktop,notebook,laptop ,mobile phone etc</a:t>
            </a:r>
          </a:p>
        </p:txBody>
      </p:sp>
      <p:sp>
        <p:nvSpPr>
          <p:cNvPr id="5" name="object 5"/>
          <p:cNvSpPr/>
          <p:nvPr/>
        </p:nvSpPr>
        <p:spPr>
          <a:xfrm>
            <a:off x="1475656" y="3577580"/>
            <a:ext cx="182880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706654" y="3421369"/>
            <a:ext cx="3019043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24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http://www.geeksforgeeks.com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http://www.Wikipedia.in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40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1800" y="2281436"/>
            <a:ext cx="3317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08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Microprocessor?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06550" y="1993404"/>
            <a:ext cx="7014087" cy="2999430"/>
          </a:xfrm>
        </p:spPr>
        <p:txBody>
          <a:bodyPr>
            <a:norm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microprocessor is an multipurpose, programmable  device that accepts digital data as input, processes it according to instructions stored in it’s memory and provide results as output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700" marR="508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137795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an example of digital logic and it uses binary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hexadecimal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numerical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1807" y="1777380"/>
            <a:ext cx="7725285" cy="34855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Introduced in 1982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Faster clock speed than previous versions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(12.5 MHz clock speed vs 10mhz)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16-bit microprocessor as like 8086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125K transistors, HMOS III technology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Advanced memory management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Multitasking ability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pipelining method</a:t>
            </a:r>
          </a:p>
          <a:p>
            <a:pPr marL="355600" marR="1684655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 independent functional unit in internal  architecture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6855" y="2328769"/>
            <a:ext cx="2400237" cy="166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80286 Microprocessor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79315"/>
              </p:ext>
            </p:extLst>
          </p:nvPr>
        </p:nvGraphicFramePr>
        <p:xfrm>
          <a:off x="827584" y="1993404"/>
          <a:ext cx="6705600" cy="3329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371600"/>
                <a:gridCol w="1676400"/>
                <a:gridCol w="1524000"/>
              </a:tblGrid>
              <a:tr h="583671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/>
                        <a:t>Microprocessor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279" marB="0"/>
                </a:tc>
                <a:tc>
                  <a:txBody>
                    <a:bodyPr/>
                    <a:lstStyle/>
                    <a:p>
                      <a:pPr marL="359410" marR="135890" indent="-204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/>
                        <a:t>Data</a:t>
                      </a:r>
                      <a:r>
                        <a:rPr sz="1700" spc="-110" dirty="0"/>
                        <a:t> </a:t>
                      </a:r>
                      <a:r>
                        <a:rPr sz="1700" dirty="0"/>
                        <a:t>bus  width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279" marB="0"/>
                </a:tc>
                <a:tc>
                  <a:txBody>
                    <a:bodyPr/>
                    <a:lstStyle/>
                    <a:p>
                      <a:pPr marL="249554" marR="229870" indent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/>
                        <a:t>Address  bus</a:t>
                      </a:r>
                      <a:r>
                        <a:rPr sz="1700" spc="-105" dirty="0"/>
                        <a:t> </a:t>
                      </a:r>
                      <a:r>
                        <a:rPr sz="1700" spc="5" dirty="0"/>
                        <a:t>width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279" marB="0"/>
                </a:tc>
                <a:tc>
                  <a:txBody>
                    <a:bodyPr/>
                    <a:lstStyle/>
                    <a:p>
                      <a:pPr marL="527685" marR="256540" indent="-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/>
                        <a:t>Memory  size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279" marB="0"/>
                </a:tc>
              </a:tr>
              <a:tr h="448204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8086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16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20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1M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</a:tr>
              <a:tr h="44820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80186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16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20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/>
                        <a:t>1M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</a:tr>
              <a:tr h="449263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80286</a:t>
                      </a:r>
                      <a:endParaRPr sz="17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sz="17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sz="17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16M</a:t>
                      </a:r>
                      <a:endParaRPr sz="17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</a:tr>
              <a:tr h="369358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80386</a:t>
                      </a:r>
                      <a:r>
                        <a:rPr sz="1700" spc="-40" dirty="0"/>
                        <a:t> </a:t>
                      </a:r>
                      <a:r>
                        <a:rPr sz="1700" dirty="0"/>
                        <a:t>DX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32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32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4G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</a:tr>
              <a:tr h="446617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dirty="0"/>
                        <a:t>80486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33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dirty="0"/>
                        <a:t>32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338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dirty="0"/>
                        <a:t>32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338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dirty="0"/>
                        <a:t>4G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338" marB="0"/>
                </a:tc>
              </a:tr>
              <a:tr h="584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Pentium 4 &amp;</a:t>
                      </a:r>
                      <a:r>
                        <a:rPr sz="1700" spc="-90" dirty="0"/>
                        <a:t> </a:t>
                      </a:r>
                      <a:r>
                        <a:rPr sz="1700" dirty="0"/>
                        <a:t>core</a:t>
                      </a: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dirty="0"/>
                        <a:t>2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64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40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/>
                        <a:t>1T</a:t>
                      </a:r>
                      <a:endParaRPr sz="17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808" marB="0"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627690"/>
            <a:ext cx="6336704" cy="952500"/>
          </a:xfrm>
        </p:spPr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Comparison of 80286 among some other  microprocessors of Intel family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0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8" y="2065412"/>
            <a:ext cx="600849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400" spc="-114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Two </a:t>
            </a:r>
            <a:r>
              <a:rPr sz="2400" spc="75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mode </a:t>
            </a:r>
            <a:r>
              <a:rPr sz="2400" spc="1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of</a:t>
            </a:r>
            <a:r>
              <a:rPr sz="2400" spc="-48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Wingdings" panose="05000000000000000000" pitchFamily="2" charset="2"/>
              <a:buChar char="Ø"/>
            </a:pP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400" spc="3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More </a:t>
            </a:r>
            <a:r>
              <a:rPr sz="2400" spc="-1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Addressable</a:t>
            </a:r>
            <a:r>
              <a:rPr sz="2400" spc="-39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sz="2400" spc="-2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Memory</a:t>
            </a: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Wingdings" panose="05000000000000000000" pitchFamily="2" charset="2"/>
              <a:buChar char="Ø"/>
            </a:pP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400" spc="-85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Virtual </a:t>
            </a:r>
            <a:r>
              <a:rPr sz="2400" spc="-2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Memory </a:t>
            </a:r>
            <a:r>
              <a:rPr sz="2400" spc="-11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in </a:t>
            </a:r>
            <a:r>
              <a:rPr sz="2400" spc="2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Protected</a:t>
            </a:r>
            <a:r>
              <a:rPr sz="2400" spc="-575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sz="2400" spc="14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Mode</a:t>
            </a: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dirty="0" smtClean="0">
                <a:latin typeface="Times New Roman"/>
                <a:cs typeface="Times New Roman"/>
              </a:rPr>
              <a:t>80286 </a:t>
            </a:r>
            <a:r>
              <a:rPr lang="en-IN" sz="3600" b="0" spc="165" dirty="0" smtClean="0">
                <a:latin typeface="Times New Roman"/>
                <a:cs typeface="Times New Roman"/>
              </a:rPr>
              <a:t>Salient</a:t>
            </a:r>
            <a:r>
              <a:rPr lang="en-IN" sz="3600" b="0" spc="-40" dirty="0" smtClean="0">
                <a:latin typeface="Times New Roman"/>
                <a:cs typeface="Times New Roman"/>
              </a:rPr>
              <a:t> </a:t>
            </a:r>
            <a:r>
              <a:rPr lang="en-IN" sz="3600" b="0" spc="250" dirty="0" smtClean="0">
                <a:latin typeface="Times New Roman"/>
                <a:cs typeface="Times New Roman"/>
              </a:rPr>
              <a:t>features</a:t>
            </a:r>
            <a:endParaRPr lang="en-IN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1560" y="1921396"/>
            <a:ext cx="391294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Intel 80286 has 2 operating modes.</a:t>
            </a:r>
            <a:endParaRPr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1313" indent="-334963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lang="en-US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Real Address Mode</a:t>
            </a:r>
          </a:p>
          <a:p>
            <a:pPr marL="341313" indent="-334963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Protected </a:t>
            </a:r>
            <a:r>
              <a:rPr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Virtual </a:t>
            </a:r>
            <a:r>
              <a:rPr lang="en-US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</a:t>
            </a:r>
            <a:r>
              <a:rPr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ddress </a:t>
            </a:r>
            <a:r>
              <a:rPr lang="en-US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M</a:t>
            </a:r>
            <a:r>
              <a:rPr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ode</a:t>
            </a:r>
            <a:endParaRPr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1313" indent="-334963"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1313" indent="-334963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41313" algn="l"/>
                <a:tab pos="622300" algn="l"/>
              </a:tabLst>
            </a:pPr>
            <a:r>
              <a:rPr sz="20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Real Address Mode </a:t>
            </a:r>
            <a:r>
              <a:rPr sz="20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:</a:t>
            </a:r>
            <a:endParaRPr lang="en-US" sz="2000" dirty="0" smtClean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798513" lvl="1" indent="-334963">
              <a:spcBef>
                <a:spcPts val="5"/>
              </a:spcBef>
              <a:buFont typeface="Wingdings"/>
              <a:buChar char=""/>
              <a:tabLst>
                <a:tab pos="341313" algn="l"/>
                <a:tab pos="622300" algn="l"/>
              </a:tabLst>
            </a:pPr>
            <a:r>
              <a:rPr sz="16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80286 just act as a faster version of 8086</a:t>
            </a:r>
            <a:r>
              <a:rPr lang="en-IN" sz="16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up to 6 times</a:t>
            </a:r>
          </a:p>
          <a:p>
            <a:pPr marL="463550" lvl="1">
              <a:spcBef>
                <a:spcPts val="5"/>
              </a:spcBef>
              <a:tabLst>
                <a:tab pos="341313" algn="l"/>
                <a:tab pos="622300" algn="l"/>
              </a:tabLst>
            </a:pPr>
            <a:endParaRPr lang="en-US" sz="16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1313" lvl="1" indent="-334963">
              <a:lnSpc>
                <a:spcPct val="100000"/>
              </a:lnSpc>
              <a:spcBef>
                <a:spcPts val="30"/>
              </a:spcBef>
              <a:buChar char=""/>
            </a:pPr>
            <a:endParaRPr sz="16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Operating Modes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7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 t="-2401" r="22826" b="2401"/>
          <a:stretch/>
        </p:blipFill>
        <p:spPr>
          <a:xfrm>
            <a:off x="5236595" y="1705372"/>
            <a:ext cx="3672408" cy="37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2137420"/>
            <a:ext cx="793432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80286 can treat external storage as it were physical  memory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Execute programs that are too large to </a:t>
            </a:r>
            <a:r>
              <a:rPr lang="en-US"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b</a:t>
            </a:r>
            <a:r>
              <a:rPr lang="en-US" sz="24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e </a:t>
            </a:r>
            <a:r>
              <a:rPr sz="24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contained </a:t>
            </a:r>
            <a:r>
              <a:rPr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in physical memory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Program can be upto 2</a:t>
            </a:r>
            <a:r>
              <a:rPr sz="2400" baseline="2857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30 </a:t>
            </a:r>
            <a:r>
              <a:rPr lang="en-US" sz="2400" baseline="2857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sz="24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bytes</a:t>
            </a:r>
            <a:r>
              <a:rPr lang="en-US" sz="24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(1GB).</a:t>
            </a:r>
            <a:endParaRPr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in Protected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80286</a:t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Architecture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FA21-40E9-4DEB-97BA-48BB01CB8C7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1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273</TotalTime>
  <Words>925</Words>
  <Application>Microsoft Office PowerPoint</Application>
  <PresentationFormat>On-screen Show (16:10)</PresentationFormat>
  <Paragraphs>240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Verdana</vt:lpstr>
      <vt:lpstr>Wingdings</vt:lpstr>
      <vt:lpstr>Berlin</vt:lpstr>
      <vt:lpstr>PowerPoint Presentation</vt:lpstr>
      <vt:lpstr>Content</vt:lpstr>
      <vt:lpstr>What is Microprocessor?</vt:lpstr>
      <vt:lpstr>Intel 80286 Microprocessor</vt:lpstr>
      <vt:lpstr>Comparison of 80286 among some other  microprocessors of Intel family</vt:lpstr>
      <vt:lpstr>80286 Salient features</vt:lpstr>
      <vt:lpstr>Operating Modes</vt:lpstr>
      <vt:lpstr>Virtual Address in Protected Mode</vt:lpstr>
      <vt:lpstr>80286 Internal Architecture</vt:lpstr>
      <vt:lpstr>PowerPoint Presentation</vt:lpstr>
      <vt:lpstr>Functional Parts</vt:lpstr>
      <vt:lpstr>Address Unit</vt:lpstr>
      <vt:lpstr>Bus Interface Unit</vt:lpstr>
      <vt:lpstr>Instruction Unit</vt:lpstr>
      <vt:lpstr>Execution Unit</vt:lpstr>
      <vt:lpstr>Register Organization of 80286</vt:lpstr>
      <vt:lpstr>PowerPoint Presentation</vt:lpstr>
      <vt:lpstr>PowerPoint Presentation</vt:lpstr>
      <vt:lpstr>PowerPoint Presentation</vt:lpstr>
      <vt:lpstr>PowerPoint Presentation</vt:lpstr>
      <vt:lpstr>80286 pin diagram</vt:lpstr>
      <vt:lpstr>Additional Instructions of 80286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 Hari</dc:creator>
  <cp:lastModifiedBy>Jainam Shah</cp:lastModifiedBy>
  <cp:revision>70</cp:revision>
  <dcterms:created xsi:type="dcterms:W3CDTF">2018-09-28T13:49:54Z</dcterms:created>
  <dcterms:modified xsi:type="dcterms:W3CDTF">2018-10-03T08:51:13Z</dcterms:modified>
</cp:coreProperties>
</file>