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79" r:id="rId2"/>
    <p:sldId id="295" r:id="rId3"/>
    <p:sldId id="258" r:id="rId4"/>
    <p:sldId id="280" r:id="rId5"/>
    <p:sldId id="259" r:id="rId6"/>
    <p:sldId id="260" r:id="rId7"/>
    <p:sldId id="284" r:id="rId8"/>
    <p:sldId id="262" r:id="rId9"/>
    <p:sldId id="264" r:id="rId10"/>
    <p:sldId id="286" r:id="rId11"/>
    <p:sldId id="287" r:id="rId12"/>
    <p:sldId id="301" r:id="rId13"/>
    <p:sldId id="296" r:id="rId14"/>
    <p:sldId id="297" r:id="rId15"/>
    <p:sldId id="300" r:id="rId16"/>
    <p:sldId id="298" r:id="rId17"/>
    <p:sldId id="299" r:id="rId18"/>
    <p:sldId id="268" r:id="rId19"/>
    <p:sldId id="269" r:id="rId20"/>
    <p:sldId id="292" r:id="rId21"/>
    <p:sldId id="281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33E52-EFB1-453F-8033-96CEEC54913F}" type="datetimeFigureOut">
              <a:rPr lang="en-US" smtClean="0"/>
              <a:pPr/>
              <a:t>24-Sep-18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3ED3-ABAE-4B0A-ACBF-0FBFBC4A15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3ED3-ABAE-4B0A-ACBF-0FBFBC4A15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3ED3-ABAE-4B0A-ACBF-0FBFBC4A15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23ED3-ABAE-4B0A-ACBF-0FBFBC4A15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B20435-D3E9-41BF-BF47-C44DD531B4FF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1C9-A0E6-42B7-85F0-5F5D33C9178E}" type="datetime1">
              <a:rPr lang="en-US" smtClean="0"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D0D5-0818-4668-B89F-CF522CA9FE76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8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7D-C71C-4594-8ADD-DCB838FF17FD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8769-B290-4C96-994F-1ED6DEC104F7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C34-0861-47A1-A1B3-F04FDDBE67C5}" type="datetime1">
              <a:rPr lang="en-US" smtClean="0"/>
              <a:t>24-Sep-18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9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CE1-9DB9-4C9B-AF98-8483BAE6F33B}" type="datetime1">
              <a:rPr lang="en-US" smtClean="0"/>
              <a:t>24-Sep-18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FD2BC0F-1D2A-40BE-975B-5E41AB0E598A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4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3E0A-09C0-4D0E-8BD7-33CED1C9843E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E769-4F06-4E47-B5C0-C382ACB2410F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681A-B012-418F-A0A8-29540C664014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20EF-4991-4388-8A8F-FFBC7BC7A093}" type="datetime1">
              <a:rPr lang="en-US" smtClean="0"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A8D-11DB-402D-8AB8-C375E5D280D6}" type="datetime1">
              <a:rPr lang="en-US" smtClean="0"/>
              <a:t>24-Sep-18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D39C-5D1D-426D-9D2F-8C9181E2A088}" type="datetime1">
              <a:rPr lang="en-US" smtClean="0"/>
              <a:t>24-Sep-18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390-299D-4AC2-9E43-D115975221C5}" type="datetime1">
              <a:rPr lang="en-US" smtClean="0"/>
              <a:t>24-Sep-18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DA55-D24C-4569-B8FC-7FE9527063A9}" type="datetime1">
              <a:rPr lang="en-US" smtClean="0"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8AB7-4070-49AB-A16E-E248BCC84A27}" type="datetime1">
              <a:rPr lang="en-US" smtClean="0"/>
              <a:t>24-Sep-18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E7432F8-93B9-4A52-8FA3-CFF8E10D7111}" type="datetime1">
              <a:rPr lang="en-US" smtClean="0"/>
              <a:t>24-Sep-18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embeddedgurus.com/stack-overflow/2009/03/sorting-in-embedded-system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2BADC-AA1E-4E00-8E89-644EE8FE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709601"/>
            <a:ext cx="8956766" cy="5148399"/>
          </a:xfrm>
          <a:extLst/>
        </p:spPr>
        <p:txBody>
          <a:bodyPr rtlCol="0">
            <a:noAutofit/>
          </a:bodyPr>
          <a:lstStyle/>
          <a:p>
            <a:pPr>
              <a:buNone/>
              <a:defRPr/>
            </a:pPr>
            <a:endParaRPr lang="en-IN" sz="2000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IN" sz="2000" b="1" dirty="0" smtClean="0">
                <a:cs typeface="Times New Roman" panose="02020603050405020304" pitchFamily="18" charset="0"/>
              </a:rPr>
              <a:t>Branch   : </a:t>
            </a:r>
            <a:r>
              <a:rPr lang="en-IN" sz="2000" b="1" dirty="0">
                <a:cs typeface="Times New Roman" panose="02020603050405020304" pitchFamily="18" charset="0"/>
              </a:rPr>
              <a:t>Computer Engineering (Shift 1)  </a:t>
            </a:r>
            <a:endParaRPr lang="en-IN" sz="2000" b="1" dirty="0" smtClean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IN" sz="2000" b="1" dirty="0" smtClean="0">
                <a:cs typeface="Times New Roman" panose="02020603050405020304" pitchFamily="18" charset="0"/>
              </a:rPr>
              <a:t>Subject  :  Analysis and Design of Algorithms (2150703)</a:t>
            </a:r>
            <a:endParaRPr lang="en-IN" sz="2000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2000" b="1" dirty="0" smtClean="0">
                <a:cs typeface="Times New Roman" panose="02020603050405020304" pitchFamily="18" charset="0"/>
              </a:rPr>
              <a:t>Faculty   : Prof. (Dr.) </a:t>
            </a:r>
            <a:r>
              <a:rPr lang="en-US" sz="2000" b="1" dirty="0" err="1" smtClean="0">
                <a:cs typeface="Times New Roman" panose="02020603050405020304" pitchFamily="18" charset="0"/>
              </a:rPr>
              <a:t>Mayuri</a:t>
            </a:r>
            <a:r>
              <a:rPr lang="en-US" sz="2000" b="1" dirty="0" smtClean="0">
                <a:cs typeface="Times New Roman" panose="02020603050405020304" pitchFamily="18" charset="0"/>
              </a:rPr>
              <a:t> Mehta</a:t>
            </a:r>
          </a:p>
          <a:p>
            <a:pPr>
              <a:buNone/>
              <a:defRPr/>
            </a:pPr>
            <a:r>
              <a:rPr lang="en-US" sz="2000" b="1" dirty="0" smtClean="0">
                <a:cs typeface="Times New Roman" panose="02020603050405020304" pitchFamily="18" charset="0"/>
              </a:rPr>
              <a:t>                : Prof. </a:t>
            </a:r>
            <a:r>
              <a:rPr lang="en-US" sz="2000" b="1" dirty="0" err="1" smtClean="0">
                <a:cs typeface="Times New Roman" panose="02020603050405020304" pitchFamily="18" charset="0"/>
              </a:rPr>
              <a:t>Urvashi</a:t>
            </a:r>
            <a:r>
              <a:rPr lang="en-US" sz="2000" b="1" dirty="0" smtClean="0"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cs typeface="Times New Roman" panose="02020603050405020304" pitchFamily="18" charset="0"/>
              </a:rPr>
              <a:t>Mistry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sz="2000" b="1" dirty="0">
                <a:cs typeface="Times New Roman" panose="02020603050405020304" pitchFamily="18" charset="0"/>
              </a:rPr>
              <a:t>Topic </a:t>
            </a:r>
            <a:r>
              <a:rPr lang="en-US" sz="2000" b="1" dirty="0" smtClean="0">
                <a:cs typeface="Times New Roman" panose="02020603050405020304" pitchFamily="18" charset="0"/>
              </a:rPr>
              <a:t>    : Real time application of Heap-sort                          </a:t>
            </a:r>
          </a:p>
          <a:p>
            <a:pPr>
              <a:buNone/>
              <a:defRPr/>
            </a:pPr>
            <a:r>
              <a:rPr lang="en-US" sz="2000" b="1" dirty="0" smtClean="0">
                <a:cs typeface="Times New Roman" panose="02020603050405020304" pitchFamily="18" charset="0"/>
              </a:rPr>
              <a:t>Submitted by :</a:t>
            </a:r>
            <a:endParaRPr lang="en-IN" sz="2000" b="1" dirty="0"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reflection blurRad="12700" stA="28000" endPos="45000" dist="1000" dir="5400000" sy="-100000" algn="bl" rotWithShape="0"/>
              </a:effectLst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IN" sz="20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IN" sz="2000" b="1" dirty="0"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IN" sz="2000" b="1" dirty="0" smtClean="0">
                <a:cs typeface="Times New Roman" panose="02020603050405020304" pitchFamily="18" charset="0"/>
              </a:rPr>
              <a:t> </a:t>
            </a:r>
            <a:endParaRPr lang="en-IN" sz="2000" b="1" dirty="0">
              <a:cs typeface="Times New Roman" panose="02020603050405020304" pitchFamily="18" charset="0"/>
            </a:endParaRPr>
          </a:p>
        </p:txBody>
      </p:sp>
      <p:sp>
        <p:nvSpPr>
          <p:cNvPr id="20483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B13F9A"/>
                </a:solidFill>
              </a:rPr>
              <a:t>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3727" y="725252"/>
            <a:ext cx="56242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Sarvajanik College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32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Engineering </a:t>
            </a:r>
            <a:r>
              <a:rPr lang="en-US" altLang="en-US" sz="32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and Technology</a:t>
            </a: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3" y="798772"/>
            <a:ext cx="896541" cy="9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63" y="811075"/>
            <a:ext cx="1034653" cy="103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35777"/>
              </p:ext>
            </p:extLst>
          </p:nvPr>
        </p:nvGraphicFramePr>
        <p:xfrm>
          <a:off x="2057398" y="4800599"/>
          <a:ext cx="5508484" cy="20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242">
                  <a:extLst>
                    <a:ext uri="{9D8B030D-6E8A-4147-A177-3AD203B41FA5}">
                      <a16:colId xmlns="" xmlns:a16="http://schemas.microsoft.com/office/drawing/2014/main" val="2447825841"/>
                    </a:ext>
                  </a:extLst>
                </a:gridCol>
                <a:gridCol w="2754242">
                  <a:extLst>
                    <a:ext uri="{9D8B030D-6E8A-4147-A177-3AD203B41FA5}">
                      <a16:colId xmlns="" xmlns:a16="http://schemas.microsoft.com/office/drawing/2014/main" val="354773087"/>
                    </a:ext>
                  </a:extLst>
                </a:gridCol>
              </a:tblGrid>
              <a:tr h="34059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 No.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1172621980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Patel</a:t>
                      </a: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160420107043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139308765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Parth Roy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160420107046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3922297475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Saurabh </a:t>
                      </a:r>
                      <a:r>
                        <a:rPr lang="en-US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Maheshwari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160420107048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3223478805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Jainam Shah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160420107051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4197337448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Parth Shekhaliya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160420107053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34280" marB="34280"/>
                </a:tc>
                <a:extLst>
                  <a:ext uri="{0D108BD9-81ED-4DB2-BD59-A6C34878D82A}">
                    <a16:rowId xmlns="" xmlns:a16="http://schemas.microsoft.com/office/drawing/2014/main" val="409541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91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3454400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b="1" dirty="0"/>
              <a:t>priority queue</a:t>
            </a:r>
            <a:r>
              <a:rPr lang="en-US" sz="2000" dirty="0"/>
              <a:t> is an abstract data type which is like a regular queue or stack data structure, but where additionally each element has a "priority" associated with it. In a priority queue, an element with high priority is served before an element with low priority.</a:t>
            </a:r>
            <a:endParaRPr lang="en-US" sz="2000" dirty="0" smtClean="0"/>
          </a:p>
          <a:p>
            <a:r>
              <a:rPr lang="en-US" sz="2000" dirty="0" smtClean="0"/>
              <a:t>Priority </a:t>
            </a:r>
            <a:r>
              <a:rPr lang="en-US" sz="2000" dirty="0"/>
              <a:t>queues can be </a:t>
            </a:r>
            <a:r>
              <a:rPr lang="en-US" sz="2000" dirty="0" smtClean="0"/>
              <a:t>efficiently </a:t>
            </a:r>
            <a:r>
              <a:rPr lang="en-US" sz="2000" dirty="0"/>
              <a:t>implemented using Binary Heap because it supports insert(), delete() and </a:t>
            </a:r>
            <a:r>
              <a:rPr lang="en-US" sz="2000" dirty="0" err="1"/>
              <a:t>extractmax</a:t>
            </a:r>
            <a:r>
              <a:rPr lang="en-US" sz="2000" dirty="0"/>
              <a:t>(), </a:t>
            </a:r>
            <a:r>
              <a:rPr lang="en-US" sz="2000" dirty="0" err="1"/>
              <a:t>decreaseKey</a:t>
            </a:r>
            <a:r>
              <a:rPr lang="en-US" sz="2000" dirty="0"/>
              <a:t>() operations in O(</a:t>
            </a:r>
            <a:r>
              <a:rPr lang="en-US" sz="2000" dirty="0" err="1"/>
              <a:t>logn</a:t>
            </a:r>
            <a:r>
              <a:rPr lang="en-US" sz="2000" dirty="0"/>
              <a:t>) 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typical Priority Queue requires following operations to be efficient.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Get Top Priority Element (Get minimum or maximum)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Insert an element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Remove top priority element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Decrease </a:t>
            </a:r>
            <a:r>
              <a:rPr lang="en-US" sz="2000" dirty="0" smtClean="0"/>
              <a:t>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Binary Heap </a:t>
            </a:r>
            <a:r>
              <a:rPr lang="en-US" sz="2000" dirty="0" smtClean="0"/>
              <a:t>supports operations </a:t>
            </a:r>
            <a:r>
              <a:rPr lang="en-US" sz="2000" dirty="0"/>
              <a:t>with following time complexities: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O(1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O(</a:t>
            </a:r>
            <a:r>
              <a:rPr lang="en-US" sz="2000" dirty="0" err="1" smtClean="0"/>
              <a:t>Logn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O(</a:t>
            </a:r>
            <a:r>
              <a:rPr lang="en-US" sz="2000" dirty="0" err="1"/>
              <a:t>Logn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major advantage </a:t>
            </a:r>
            <a:r>
              <a:rPr lang="en-US" sz="2400" dirty="0" smtClean="0"/>
              <a:t>of using </a:t>
            </a:r>
            <a:r>
              <a:rPr lang="en-US" sz="2400" dirty="0"/>
              <a:t>the binary heap </a:t>
            </a:r>
            <a:r>
              <a:rPr lang="en-US" sz="2400" dirty="0" smtClean="0"/>
              <a:t>for priority queue is </a:t>
            </a:r>
            <a:r>
              <a:rPr lang="en-US" sz="2400" dirty="0"/>
              <a:t>that you can add new values to it efficiently after initially constructing it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all the values in the queue are known in advance, you can just sort the values, as you've mentioned. But what happens when you the want to add a new value to the priority </a:t>
            </a:r>
            <a:r>
              <a:rPr lang="en-US" sz="2400" dirty="0" smtClean="0"/>
              <a:t>queue?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might take time Θ(n) in the worst case because you'd have to shift down all the array elements to make space for the new element that you just added. </a:t>
            </a: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the other hand, insertion into a binary heap takes time O(log n), which is exponentially faster.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441418" cy="35306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By using heaps as internal traversal data structures, run time will be reduced by polynomial order. Examples of such problems are Prim's minimal-spanning-tree algorithm and Dijkstra's shortest-path algorithm.</a:t>
                </a:r>
              </a:p>
              <a:p>
                <a:r>
                  <a:rPr lang="en-US" sz="2200" dirty="0" smtClean="0"/>
                  <a:t>For Prim’s Algorithm, using adjacency matrix and adjacency list it requires </a:t>
                </a:r>
                <a:r>
                  <a:rPr lang="en-US" sz="2200" i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200" i="1" dirty="0" smtClean="0"/>
                  <a:t>).</a:t>
                </a:r>
              </a:p>
              <a:p>
                <a:r>
                  <a:rPr lang="en-US" sz="2200" i="1" dirty="0" smtClean="0"/>
                  <a:t>While using binary heap and adjacency list, time complexity is reduced to O</a:t>
                </a:r>
                <a:r>
                  <a:rPr lang="en-US" sz="2200" dirty="0" smtClean="0"/>
                  <a:t>(|V|+|</a:t>
                </a:r>
                <a:r>
                  <a:rPr lang="en-US" sz="2200" dirty="0" err="1" smtClean="0"/>
                  <a:t>E|log|V</a:t>
                </a:r>
                <a:r>
                  <a:rPr lang="en-US" sz="2200" dirty="0" smtClean="0"/>
                  <a:t>|).</a:t>
                </a:r>
                <a:endParaRPr lang="en-US" sz="22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441418" cy="3530600"/>
              </a:xfrm>
              <a:blipFill rotWithShape="0">
                <a:blip r:embed="rId2"/>
                <a:stretch>
                  <a:fillRect l="-573" t="-1034" r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605542" cy="35306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A </a:t>
                </a:r>
                <a:r>
                  <a:rPr lang="en-US" sz="2200" dirty="0"/>
                  <a:t>min-priority queue is an abstract data type that provides 3 basic operations :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err="1" smtClean="0"/>
                  <a:t>add_with_priority</a:t>
                </a:r>
                <a:r>
                  <a:rPr lang="en-US" sz="2200" dirty="0"/>
                  <a:t>(), </a:t>
                </a:r>
                <a:r>
                  <a:rPr lang="en-US" sz="2200" dirty="0" err="1"/>
                  <a:t>decrease_priority</a:t>
                </a:r>
                <a:r>
                  <a:rPr lang="en-US" sz="2200" dirty="0"/>
                  <a:t>() and </a:t>
                </a:r>
                <a:r>
                  <a:rPr lang="en-US" sz="2200" dirty="0" err="1"/>
                  <a:t>extract_min</a:t>
                </a:r>
                <a:r>
                  <a:rPr lang="en-US" sz="2200" dirty="0" smtClean="0"/>
                  <a:t>().</a:t>
                </a:r>
              </a:p>
              <a:p>
                <a:r>
                  <a:rPr lang="en-US" sz="2200" dirty="0" smtClean="0"/>
                  <a:t>As </a:t>
                </a:r>
                <a:r>
                  <a:rPr lang="en-US" sz="2200" dirty="0"/>
                  <a:t>mentioned earlier, using such a data structure can lead to faster computing times than using a basic queue. </a:t>
                </a:r>
                <a:endParaRPr lang="en-US" sz="2200" dirty="0" smtClean="0"/>
              </a:p>
              <a:p>
                <a:r>
                  <a:rPr lang="en-US" sz="2200" dirty="0" smtClean="0"/>
                  <a:t>Time Complexity of normal Dijkstra algorithm: </a:t>
                </a:r>
                <a:r>
                  <a:rPr lang="en-US" sz="2200" i="1" dirty="0" smtClean="0"/>
                  <a:t>O</a:t>
                </a:r>
                <a:r>
                  <a:rPr lang="en-US" sz="2200" dirty="0" smtClean="0"/>
                  <a:t>(|E|+|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|)</a:t>
                </a:r>
              </a:p>
              <a:p>
                <a:r>
                  <a:rPr lang="en-US" sz="2200" dirty="0" smtClean="0"/>
                  <a:t>Using Binary heap : Ɵ(|E|+|</a:t>
                </a:r>
                <a:r>
                  <a:rPr lang="en-US" sz="2200" dirty="0" err="1" smtClean="0"/>
                  <a:t>V|log|V</a:t>
                </a:r>
                <a:r>
                  <a:rPr lang="en-US" sz="2200" dirty="0" smtClean="0"/>
                  <a:t>|)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605542" cy="3530600"/>
              </a:xfrm>
              <a:blipFill rotWithShape="0">
                <a:blip r:embed="rId2"/>
                <a:stretch>
                  <a:fillRect l="-104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3530600"/>
          </a:xfrm>
        </p:spPr>
        <p:txBody>
          <a:bodyPr/>
          <a:lstStyle/>
          <a:p>
            <a:r>
              <a:rPr lang="en-US" dirty="0"/>
              <a:t>Embedded systems are devices that perform a few simple functions.</a:t>
            </a:r>
          </a:p>
          <a:p>
            <a:r>
              <a:rPr lang="en-US" dirty="0"/>
              <a:t>Embedded devices typically have limited power, memory and computational resources.</a:t>
            </a:r>
          </a:p>
          <a:p>
            <a:pPr>
              <a:spcAft>
                <a:spcPts val="600"/>
              </a:spcAft>
            </a:pPr>
            <a:r>
              <a:rPr lang="en-US" dirty="0"/>
              <a:t>Many embedded systems applications involve storing and querying large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Sorting algorithms are commonly used in query processing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optimal sorting algorithm for embedded systems has these characteristics:</a:t>
            </a:r>
          </a:p>
          <a:p>
            <a:r>
              <a:rPr lang="en-US" dirty="0"/>
              <a:t>It must sort in place.</a:t>
            </a:r>
          </a:p>
          <a:p>
            <a:r>
              <a:rPr lang="en-US" dirty="0"/>
              <a:t>The algorithm must not be recursive.</a:t>
            </a:r>
          </a:p>
          <a:p>
            <a:r>
              <a:rPr lang="en-US" dirty="0"/>
              <a:t>Its best, average and worst case running times should be of similar magnitude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</a:t>
            </a:r>
            <a:r>
              <a:rPr lang="en-US" dirty="0"/>
              <a:t>running time should increase linearly or logarithmically with the number of elements to be sorted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Merge sort and quick sort are better than heap sort but they require extra space.</a:t>
            </a:r>
          </a:p>
          <a:p>
            <a:r>
              <a:rPr lang="en-US" i="1" dirty="0" smtClean="0"/>
              <a:t>In Embedded systems there is less space available, so quick sort and merge sort doesn’t fit.</a:t>
            </a:r>
          </a:p>
          <a:p>
            <a:r>
              <a:rPr lang="en-US" i="1" dirty="0" smtClean="0"/>
              <a:t>So heap sort is better for Embedded systems</a:t>
            </a:r>
          </a:p>
          <a:p>
            <a:r>
              <a:rPr lang="en-US" i="1" dirty="0" smtClean="0"/>
              <a:t>Ex. Systems </a:t>
            </a:r>
            <a:r>
              <a:rPr lang="en-US" i="1" dirty="0"/>
              <a:t>concerned with security and embedded system such as Linux Kernel uses Heap Sort because of the </a:t>
            </a:r>
            <a:r>
              <a:rPr lang="en-US" i="1" dirty="0" smtClean="0"/>
              <a:t>O(</a:t>
            </a:r>
            <a:r>
              <a:rPr lang="en-US" i="1" dirty="0" err="1" smtClean="0"/>
              <a:t>nlog</a:t>
            </a:r>
            <a:r>
              <a:rPr lang="en-US" i="1" dirty="0" smtClean="0"/>
              <a:t>(n)) </a:t>
            </a:r>
            <a:r>
              <a:rPr lang="en-US" i="1" dirty="0"/>
              <a:t>which reduces the processing time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2514600"/>
            <a:ext cx="7391400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000" dirty="0">
                <a:cs typeface="Verdana"/>
              </a:rPr>
              <a:t>Selection algorithm 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is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 </a:t>
            </a:r>
            <a:r>
              <a:rPr sz="2000" dirty="0">
                <a:cs typeface="Verdana"/>
              </a:rPr>
              <a:t>an 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algorithm 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for  </a:t>
            </a:r>
            <a:r>
              <a:rPr sz="2000" dirty="0">
                <a:cs typeface="Verdana"/>
              </a:rPr>
              <a:t>finding the kth smallest </a:t>
            </a:r>
            <a:r>
              <a:rPr lang="en-US" sz="2000" dirty="0" smtClean="0">
                <a:cs typeface="Verdana"/>
              </a:rPr>
              <a:t>or largest </a:t>
            </a:r>
            <a:r>
              <a:rPr sz="2000" dirty="0" smtClean="0">
                <a:cs typeface="Verdana"/>
              </a:rPr>
              <a:t>number in</a:t>
            </a:r>
            <a:r>
              <a:rPr lang="en-US" sz="2000" dirty="0" smtClean="0">
                <a:cs typeface="Verdana"/>
              </a:rPr>
              <a:t>  </a:t>
            </a:r>
            <a:r>
              <a:rPr sz="2000" dirty="0" smtClean="0">
                <a:cs typeface="Verdana"/>
              </a:rPr>
              <a:t>a list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 or</a:t>
            </a:r>
            <a:r>
              <a:rPr lang="en-US" sz="2000" dirty="0" smtClean="0">
                <a:cs typeface="Verdana"/>
              </a:rPr>
              <a:t> </a:t>
            </a:r>
            <a:r>
              <a:rPr sz="2000" dirty="0" smtClean="0">
                <a:cs typeface="Verdana"/>
              </a:rPr>
              <a:t> </a:t>
            </a:r>
            <a:r>
              <a:rPr sz="2000" dirty="0">
                <a:cs typeface="Verdana"/>
              </a:rPr>
              <a:t>array</a:t>
            </a:r>
            <a:r>
              <a:rPr sz="2000" dirty="0" smtClean="0">
                <a:cs typeface="Verdana"/>
              </a:rPr>
              <a:t>.</a:t>
            </a:r>
            <a:endParaRPr lang="en-US" sz="2000" dirty="0" smtClean="0">
              <a:cs typeface="Verdana"/>
            </a:endParaRP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lang="en-US" sz="2000" dirty="0" smtClean="0">
                <a:cs typeface="Verdana"/>
              </a:rPr>
              <a:t>For finding kth smallest or largest number, in a list or array we require it to sort first.</a:t>
            </a: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lang="en-US" sz="2000" dirty="0" smtClean="0">
                <a:cs typeface="Verdana"/>
              </a:rPr>
              <a:t>For this heap sort can be used because of its less time complexity than using other sorting techniques.</a:t>
            </a:r>
          </a:p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lang="en-US" sz="2000" dirty="0" smtClean="0">
                <a:cs typeface="Verdana"/>
              </a:rPr>
              <a:t>For this we can use Max heap or Min heap to find kth smallest or largest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143000" y="930318"/>
                <a:ext cx="4982210" cy="4507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 smtClean="0"/>
                  <a:t> largest or smallest Element</a:t>
                </a:r>
                <a:endParaRPr sz="2800" dirty="0"/>
              </a:p>
            </p:txBody>
          </p:sp>
        </mc:Choice>
        <mc:Fallback xmlns="">
          <p:sp>
            <p:nvSpPr>
              <p:cNvPr id="7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3000" y="930318"/>
                <a:ext cx="4982210" cy="450764"/>
              </a:xfrm>
              <a:prstGeom prst="rect">
                <a:avLst/>
              </a:prstGeom>
              <a:blipFill rotWithShape="0">
                <a:blip r:embed="rId2"/>
                <a:stretch>
                  <a:fillRect t="-18919" b="-4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4948" y="2590800"/>
            <a:ext cx="7174865" cy="2394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200" dirty="0"/>
              <a:t>A heap allows access to the min or max element in constant time, and other selections </a:t>
            </a:r>
            <a:r>
              <a:rPr lang="en-US" sz="2200" dirty="0" smtClean="0"/>
              <a:t>i.e. kth-element can </a:t>
            </a:r>
            <a:r>
              <a:rPr lang="en-US" sz="2200" dirty="0"/>
              <a:t>be done in sub-linear time on data that is in a </a:t>
            </a:r>
            <a:r>
              <a:rPr lang="en-US" sz="2200" dirty="0" smtClean="0"/>
              <a:t>heap.</a:t>
            </a:r>
          </a:p>
          <a:p>
            <a:pPr marL="299085" marR="5080" indent="-286385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200" dirty="0" smtClean="0">
                <a:cs typeface="Verdana"/>
              </a:rPr>
              <a:t>Time Complexity: </a:t>
            </a:r>
            <a:r>
              <a:rPr lang="en-US" sz="2200" dirty="0" smtClean="0"/>
              <a:t>O(n </a:t>
            </a:r>
            <a:r>
              <a:rPr lang="en-US" sz="2200" dirty="0"/>
              <a:t>+ </a:t>
            </a:r>
            <a:r>
              <a:rPr lang="en-US" sz="2200" dirty="0" err="1" smtClean="0"/>
              <a:t>klogn</a:t>
            </a:r>
            <a:r>
              <a:rPr lang="en-US" sz="2200" dirty="0" smtClean="0"/>
              <a:t>)</a:t>
            </a:r>
            <a:endParaRPr lang="en-US" sz="2200" dirty="0" smtClean="0">
              <a:cs typeface="Verdana"/>
            </a:endParaRPr>
          </a:p>
          <a:p>
            <a:r>
              <a:rPr lang="en-US" sz="2200" dirty="0" smtClean="0">
                <a:cs typeface="Verdana"/>
              </a:rPr>
              <a:t>1) </a:t>
            </a:r>
            <a:r>
              <a:rPr lang="en-US" sz="2200" dirty="0"/>
              <a:t>Build a Max Heap tree in O(n)</a:t>
            </a:r>
            <a:br>
              <a:rPr lang="en-US" sz="2200" dirty="0"/>
            </a:br>
            <a:r>
              <a:rPr lang="en-US" sz="2200" dirty="0"/>
              <a:t>2) Use Extract Max k times to get k maximum elements from the Max Heap O(</a:t>
            </a:r>
            <a:r>
              <a:rPr lang="en-US" sz="2200" dirty="0" err="1"/>
              <a:t>klogn</a:t>
            </a:r>
            <a:r>
              <a:rPr lang="en-US" sz="22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>
                <a:spLocks/>
              </p:cNvSpPr>
              <p:nvPr/>
            </p:nvSpPr>
            <p:spPr bwMode="gray">
              <a:xfrm>
                <a:off x="834948" y="927922"/>
                <a:ext cx="6175452" cy="576120"/>
              </a:xfrm>
              <a:prstGeom prst="rect">
                <a:avLst/>
              </a:prstGeom>
            </p:spPr>
            <p:txBody>
              <a:bodyPr vert="horz" wrap="square" lIns="0" tIns="12065" rIns="0" bIns="0" rtlCol="0" anchor="ctr">
                <a:sp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12700">
                  <a:spcBef>
                    <a:spcPts val="95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60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ar-AE" sz="3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360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ar-AE" sz="3600" dirty="0" smtClean="0"/>
                  <a:t> </a:t>
                </a:r>
                <a:r>
                  <a:rPr lang="en-US" sz="3600" dirty="0" smtClean="0"/>
                  <a:t>largest or smallest Element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4948" y="927922"/>
                <a:ext cx="6175452" cy="576120"/>
              </a:xfrm>
              <a:prstGeom prst="rect">
                <a:avLst/>
              </a:prstGeom>
              <a:blipFill rotWithShape="0">
                <a:blip r:embed="rId2"/>
                <a:stretch>
                  <a:fillRect t="-22105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</a:p>
          <a:p>
            <a:r>
              <a:rPr lang="en-US" dirty="0" smtClean="0"/>
              <a:t>Heap in Memory Management</a:t>
            </a:r>
          </a:p>
          <a:p>
            <a:r>
              <a:rPr lang="en-US" dirty="0" smtClean="0"/>
              <a:t>Priority Queue</a:t>
            </a:r>
          </a:p>
          <a:p>
            <a:r>
              <a:rPr lang="en-US" dirty="0" smtClean="0"/>
              <a:t>Graph Algorithms</a:t>
            </a:r>
          </a:p>
          <a:p>
            <a:r>
              <a:rPr lang="en-US" dirty="0"/>
              <a:t>Embedded Systems</a:t>
            </a:r>
          </a:p>
          <a:p>
            <a:r>
              <a:rPr lang="en-US" dirty="0" smtClean="0"/>
              <a:t>Kth largest or smallest element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https://en.wikipedia.org/wiki/Heap_(data_structure)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://embeddedgurus.com/stack-overflow/2009/03/sorting-in-embedded-systems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www.geeksforgeeks.org</a:t>
            </a:r>
            <a:endParaRPr lang="en-US" dirty="0" smtClean="0"/>
          </a:p>
          <a:p>
            <a:r>
              <a:rPr lang="en-US" dirty="0"/>
              <a:t>https://people.ok.ubc.ca/rlawrenc/research/Students/TC_11_Presentation.pptx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59" y="1440321"/>
            <a:ext cx="6160385" cy="2882179"/>
          </a:xfrm>
        </p:spPr>
        <p:txBody>
          <a:bodyPr/>
          <a:lstStyle/>
          <a:p>
            <a:pPr lvl="0" algn="ctr"/>
            <a:r>
              <a:rPr lang="en-US" sz="5400" b="1" dirty="0">
                <a:solidFill>
                  <a:srgbClr val="FFFFFF"/>
                </a:solidFill>
                <a:latin typeface="Adobe Devanagari" panose="02040503050201020203" pitchFamily="18" charset="0"/>
                <a:ea typeface="Century Gothic"/>
                <a:cs typeface="Adobe Devanagari" panose="02040503050201020203" pitchFamily="18" charset="0"/>
                <a:sym typeface="Century Gothic"/>
              </a:rPr>
              <a:t>Thank You !!!</a:t>
            </a: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en-US" sz="5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3816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spc="125" dirty="0" smtClean="0">
                <a:latin typeface="Arial"/>
                <a:cs typeface="Arial"/>
              </a:rPr>
              <a:t>Heap Sort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438400"/>
            <a:ext cx="7145020" cy="3689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latin typeface="Arial"/>
                <a:cs typeface="Arial"/>
              </a:rPr>
              <a:t>Heap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is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specialized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tree-based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135" dirty="0">
                <a:latin typeface="Arial"/>
                <a:cs typeface="Arial"/>
              </a:rPr>
              <a:t>data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structure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140" dirty="0">
                <a:latin typeface="Arial"/>
                <a:cs typeface="Arial"/>
              </a:rPr>
              <a:t>that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satisfies </a:t>
            </a:r>
            <a:r>
              <a:rPr sz="1600" spc="120" dirty="0">
                <a:latin typeface="Arial"/>
                <a:cs typeface="Arial"/>
              </a:rPr>
              <a:t>the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heap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120" dirty="0">
                <a:latin typeface="Arial"/>
                <a:cs typeface="Arial"/>
              </a:rPr>
              <a:t>property.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b="1" spc="-114" dirty="0">
                <a:latin typeface="Verdana"/>
                <a:cs typeface="Verdana"/>
              </a:rPr>
              <a:t>Heap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-114" dirty="0">
                <a:latin typeface="Verdana"/>
                <a:cs typeface="Verdana"/>
              </a:rPr>
              <a:t>properties:</a:t>
            </a:r>
            <a:endParaRPr sz="1600" dirty="0">
              <a:latin typeface="Verdana"/>
              <a:cs typeface="Verdana"/>
            </a:endParaRPr>
          </a:p>
          <a:p>
            <a:pPr marL="241935" indent="-241935">
              <a:lnSpc>
                <a:spcPct val="100000"/>
              </a:lnSpc>
              <a:spcBef>
                <a:spcPts val="600"/>
              </a:spcBef>
              <a:buAutoNum type="alphaUcPeriod"/>
              <a:tabLst>
                <a:tab pos="241935" algn="l"/>
              </a:tabLst>
            </a:pPr>
            <a:r>
              <a:rPr sz="1600" b="1" spc="-240" dirty="0">
                <a:latin typeface="Verdana"/>
                <a:cs typeface="Verdana"/>
              </a:rPr>
              <a:t>It </a:t>
            </a:r>
            <a:r>
              <a:rPr sz="1600" b="1" spc="-140" dirty="0">
                <a:latin typeface="Verdana"/>
                <a:cs typeface="Verdana"/>
              </a:rPr>
              <a:t>has </a:t>
            </a:r>
            <a:r>
              <a:rPr sz="1600" b="1" spc="-100" dirty="0">
                <a:latin typeface="Verdana"/>
                <a:cs typeface="Verdana"/>
              </a:rPr>
              <a:t>to </a:t>
            </a:r>
            <a:r>
              <a:rPr sz="1600" b="1" spc="-80" dirty="0">
                <a:latin typeface="Verdana"/>
                <a:cs typeface="Verdana"/>
              </a:rPr>
              <a:t>be </a:t>
            </a:r>
            <a:r>
              <a:rPr sz="1600" b="1" spc="-85" dirty="0">
                <a:latin typeface="Verdana"/>
                <a:cs typeface="Verdana"/>
              </a:rPr>
              <a:t>a </a:t>
            </a:r>
            <a:r>
              <a:rPr sz="1600" b="1" spc="-105" dirty="0">
                <a:latin typeface="Verdana"/>
                <a:cs typeface="Verdana"/>
              </a:rPr>
              <a:t>complete binary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spc="-120" dirty="0">
                <a:latin typeface="Verdana"/>
                <a:cs typeface="Verdana"/>
              </a:rPr>
              <a:t>tree.</a:t>
            </a:r>
            <a:endParaRPr sz="1600" dirty="0">
              <a:latin typeface="Verdana"/>
              <a:cs typeface="Verdana"/>
            </a:endParaRPr>
          </a:p>
          <a:p>
            <a:pPr marL="241935" marR="2305050" indent="-241935">
              <a:lnSpc>
                <a:spcPct val="131300"/>
              </a:lnSpc>
              <a:buAutoNum type="alphaUcPeriod"/>
              <a:tabLst>
                <a:tab pos="241935" algn="l"/>
              </a:tabLst>
            </a:pPr>
            <a:r>
              <a:rPr sz="1600" b="1" spc="-240" dirty="0">
                <a:latin typeface="Verdana"/>
                <a:cs typeface="Verdana"/>
              </a:rPr>
              <a:t>It </a:t>
            </a:r>
            <a:r>
              <a:rPr sz="1600" b="1" spc="-140" dirty="0">
                <a:latin typeface="Verdana"/>
                <a:cs typeface="Verdana"/>
              </a:rPr>
              <a:t>has </a:t>
            </a:r>
            <a:r>
              <a:rPr sz="1600" b="1" spc="-100" dirty="0">
                <a:latin typeface="Verdana"/>
                <a:cs typeface="Verdana"/>
              </a:rPr>
              <a:t>to </a:t>
            </a:r>
            <a:r>
              <a:rPr sz="1600" b="1" spc="-114" dirty="0">
                <a:latin typeface="Verdana"/>
                <a:cs typeface="Verdana"/>
              </a:rPr>
              <a:t>have </a:t>
            </a:r>
            <a:r>
              <a:rPr sz="1600" b="1" spc="-120" dirty="0">
                <a:latin typeface="Verdana"/>
                <a:cs typeface="Verdana"/>
              </a:rPr>
              <a:t>any </a:t>
            </a:r>
            <a:r>
              <a:rPr sz="1600" b="1" spc="-100" dirty="0">
                <a:latin typeface="Verdana"/>
                <a:cs typeface="Verdana"/>
              </a:rPr>
              <a:t>of </a:t>
            </a:r>
            <a:r>
              <a:rPr sz="1600" b="1" spc="-114" dirty="0">
                <a:latin typeface="Verdana"/>
                <a:cs typeface="Verdana"/>
              </a:rPr>
              <a:t>the </a:t>
            </a:r>
            <a:r>
              <a:rPr sz="1600" b="1" spc="-130" dirty="0">
                <a:latin typeface="Verdana"/>
                <a:cs typeface="Verdana"/>
              </a:rPr>
              <a:t>following </a:t>
            </a:r>
            <a:r>
              <a:rPr sz="1600" b="1" spc="-114" dirty="0">
                <a:latin typeface="Verdana"/>
                <a:cs typeface="Verdana"/>
              </a:rPr>
              <a:t>properties</a:t>
            </a:r>
            <a:r>
              <a:rPr sz="1600" b="1" spc="-114" dirty="0" smtClean="0">
                <a:latin typeface="Verdana"/>
                <a:cs typeface="Verdana"/>
              </a:rPr>
              <a:t>:</a:t>
            </a:r>
            <a:endParaRPr lang="en-US" sz="1600" b="1" spc="-114" dirty="0" smtClean="0">
              <a:latin typeface="Verdana"/>
              <a:cs typeface="Verdan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Max Heap</a:t>
            </a:r>
          </a:p>
          <a:p>
            <a:pPr lvl="1"/>
            <a:r>
              <a:rPr lang="en-US" dirty="0" smtClean="0"/>
              <a:t>Store data in ascending order</a:t>
            </a:r>
          </a:p>
          <a:p>
            <a:pPr lvl="1"/>
            <a:r>
              <a:rPr lang="en-US" dirty="0" smtClean="0"/>
              <a:t>Has property of</a:t>
            </a:r>
          </a:p>
          <a:p>
            <a:pPr lvl="1"/>
            <a:r>
              <a:rPr lang="en-US" dirty="0" smtClean="0"/>
              <a:t>	A[Parent(</a:t>
            </a:r>
            <a:r>
              <a:rPr lang="en-US" dirty="0" err="1" smtClean="0"/>
              <a:t>i</a:t>
            </a:r>
            <a:r>
              <a:rPr lang="en-US" dirty="0" smtClean="0"/>
              <a:t>)] ≥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Min Heap</a:t>
            </a:r>
          </a:p>
          <a:p>
            <a:pPr lvl="1"/>
            <a:r>
              <a:rPr lang="en-US" dirty="0" smtClean="0"/>
              <a:t>Store data in descending order</a:t>
            </a:r>
          </a:p>
          <a:p>
            <a:pPr lvl="1"/>
            <a:r>
              <a:rPr lang="en-US" dirty="0" smtClean="0"/>
              <a:t>Has property of</a:t>
            </a:r>
          </a:p>
          <a:p>
            <a:pPr lvl="1"/>
            <a:r>
              <a:rPr lang="en-US" dirty="0" smtClean="0"/>
              <a:t>	A[Parent(</a:t>
            </a:r>
            <a:r>
              <a:rPr lang="en-US" dirty="0" err="1" smtClean="0"/>
              <a:t>i</a:t>
            </a:r>
            <a:r>
              <a:rPr lang="en-US" dirty="0" smtClean="0"/>
              <a:t>)] ≤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0" dirty="0" err="1" smtClean="0">
                <a:latin typeface="Arial"/>
                <a:cs typeface="Arial"/>
              </a:rPr>
              <a:t>Heapsort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185" dirty="0" smtClean="0">
                <a:latin typeface="Arial"/>
                <a:cs typeface="Arial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168275" algn="l"/>
              </a:tabLst>
            </a:pPr>
            <a:r>
              <a:rPr lang="en-US" sz="2000" spc="-130" dirty="0" smtClean="0">
                <a:cs typeface="Verdana"/>
              </a:rPr>
              <a:t>Build </a:t>
            </a:r>
            <a:r>
              <a:rPr lang="en-US" sz="2000" spc="-70" dirty="0" smtClean="0">
                <a:cs typeface="Verdana"/>
              </a:rPr>
              <a:t>a </a:t>
            </a:r>
            <a:r>
              <a:rPr lang="en-US" sz="2000" spc="-125" dirty="0" smtClean="0">
                <a:cs typeface="Verdana"/>
              </a:rPr>
              <a:t>max </a:t>
            </a:r>
            <a:r>
              <a:rPr lang="en-US" sz="2000" spc="-85" dirty="0" smtClean="0">
                <a:cs typeface="Verdana"/>
              </a:rPr>
              <a:t>heap </a:t>
            </a:r>
            <a:r>
              <a:rPr lang="en-US" sz="2000" spc="-105" dirty="0" smtClean="0">
                <a:cs typeface="Verdana"/>
              </a:rPr>
              <a:t>from </a:t>
            </a:r>
            <a:r>
              <a:rPr lang="en-US" sz="2000" spc="-100" dirty="0" smtClean="0">
                <a:cs typeface="Verdana"/>
              </a:rPr>
              <a:t>the input</a:t>
            </a:r>
            <a:r>
              <a:rPr lang="en-US" sz="2000" spc="175" dirty="0" smtClean="0">
                <a:cs typeface="Verdana"/>
              </a:rPr>
              <a:t> </a:t>
            </a:r>
            <a:r>
              <a:rPr lang="en-US" sz="2000" spc="-95" dirty="0" smtClean="0">
                <a:cs typeface="Verdana"/>
              </a:rPr>
              <a:t>data.</a:t>
            </a:r>
            <a:endParaRPr lang="en-US" sz="2000" dirty="0" smtClean="0"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12725" algn="l"/>
              </a:tabLst>
            </a:pPr>
            <a:r>
              <a:rPr lang="en-US" sz="2000" spc="-95" dirty="0" smtClean="0">
                <a:cs typeface="Verdana"/>
              </a:rPr>
              <a:t>Replace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85" dirty="0" smtClean="0">
                <a:cs typeface="Verdana"/>
              </a:rPr>
              <a:t>root of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85" dirty="0" smtClean="0">
                <a:cs typeface="Verdana"/>
              </a:rPr>
              <a:t>heap </a:t>
            </a:r>
            <a:r>
              <a:rPr lang="en-US" sz="2000" spc="-114" dirty="0" smtClean="0">
                <a:cs typeface="Verdana"/>
              </a:rPr>
              <a:t>with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110" dirty="0" smtClean="0">
                <a:cs typeface="Verdana"/>
              </a:rPr>
              <a:t>last </a:t>
            </a:r>
            <a:r>
              <a:rPr lang="en-US" sz="2000" spc="-100" dirty="0" smtClean="0">
                <a:cs typeface="Verdana"/>
              </a:rPr>
              <a:t>item </a:t>
            </a:r>
            <a:r>
              <a:rPr lang="en-US" sz="2000" spc="-90" dirty="0" smtClean="0">
                <a:cs typeface="Verdana"/>
              </a:rPr>
              <a:t>of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85" dirty="0" smtClean="0">
                <a:cs typeface="Verdana"/>
              </a:rPr>
              <a:t>heap </a:t>
            </a:r>
            <a:r>
              <a:rPr lang="en-US" sz="2000" spc="-105" dirty="0" smtClean="0">
                <a:cs typeface="Verdana"/>
              </a:rPr>
              <a:t>followed           </a:t>
            </a:r>
            <a:r>
              <a:rPr lang="en-US" sz="2000" spc="-70" dirty="0" smtClean="0">
                <a:cs typeface="Verdana"/>
              </a:rPr>
              <a:t>by </a:t>
            </a:r>
            <a:r>
              <a:rPr lang="en-US" sz="2000" spc="-85" dirty="0" smtClean="0">
                <a:cs typeface="Verdana"/>
              </a:rPr>
              <a:t>reducing 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90" dirty="0" smtClean="0">
                <a:cs typeface="Verdana"/>
              </a:rPr>
              <a:t>size </a:t>
            </a:r>
            <a:r>
              <a:rPr lang="en-US" sz="2000" spc="-85" dirty="0" smtClean="0">
                <a:cs typeface="Verdana"/>
              </a:rPr>
              <a:t>of</a:t>
            </a:r>
            <a:r>
              <a:rPr lang="en-US" sz="2000" spc="-15" dirty="0" smtClean="0">
                <a:cs typeface="Verdana"/>
              </a:rPr>
              <a:t> </a:t>
            </a:r>
            <a:r>
              <a:rPr lang="en-US" sz="2000" spc="-105" dirty="0" smtClean="0">
                <a:cs typeface="Verdana"/>
              </a:rPr>
              <a:t>heap.</a:t>
            </a:r>
            <a:endParaRPr lang="en-US" sz="2000" dirty="0" smtClean="0">
              <a:cs typeface="Verdana"/>
            </a:endParaRPr>
          </a:p>
          <a:p>
            <a:pPr marL="215265" indent="-2025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15900" algn="l"/>
              </a:tabLst>
            </a:pPr>
            <a:r>
              <a:rPr lang="en-US" sz="2000" spc="-95" dirty="0" smtClean="0">
                <a:cs typeface="Verdana"/>
              </a:rPr>
              <a:t>    </a:t>
            </a:r>
            <a:r>
              <a:rPr lang="en-US" sz="2000" spc="-95" dirty="0" err="1" smtClean="0">
                <a:cs typeface="Verdana"/>
              </a:rPr>
              <a:t>Heapify</a:t>
            </a:r>
            <a:r>
              <a:rPr lang="en-US" sz="2000" spc="-95" dirty="0" smtClean="0">
                <a:cs typeface="Verdana"/>
              </a:rPr>
              <a:t> </a:t>
            </a:r>
            <a:r>
              <a:rPr lang="en-US" sz="2000" spc="-100" dirty="0" smtClean="0">
                <a:cs typeface="Verdana"/>
              </a:rPr>
              <a:t>the </a:t>
            </a:r>
            <a:r>
              <a:rPr lang="en-US" sz="2000" spc="-85" dirty="0" smtClean="0">
                <a:cs typeface="Verdana"/>
              </a:rPr>
              <a:t>root of</a:t>
            </a:r>
            <a:r>
              <a:rPr lang="en-US" sz="2000" spc="40" dirty="0" smtClean="0">
                <a:cs typeface="Verdana"/>
              </a:rPr>
              <a:t> </a:t>
            </a:r>
            <a:r>
              <a:rPr lang="en-US" sz="2000" spc="-100" dirty="0" smtClean="0">
                <a:cs typeface="Verdana"/>
              </a:rPr>
              <a:t>tree.</a:t>
            </a:r>
            <a:endParaRPr lang="en-US" sz="2000" dirty="0" smtClean="0"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buFont typeface="+mj-lt"/>
              <a:buAutoNum type="arabicPeriod"/>
            </a:pPr>
            <a:r>
              <a:rPr lang="en-US" sz="2000" spc="-165" dirty="0" smtClean="0">
                <a:cs typeface="Verdana"/>
              </a:rPr>
              <a:t> </a:t>
            </a:r>
            <a:r>
              <a:rPr lang="en-US" sz="2000" spc="-100" dirty="0" smtClean="0">
                <a:cs typeface="Verdana"/>
              </a:rPr>
              <a:t>Repeat </a:t>
            </a:r>
            <a:r>
              <a:rPr lang="en-US" sz="2000" spc="-80" dirty="0" smtClean="0">
                <a:cs typeface="Verdana"/>
              </a:rPr>
              <a:t>above </a:t>
            </a:r>
            <a:r>
              <a:rPr lang="en-US" sz="2000" spc="-100" dirty="0" smtClean="0">
                <a:cs typeface="Verdana"/>
              </a:rPr>
              <a:t>steps </a:t>
            </a:r>
            <a:r>
              <a:rPr lang="en-US" sz="2000" spc="-114" dirty="0" smtClean="0">
                <a:cs typeface="Verdana"/>
              </a:rPr>
              <a:t>until </a:t>
            </a:r>
            <a:r>
              <a:rPr lang="en-US" sz="2000" spc="-90" dirty="0" smtClean="0">
                <a:cs typeface="Verdana"/>
              </a:rPr>
              <a:t>size </a:t>
            </a:r>
            <a:r>
              <a:rPr lang="en-US" sz="2000" spc="-85" dirty="0" smtClean="0">
                <a:cs typeface="Verdana"/>
              </a:rPr>
              <a:t>of heap </a:t>
            </a:r>
            <a:r>
              <a:rPr lang="en-US" sz="2000" spc="-114" dirty="0" smtClean="0">
                <a:cs typeface="Verdana"/>
              </a:rPr>
              <a:t>is </a:t>
            </a:r>
            <a:r>
              <a:rPr lang="en-US" sz="2000" spc="-75" dirty="0" smtClean="0">
                <a:cs typeface="Verdana"/>
              </a:rPr>
              <a:t>greater </a:t>
            </a:r>
            <a:r>
              <a:rPr lang="en-US" sz="2000" spc="-110" dirty="0" smtClean="0">
                <a:cs typeface="Verdana"/>
              </a:rPr>
              <a:t>than</a:t>
            </a:r>
            <a:r>
              <a:rPr lang="en-US" sz="2000" spc="-10" dirty="0" smtClean="0">
                <a:cs typeface="Verdana"/>
              </a:rPr>
              <a:t> </a:t>
            </a:r>
            <a:r>
              <a:rPr lang="en-US" sz="2000" spc="-355" dirty="0" smtClean="0">
                <a:cs typeface="Verdana"/>
              </a:rPr>
              <a:t>1.</a:t>
            </a:r>
            <a:endParaRPr lang="en-US" sz="2000" dirty="0" smtClean="0">
              <a:cs typeface="Verdana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4419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170">
                <a:latin typeface="Arial"/>
                <a:cs typeface="Arial"/>
              </a:rPr>
              <a:t>Heapsort</a:t>
            </a:r>
            <a:r>
              <a:rPr b="0" spc="5">
                <a:latin typeface="Arial"/>
                <a:cs typeface="Arial"/>
              </a:rPr>
              <a:t> </a:t>
            </a:r>
            <a:r>
              <a:rPr b="0" spc="185" smtClean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3708" y="3566159"/>
            <a:ext cx="1435608" cy="336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4583" y="3890771"/>
            <a:ext cx="1050036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9450" y="3239261"/>
            <a:ext cx="14839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latin typeface="Verdana"/>
                <a:cs typeface="Verdana"/>
              </a:rPr>
              <a:t>Creating</a:t>
            </a:r>
            <a:r>
              <a:rPr sz="1600" b="1" spc="-140" dirty="0">
                <a:latin typeface="Verdana"/>
                <a:cs typeface="Verdana"/>
              </a:rPr>
              <a:t> </a:t>
            </a:r>
            <a:r>
              <a:rPr sz="1600" b="1" spc="-100" dirty="0">
                <a:latin typeface="Verdana"/>
                <a:cs typeface="Verdana"/>
              </a:rPr>
              <a:t>heap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5259" y="3566159"/>
            <a:ext cx="1691639" cy="443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7452" y="3895344"/>
            <a:ext cx="1362455" cy="1226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76294" y="3239261"/>
            <a:ext cx="19094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latin typeface="Verdana"/>
                <a:cs typeface="Verdana"/>
              </a:rPr>
              <a:t>Building</a:t>
            </a:r>
            <a:r>
              <a:rPr sz="1600" b="1" spc="-114" dirty="0">
                <a:latin typeface="Verdana"/>
                <a:cs typeface="Verdana"/>
              </a:rPr>
              <a:t> </a:t>
            </a:r>
            <a:r>
              <a:rPr sz="1600" b="1" spc="-120" dirty="0">
                <a:latin typeface="Verdana"/>
                <a:cs typeface="Verdana"/>
              </a:rPr>
              <a:t>max-heap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97395" y="3681984"/>
            <a:ext cx="1767840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6956" y="4099559"/>
            <a:ext cx="1188720" cy="10637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7283" y="3267202"/>
            <a:ext cx="1675764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8955" marR="5080" indent="-516890">
              <a:lnSpc>
                <a:spcPts val="1420"/>
              </a:lnSpc>
              <a:spcBef>
                <a:spcPts val="160"/>
              </a:spcBef>
            </a:pPr>
            <a:r>
              <a:rPr sz="1200" b="1" spc="-80" dirty="0">
                <a:latin typeface="Verdana"/>
                <a:cs typeface="Verdana"/>
              </a:rPr>
              <a:t>Replace </a:t>
            </a:r>
            <a:r>
              <a:rPr sz="1200" b="1" spc="-70" dirty="0">
                <a:latin typeface="Verdana"/>
                <a:cs typeface="Verdana"/>
              </a:rPr>
              <a:t>root </a:t>
            </a:r>
            <a:r>
              <a:rPr sz="1200" b="1" spc="-105" dirty="0">
                <a:latin typeface="Verdana"/>
                <a:cs typeface="Verdana"/>
              </a:rPr>
              <a:t>with </a:t>
            </a:r>
            <a:r>
              <a:rPr sz="1200" b="1" spc="-90" dirty="0">
                <a:latin typeface="Verdana"/>
                <a:cs typeface="Verdana"/>
              </a:rPr>
              <a:t>last  element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8651" y="3920528"/>
            <a:ext cx="1555267" cy="154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6141" y="3996855"/>
            <a:ext cx="1555267" cy="154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8221" y="2381250"/>
            <a:ext cx="1555635" cy="1546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25240" y="5772911"/>
            <a:ext cx="1851660" cy="438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0542" y="5440476"/>
            <a:ext cx="13220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Verdana"/>
                <a:cs typeface="Verdana"/>
              </a:rPr>
              <a:t>Sorted</a:t>
            </a:r>
            <a:r>
              <a:rPr sz="1600" b="1" spc="-130" dirty="0">
                <a:latin typeface="Verdana"/>
                <a:cs typeface="Verdana"/>
              </a:rPr>
              <a:t> </a:t>
            </a:r>
            <a:r>
              <a:rPr sz="1600" b="1" spc="-95" dirty="0"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9066" y="4898656"/>
            <a:ext cx="1451876" cy="1367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2001" y="2350847"/>
            <a:ext cx="4493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5" dirty="0">
                <a:solidFill>
                  <a:srgbClr val="00AFEF"/>
                </a:solidFill>
                <a:cs typeface="Arial"/>
              </a:rPr>
              <a:t>void</a:t>
            </a:r>
            <a:r>
              <a:rPr sz="2400" spc="185" dirty="0">
                <a:cs typeface="Arial"/>
              </a:rPr>
              <a:t> </a:t>
            </a:r>
            <a:r>
              <a:rPr sz="2400" spc="180" dirty="0">
                <a:cs typeface="Arial"/>
              </a:rPr>
              <a:t>heapSort(</a:t>
            </a:r>
            <a:r>
              <a:rPr sz="2400" spc="180" dirty="0">
                <a:solidFill>
                  <a:srgbClr val="00AFEF"/>
                </a:solidFill>
                <a:cs typeface="Arial"/>
              </a:rPr>
              <a:t>int </a:t>
            </a:r>
            <a:r>
              <a:rPr sz="2400" spc="210" dirty="0">
                <a:cs typeface="Arial"/>
              </a:rPr>
              <a:t>arr[],</a:t>
            </a:r>
            <a:r>
              <a:rPr sz="2400" spc="210" dirty="0">
                <a:solidFill>
                  <a:srgbClr val="F3F3F3"/>
                </a:solidFill>
                <a:cs typeface="Arial"/>
              </a:rPr>
              <a:t> </a:t>
            </a:r>
            <a:r>
              <a:rPr sz="2400" spc="190" dirty="0">
                <a:solidFill>
                  <a:srgbClr val="00AFEF"/>
                </a:solidFill>
                <a:cs typeface="Arial"/>
              </a:rPr>
              <a:t>int</a:t>
            </a:r>
            <a:r>
              <a:rPr sz="2400" spc="-365" dirty="0">
                <a:cs typeface="Arial"/>
              </a:rPr>
              <a:t> </a:t>
            </a:r>
            <a:r>
              <a:rPr sz="2400" spc="185" dirty="0">
                <a:cs typeface="Arial"/>
              </a:rPr>
              <a:t>n)</a:t>
            </a: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dirty="0" smtClean="0">
                <a:cs typeface="Arial"/>
              </a:rPr>
              <a:t>{</a:t>
            </a:r>
            <a:endParaRPr sz="2400" dirty="0">
              <a:cs typeface="Arial"/>
            </a:endParaRPr>
          </a:p>
          <a:p>
            <a:pPr marL="381635">
              <a:lnSpc>
                <a:spcPct val="100000"/>
              </a:lnSpc>
            </a:pPr>
            <a:r>
              <a:rPr sz="2400" spc="200" dirty="0">
                <a:solidFill>
                  <a:srgbClr val="00AFEF"/>
                </a:solidFill>
                <a:cs typeface="Arial"/>
              </a:rPr>
              <a:t>for</a:t>
            </a:r>
            <a:r>
              <a:rPr sz="2400" spc="200" dirty="0">
                <a:cs typeface="Arial"/>
              </a:rPr>
              <a:t>(</a:t>
            </a:r>
            <a:r>
              <a:rPr sz="2400" spc="200" dirty="0">
                <a:solidFill>
                  <a:srgbClr val="00AFEF"/>
                </a:solidFill>
                <a:cs typeface="Arial"/>
              </a:rPr>
              <a:t>int</a:t>
            </a:r>
            <a:r>
              <a:rPr sz="2400" spc="60" dirty="0">
                <a:cs typeface="Arial"/>
              </a:rPr>
              <a:t> </a:t>
            </a:r>
            <a:r>
              <a:rPr sz="2400" spc="140" dirty="0">
                <a:cs typeface="Arial"/>
              </a:rPr>
              <a:t>i</a:t>
            </a:r>
            <a:r>
              <a:rPr sz="2400" spc="55" dirty="0">
                <a:cs typeface="Arial"/>
              </a:rPr>
              <a:t> </a:t>
            </a:r>
            <a:r>
              <a:rPr sz="2400" spc="85" dirty="0">
                <a:cs typeface="Arial"/>
              </a:rPr>
              <a:t>=</a:t>
            </a:r>
            <a:r>
              <a:rPr sz="2400" spc="50" dirty="0">
                <a:cs typeface="Arial"/>
              </a:rPr>
              <a:t> </a:t>
            </a:r>
            <a:r>
              <a:rPr sz="2400" spc="185" dirty="0">
                <a:cs typeface="Arial"/>
              </a:rPr>
              <a:t>n/2</a:t>
            </a:r>
            <a:r>
              <a:rPr sz="2400" spc="65" dirty="0">
                <a:cs typeface="Arial"/>
              </a:rPr>
              <a:t> </a:t>
            </a:r>
            <a:r>
              <a:rPr sz="2400" spc="180" dirty="0">
                <a:cs typeface="Arial"/>
              </a:rPr>
              <a:t>-</a:t>
            </a:r>
            <a:r>
              <a:rPr sz="2400" spc="40" dirty="0">
                <a:cs typeface="Arial"/>
              </a:rPr>
              <a:t> </a:t>
            </a:r>
            <a:r>
              <a:rPr sz="2400" spc="-315" dirty="0">
                <a:cs typeface="Arial"/>
              </a:rPr>
              <a:t>1; </a:t>
            </a:r>
            <a:r>
              <a:rPr sz="2400" spc="-305" dirty="0">
                <a:cs typeface="Arial"/>
              </a:rPr>
              <a:t> </a:t>
            </a:r>
            <a:r>
              <a:rPr sz="2400" spc="140" dirty="0">
                <a:cs typeface="Arial"/>
              </a:rPr>
              <a:t>i</a:t>
            </a:r>
            <a:r>
              <a:rPr sz="2400" spc="60" dirty="0">
                <a:cs typeface="Arial"/>
              </a:rPr>
              <a:t> </a:t>
            </a:r>
            <a:r>
              <a:rPr sz="2400" spc="85" dirty="0">
                <a:cs typeface="Arial"/>
              </a:rPr>
              <a:t>&gt;=</a:t>
            </a:r>
            <a:r>
              <a:rPr sz="2400" spc="45" dirty="0">
                <a:cs typeface="Arial"/>
              </a:rPr>
              <a:t> </a:t>
            </a:r>
            <a:r>
              <a:rPr sz="2400" spc="135" dirty="0">
                <a:cs typeface="Arial"/>
              </a:rPr>
              <a:t>0;</a:t>
            </a:r>
            <a:r>
              <a:rPr sz="2400" spc="45" dirty="0">
                <a:cs typeface="Arial"/>
              </a:rPr>
              <a:t> </a:t>
            </a:r>
            <a:r>
              <a:rPr sz="2400" spc="180" dirty="0">
                <a:cs typeface="Arial"/>
              </a:rPr>
              <a:t>i--)</a:t>
            </a:r>
            <a:endParaRPr sz="2400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4180587"/>
            <a:ext cx="44072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00" dirty="0" smtClean="0">
                <a:solidFill>
                  <a:srgbClr val="00AFEF"/>
                </a:solidFill>
                <a:latin typeface="Arial"/>
                <a:cs typeface="Arial"/>
              </a:rPr>
              <a:t>   </a:t>
            </a:r>
            <a:r>
              <a:rPr sz="2400" spc="200" smtClean="0">
                <a:solidFill>
                  <a:srgbClr val="00AFEF"/>
                </a:solidFill>
                <a:latin typeface="Arial"/>
                <a:cs typeface="Arial"/>
              </a:rPr>
              <a:t>for</a:t>
            </a:r>
            <a:r>
              <a:rPr sz="2400" spc="200" smtClean="0">
                <a:latin typeface="Arial"/>
                <a:cs typeface="Arial"/>
              </a:rPr>
              <a:t>(</a:t>
            </a:r>
            <a:r>
              <a:rPr sz="2400" spc="200" smtClean="0">
                <a:solidFill>
                  <a:srgbClr val="00AFEF"/>
                </a:solidFill>
                <a:latin typeface="Arial"/>
                <a:cs typeface="Arial"/>
              </a:rPr>
              <a:t>int</a:t>
            </a:r>
            <a:r>
              <a:rPr sz="2400" spc="200" smtClean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 </a:t>
            </a:r>
            <a:r>
              <a:rPr sz="1800" spc="60" dirty="0">
                <a:latin typeface="Arial"/>
                <a:cs typeface="Arial"/>
              </a:rPr>
              <a:t>= </a:t>
            </a:r>
            <a:r>
              <a:rPr sz="2400" spc="135" dirty="0">
                <a:latin typeface="Arial"/>
                <a:cs typeface="Arial"/>
              </a:rPr>
              <a:t>n </a:t>
            </a:r>
            <a:r>
              <a:rPr sz="2400" spc="180" dirty="0">
                <a:latin typeface="Arial"/>
                <a:cs typeface="Arial"/>
              </a:rPr>
              <a:t>- </a:t>
            </a:r>
            <a:r>
              <a:rPr sz="2400" spc="-315" dirty="0">
                <a:latin typeface="Arial"/>
                <a:cs typeface="Arial"/>
              </a:rPr>
              <a:t>1; </a:t>
            </a:r>
            <a:r>
              <a:rPr sz="2400" spc="140" dirty="0">
                <a:latin typeface="Arial"/>
                <a:cs typeface="Arial"/>
              </a:rPr>
              <a:t>i </a:t>
            </a:r>
            <a:r>
              <a:rPr sz="2400" spc="85" dirty="0">
                <a:latin typeface="Arial"/>
                <a:cs typeface="Arial"/>
              </a:rPr>
              <a:t>&gt;= </a:t>
            </a:r>
            <a:r>
              <a:rPr sz="2400" spc="135" dirty="0">
                <a:latin typeface="Arial"/>
                <a:cs typeface="Arial"/>
              </a:rPr>
              <a:t>0;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180">
                <a:latin typeface="Arial"/>
                <a:cs typeface="Arial"/>
              </a:rPr>
              <a:t>i-</a:t>
            </a:r>
            <a:r>
              <a:rPr sz="2400" spc="180" smtClean="0">
                <a:latin typeface="Arial"/>
                <a:cs typeface="Arial"/>
              </a:rPr>
              <a:t>-)</a:t>
            </a:r>
            <a:r>
              <a:rPr lang="en-US" sz="2400" spc="180" dirty="0" smtClean="0">
                <a:latin typeface="Arial"/>
                <a:cs typeface="Arial"/>
              </a:rPr>
              <a:t>  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062" y="4546346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062" y="5643322"/>
            <a:ext cx="172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1" y="6009640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4086" y="907877"/>
            <a:ext cx="50857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25" dirty="0">
                <a:cs typeface="Arial"/>
              </a:rPr>
              <a:t>Heapsort</a:t>
            </a:r>
            <a:r>
              <a:rPr sz="3600" b="0" spc="-35" dirty="0">
                <a:cs typeface="Arial"/>
              </a:rPr>
              <a:t> </a:t>
            </a:r>
            <a:r>
              <a:rPr lang="en-US" sz="3600" b="0" spc="170" dirty="0" smtClean="0">
                <a:cs typeface="Arial"/>
              </a:rPr>
              <a:t>Algorithm</a:t>
            </a:r>
            <a:endParaRPr sz="3600" dirty="0"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7446" y="3484880"/>
            <a:ext cx="2964180" cy="619125"/>
          </a:xfrm>
          <a:prstGeom prst="rect">
            <a:avLst/>
          </a:prstGeom>
          <a:solidFill>
            <a:srgbClr val="2D2F37"/>
          </a:solidFill>
          <a:ln w="9144">
            <a:solidFill>
              <a:srgbClr val="68803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75"/>
              </a:spcBef>
            </a:pPr>
            <a:r>
              <a:rPr sz="2400" spc="165" dirty="0">
                <a:solidFill>
                  <a:srgbClr val="F3F3F3"/>
                </a:solidFill>
                <a:latin typeface="Arial"/>
                <a:cs typeface="Arial"/>
              </a:rPr>
              <a:t>heapify(arr, </a:t>
            </a:r>
            <a:r>
              <a:rPr sz="2400" spc="10" dirty="0">
                <a:solidFill>
                  <a:srgbClr val="F3F3F3"/>
                </a:solidFill>
                <a:latin typeface="Arial"/>
                <a:cs typeface="Arial"/>
              </a:rPr>
              <a:t>n,</a:t>
            </a:r>
            <a:r>
              <a:rPr sz="2400" spc="-7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Arial"/>
                <a:cs typeface="Arial"/>
              </a:rPr>
              <a:t>i);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2330" y="4793996"/>
            <a:ext cx="3611879" cy="535305"/>
          </a:xfrm>
          <a:prstGeom prst="rect">
            <a:avLst/>
          </a:prstGeom>
          <a:solidFill>
            <a:srgbClr val="2D2F37"/>
          </a:solidFill>
        </p:spPr>
        <p:txBody>
          <a:bodyPr vert="horz" wrap="square" lIns="0" tIns="8128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640"/>
              </a:spcBef>
            </a:pPr>
            <a:r>
              <a:rPr sz="2400" spc="215" dirty="0">
                <a:solidFill>
                  <a:srgbClr val="F3F3F3"/>
                </a:solidFill>
                <a:latin typeface="Arial"/>
                <a:cs typeface="Arial"/>
              </a:rPr>
              <a:t>swap(arr[0],</a:t>
            </a:r>
            <a:r>
              <a:rPr sz="2400" spc="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F3F3F3"/>
                </a:solidFill>
                <a:latin typeface="Arial"/>
                <a:cs typeface="Arial"/>
              </a:rPr>
              <a:t>arr[i]);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7758" y="5348732"/>
            <a:ext cx="3621404" cy="528955"/>
          </a:xfrm>
          <a:custGeom>
            <a:avLst/>
            <a:gdLst/>
            <a:ahLst/>
            <a:cxnLst/>
            <a:rect l="l" t="t" r="r" b="b"/>
            <a:pathLst>
              <a:path w="3621404" h="528954">
                <a:moveTo>
                  <a:pt x="0" y="528827"/>
                </a:moveTo>
                <a:lnTo>
                  <a:pt x="3621024" y="528827"/>
                </a:lnTo>
                <a:lnTo>
                  <a:pt x="3621024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9144">
            <a:solidFill>
              <a:srgbClr val="688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2330" y="5338064"/>
            <a:ext cx="3611879" cy="535305"/>
          </a:xfrm>
          <a:prstGeom prst="rect">
            <a:avLst/>
          </a:prstGeom>
          <a:solidFill>
            <a:srgbClr val="2D2F37"/>
          </a:solidFill>
        </p:spPr>
        <p:txBody>
          <a:bodyPr vert="horz" wrap="square" lIns="0" tIns="9652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60"/>
              </a:spcBef>
            </a:pPr>
            <a:r>
              <a:rPr sz="2400" spc="145" dirty="0">
                <a:solidFill>
                  <a:srgbClr val="F3F3F3"/>
                </a:solidFill>
                <a:latin typeface="Arial"/>
                <a:cs typeface="Arial"/>
              </a:rPr>
              <a:t>heapify(arr,i,0);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7771" y="4687832"/>
            <a:ext cx="2745740" cy="630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05"/>
              </a:spcBef>
            </a:pPr>
            <a:r>
              <a:rPr sz="2000" b="1" spc="-95" dirty="0">
                <a:latin typeface="Verdana"/>
                <a:cs typeface="Verdana"/>
              </a:rPr>
              <a:t>Creates </a:t>
            </a:r>
            <a:r>
              <a:rPr sz="2000" b="1" spc="-170" dirty="0">
                <a:latin typeface="Verdana"/>
                <a:cs typeface="Verdana"/>
              </a:rPr>
              <a:t>max </a:t>
            </a:r>
            <a:r>
              <a:rPr sz="2000" b="1" spc="-120" dirty="0">
                <a:latin typeface="Verdana"/>
                <a:cs typeface="Verdana"/>
              </a:rPr>
              <a:t>heap</a:t>
            </a:r>
            <a:r>
              <a:rPr sz="2000" b="1" spc="-105" dirty="0">
                <a:latin typeface="Verdana"/>
                <a:cs typeface="Verdana"/>
              </a:rPr>
              <a:t> </a:t>
            </a:r>
            <a:r>
              <a:rPr sz="2000" b="1" spc="-160" dirty="0"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ts val="2375"/>
              </a:lnSpc>
            </a:pPr>
            <a:r>
              <a:rPr sz="2000" b="1" spc="-105" dirty="0">
                <a:latin typeface="Verdana"/>
                <a:cs typeface="Verdana"/>
              </a:rPr>
              <a:t>reduced</a:t>
            </a:r>
            <a:r>
              <a:rPr sz="2000" b="1" spc="-114" dirty="0">
                <a:latin typeface="Verdana"/>
                <a:cs typeface="Verdana"/>
              </a:rPr>
              <a:t> array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1706" y="3892685"/>
            <a:ext cx="3011805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00"/>
              </a:spcBef>
            </a:pPr>
            <a:r>
              <a:rPr sz="2000" b="1" spc="-140" dirty="0">
                <a:latin typeface="Verdana"/>
                <a:cs typeface="Verdana"/>
              </a:rPr>
              <a:t>Swaps the </a:t>
            </a:r>
            <a:r>
              <a:rPr sz="2000" b="1" spc="-135" dirty="0">
                <a:latin typeface="Verdana"/>
                <a:cs typeface="Verdana"/>
              </a:rPr>
              <a:t>first </a:t>
            </a:r>
            <a:r>
              <a:rPr sz="2000" b="1" spc="-130" dirty="0">
                <a:latin typeface="Verdana"/>
                <a:cs typeface="Verdana"/>
              </a:rPr>
              <a:t>and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150" dirty="0">
                <a:latin typeface="Verdana"/>
                <a:cs typeface="Verdana"/>
              </a:rPr>
              <a:t>last</a:t>
            </a:r>
            <a:endParaRPr sz="2000" dirty="0">
              <a:latin typeface="Verdana"/>
              <a:cs typeface="Verdana"/>
            </a:endParaRPr>
          </a:p>
          <a:p>
            <a:pPr marL="635" algn="ctr">
              <a:lnSpc>
                <a:spcPts val="2375"/>
              </a:lnSpc>
            </a:pPr>
            <a:r>
              <a:rPr sz="2000" b="1" spc="-130" dirty="0">
                <a:latin typeface="Verdana"/>
                <a:cs typeface="Verdana"/>
              </a:rPr>
              <a:t>node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1626" y="3335274"/>
            <a:ext cx="1579880" cy="497205"/>
          </a:xfrm>
          <a:custGeom>
            <a:avLst/>
            <a:gdLst/>
            <a:ahLst/>
            <a:cxnLst/>
            <a:rect l="l" t="t" r="r" b="b"/>
            <a:pathLst>
              <a:path w="1579879" h="497205">
                <a:moveTo>
                  <a:pt x="76200" y="420624"/>
                </a:moveTo>
                <a:lnTo>
                  <a:pt x="0" y="458724"/>
                </a:lnTo>
                <a:lnTo>
                  <a:pt x="76200" y="496824"/>
                </a:lnTo>
                <a:lnTo>
                  <a:pt x="76200" y="465074"/>
                </a:lnTo>
                <a:lnTo>
                  <a:pt x="63500" y="465074"/>
                </a:lnTo>
                <a:lnTo>
                  <a:pt x="63500" y="452374"/>
                </a:lnTo>
                <a:lnTo>
                  <a:pt x="76200" y="452374"/>
                </a:lnTo>
                <a:lnTo>
                  <a:pt x="76200" y="420624"/>
                </a:lnTo>
                <a:close/>
              </a:path>
              <a:path w="1579879" h="497205">
                <a:moveTo>
                  <a:pt x="76200" y="452374"/>
                </a:moveTo>
                <a:lnTo>
                  <a:pt x="63500" y="452374"/>
                </a:lnTo>
                <a:lnTo>
                  <a:pt x="63500" y="465074"/>
                </a:lnTo>
                <a:lnTo>
                  <a:pt x="76200" y="465074"/>
                </a:lnTo>
                <a:lnTo>
                  <a:pt x="76200" y="452374"/>
                </a:lnTo>
                <a:close/>
              </a:path>
              <a:path w="1579879" h="497205">
                <a:moveTo>
                  <a:pt x="1189863" y="452374"/>
                </a:moveTo>
                <a:lnTo>
                  <a:pt x="76200" y="452374"/>
                </a:lnTo>
                <a:lnTo>
                  <a:pt x="76200" y="465074"/>
                </a:lnTo>
                <a:lnTo>
                  <a:pt x="1199768" y="465074"/>
                </a:lnTo>
                <a:lnTo>
                  <a:pt x="1202563" y="462152"/>
                </a:lnTo>
                <a:lnTo>
                  <a:pt x="1202563" y="458724"/>
                </a:lnTo>
                <a:lnTo>
                  <a:pt x="1189863" y="458724"/>
                </a:lnTo>
                <a:lnTo>
                  <a:pt x="1189863" y="452374"/>
                </a:lnTo>
                <a:close/>
              </a:path>
              <a:path w="1579879" h="497205">
                <a:moveTo>
                  <a:pt x="1579626" y="0"/>
                </a:moveTo>
                <a:lnTo>
                  <a:pt x="1192656" y="0"/>
                </a:lnTo>
                <a:lnTo>
                  <a:pt x="1189863" y="2794"/>
                </a:lnTo>
                <a:lnTo>
                  <a:pt x="1189863" y="458724"/>
                </a:lnTo>
                <a:lnTo>
                  <a:pt x="1196213" y="452374"/>
                </a:lnTo>
                <a:lnTo>
                  <a:pt x="1202563" y="452374"/>
                </a:lnTo>
                <a:lnTo>
                  <a:pt x="1202563" y="12700"/>
                </a:lnTo>
                <a:lnTo>
                  <a:pt x="1196213" y="12700"/>
                </a:lnTo>
                <a:lnTo>
                  <a:pt x="1202563" y="6350"/>
                </a:lnTo>
                <a:lnTo>
                  <a:pt x="1579626" y="6350"/>
                </a:lnTo>
                <a:lnTo>
                  <a:pt x="1579626" y="0"/>
                </a:lnTo>
                <a:close/>
              </a:path>
              <a:path w="1579879" h="497205">
                <a:moveTo>
                  <a:pt x="1202563" y="452374"/>
                </a:moveTo>
                <a:lnTo>
                  <a:pt x="1196213" y="452374"/>
                </a:lnTo>
                <a:lnTo>
                  <a:pt x="1189863" y="458724"/>
                </a:lnTo>
                <a:lnTo>
                  <a:pt x="1202563" y="458724"/>
                </a:lnTo>
                <a:lnTo>
                  <a:pt x="1202563" y="452374"/>
                </a:lnTo>
                <a:close/>
              </a:path>
              <a:path w="1579879" h="497205">
                <a:moveTo>
                  <a:pt x="1202563" y="6350"/>
                </a:moveTo>
                <a:lnTo>
                  <a:pt x="1196213" y="12700"/>
                </a:lnTo>
                <a:lnTo>
                  <a:pt x="1202563" y="12700"/>
                </a:lnTo>
                <a:lnTo>
                  <a:pt x="1202563" y="6350"/>
                </a:lnTo>
                <a:close/>
              </a:path>
              <a:path w="1579879" h="497205">
                <a:moveTo>
                  <a:pt x="1579626" y="6350"/>
                </a:moveTo>
                <a:lnTo>
                  <a:pt x="1202563" y="6350"/>
                </a:lnTo>
                <a:lnTo>
                  <a:pt x="1202563" y="12700"/>
                </a:lnTo>
                <a:lnTo>
                  <a:pt x="1579626" y="12700"/>
                </a:lnTo>
                <a:lnTo>
                  <a:pt x="1579626" y="6350"/>
                </a:lnTo>
                <a:close/>
              </a:path>
            </a:pathLst>
          </a:custGeom>
          <a:solidFill>
            <a:srgbClr val="52A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8782" y="4028694"/>
            <a:ext cx="391160" cy="1063625"/>
          </a:xfrm>
          <a:custGeom>
            <a:avLst/>
            <a:gdLst/>
            <a:ahLst/>
            <a:cxnLst/>
            <a:rect l="l" t="t" r="r" b="b"/>
            <a:pathLst>
              <a:path w="391160" h="1063625">
                <a:moveTo>
                  <a:pt x="76200" y="986916"/>
                </a:moveTo>
                <a:lnTo>
                  <a:pt x="0" y="1025016"/>
                </a:lnTo>
                <a:lnTo>
                  <a:pt x="76200" y="1063116"/>
                </a:lnTo>
                <a:lnTo>
                  <a:pt x="76200" y="1031366"/>
                </a:lnTo>
                <a:lnTo>
                  <a:pt x="63500" y="1031366"/>
                </a:lnTo>
                <a:lnTo>
                  <a:pt x="63500" y="1018666"/>
                </a:lnTo>
                <a:lnTo>
                  <a:pt x="76200" y="1018666"/>
                </a:lnTo>
                <a:lnTo>
                  <a:pt x="76200" y="986916"/>
                </a:lnTo>
                <a:close/>
              </a:path>
              <a:path w="391160" h="1063625">
                <a:moveTo>
                  <a:pt x="76200" y="1018666"/>
                </a:moveTo>
                <a:lnTo>
                  <a:pt x="63500" y="1018666"/>
                </a:lnTo>
                <a:lnTo>
                  <a:pt x="63500" y="1031366"/>
                </a:lnTo>
                <a:lnTo>
                  <a:pt x="76200" y="1031366"/>
                </a:lnTo>
                <a:lnTo>
                  <a:pt x="76200" y="1018666"/>
                </a:lnTo>
                <a:close/>
              </a:path>
              <a:path w="391160" h="1063625">
                <a:moveTo>
                  <a:pt x="189102" y="1018666"/>
                </a:moveTo>
                <a:lnTo>
                  <a:pt x="76200" y="1018666"/>
                </a:lnTo>
                <a:lnTo>
                  <a:pt x="76200" y="1031366"/>
                </a:lnTo>
                <a:lnTo>
                  <a:pt x="199009" y="1031366"/>
                </a:lnTo>
                <a:lnTo>
                  <a:pt x="201802" y="1028572"/>
                </a:lnTo>
                <a:lnTo>
                  <a:pt x="201802" y="1025016"/>
                </a:lnTo>
                <a:lnTo>
                  <a:pt x="189102" y="1025016"/>
                </a:lnTo>
                <a:lnTo>
                  <a:pt x="189102" y="1018666"/>
                </a:lnTo>
                <a:close/>
              </a:path>
              <a:path w="391160" h="1063625">
                <a:moveTo>
                  <a:pt x="390905" y="0"/>
                </a:moveTo>
                <a:lnTo>
                  <a:pt x="192024" y="0"/>
                </a:lnTo>
                <a:lnTo>
                  <a:pt x="189102" y="2793"/>
                </a:lnTo>
                <a:lnTo>
                  <a:pt x="189102" y="1025016"/>
                </a:lnTo>
                <a:lnTo>
                  <a:pt x="195452" y="1018666"/>
                </a:lnTo>
                <a:lnTo>
                  <a:pt x="201802" y="1018666"/>
                </a:lnTo>
                <a:lnTo>
                  <a:pt x="201802" y="12700"/>
                </a:lnTo>
                <a:lnTo>
                  <a:pt x="195452" y="12700"/>
                </a:lnTo>
                <a:lnTo>
                  <a:pt x="201802" y="6350"/>
                </a:lnTo>
                <a:lnTo>
                  <a:pt x="390905" y="6350"/>
                </a:lnTo>
                <a:lnTo>
                  <a:pt x="390905" y="0"/>
                </a:lnTo>
                <a:close/>
              </a:path>
              <a:path w="391160" h="1063625">
                <a:moveTo>
                  <a:pt x="201802" y="1018666"/>
                </a:moveTo>
                <a:lnTo>
                  <a:pt x="195452" y="1018666"/>
                </a:lnTo>
                <a:lnTo>
                  <a:pt x="189102" y="1025016"/>
                </a:lnTo>
                <a:lnTo>
                  <a:pt x="201802" y="1025016"/>
                </a:lnTo>
                <a:lnTo>
                  <a:pt x="201802" y="1018666"/>
                </a:lnTo>
                <a:close/>
              </a:path>
              <a:path w="391160" h="1063625">
                <a:moveTo>
                  <a:pt x="201802" y="6350"/>
                </a:moveTo>
                <a:lnTo>
                  <a:pt x="195452" y="12700"/>
                </a:lnTo>
                <a:lnTo>
                  <a:pt x="201802" y="12700"/>
                </a:lnTo>
                <a:lnTo>
                  <a:pt x="201802" y="6350"/>
                </a:lnTo>
                <a:close/>
              </a:path>
              <a:path w="391160" h="1063625">
                <a:moveTo>
                  <a:pt x="390905" y="6350"/>
                </a:moveTo>
                <a:lnTo>
                  <a:pt x="201802" y="6350"/>
                </a:lnTo>
                <a:lnTo>
                  <a:pt x="201802" y="12700"/>
                </a:lnTo>
                <a:lnTo>
                  <a:pt x="390905" y="12700"/>
                </a:lnTo>
                <a:lnTo>
                  <a:pt x="390905" y="6350"/>
                </a:lnTo>
                <a:close/>
              </a:path>
            </a:pathLst>
          </a:custGeom>
          <a:solidFill>
            <a:srgbClr val="52A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83734" y="5338064"/>
            <a:ext cx="2023745" cy="399415"/>
          </a:xfrm>
          <a:custGeom>
            <a:avLst/>
            <a:gdLst/>
            <a:ahLst/>
            <a:cxnLst/>
            <a:rect l="l" t="t" r="r" b="b"/>
            <a:pathLst>
              <a:path w="2023745" h="399414">
                <a:moveTo>
                  <a:pt x="76200" y="322960"/>
                </a:moveTo>
                <a:lnTo>
                  <a:pt x="0" y="361060"/>
                </a:lnTo>
                <a:lnTo>
                  <a:pt x="76200" y="399160"/>
                </a:lnTo>
                <a:lnTo>
                  <a:pt x="76200" y="367410"/>
                </a:lnTo>
                <a:lnTo>
                  <a:pt x="63500" y="367410"/>
                </a:lnTo>
                <a:lnTo>
                  <a:pt x="63500" y="354710"/>
                </a:lnTo>
                <a:lnTo>
                  <a:pt x="76200" y="354710"/>
                </a:lnTo>
                <a:lnTo>
                  <a:pt x="76200" y="322960"/>
                </a:lnTo>
                <a:close/>
              </a:path>
              <a:path w="2023745" h="399414">
                <a:moveTo>
                  <a:pt x="76200" y="354710"/>
                </a:moveTo>
                <a:lnTo>
                  <a:pt x="63500" y="354710"/>
                </a:lnTo>
                <a:lnTo>
                  <a:pt x="63500" y="367410"/>
                </a:lnTo>
                <a:lnTo>
                  <a:pt x="76200" y="367410"/>
                </a:lnTo>
                <a:lnTo>
                  <a:pt x="76200" y="354710"/>
                </a:lnTo>
                <a:close/>
              </a:path>
              <a:path w="2023745" h="399414">
                <a:moveTo>
                  <a:pt x="2010791" y="354710"/>
                </a:moveTo>
                <a:lnTo>
                  <a:pt x="76200" y="354710"/>
                </a:lnTo>
                <a:lnTo>
                  <a:pt x="76200" y="367410"/>
                </a:lnTo>
                <a:lnTo>
                  <a:pt x="2020697" y="367410"/>
                </a:lnTo>
                <a:lnTo>
                  <a:pt x="2023491" y="364616"/>
                </a:lnTo>
                <a:lnTo>
                  <a:pt x="2023491" y="361060"/>
                </a:lnTo>
                <a:lnTo>
                  <a:pt x="2010791" y="361060"/>
                </a:lnTo>
                <a:lnTo>
                  <a:pt x="2010791" y="354710"/>
                </a:lnTo>
                <a:close/>
              </a:path>
              <a:path w="2023745" h="399414">
                <a:moveTo>
                  <a:pt x="2023491" y="0"/>
                </a:moveTo>
                <a:lnTo>
                  <a:pt x="2010791" y="0"/>
                </a:lnTo>
                <a:lnTo>
                  <a:pt x="2010791" y="361060"/>
                </a:lnTo>
                <a:lnTo>
                  <a:pt x="2017141" y="354710"/>
                </a:lnTo>
                <a:lnTo>
                  <a:pt x="2023491" y="354710"/>
                </a:lnTo>
                <a:lnTo>
                  <a:pt x="2023491" y="0"/>
                </a:lnTo>
                <a:close/>
              </a:path>
              <a:path w="2023745" h="399414">
                <a:moveTo>
                  <a:pt x="2023491" y="354710"/>
                </a:moveTo>
                <a:lnTo>
                  <a:pt x="2017141" y="354710"/>
                </a:lnTo>
                <a:lnTo>
                  <a:pt x="2010791" y="361060"/>
                </a:lnTo>
                <a:lnTo>
                  <a:pt x="2023491" y="361060"/>
                </a:lnTo>
                <a:lnTo>
                  <a:pt x="2023491" y="35471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491608" y="3128193"/>
            <a:ext cx="2207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ct val="100000"/>
              </a:lnSpc>
              <a:spcBef>
                <a:spcPts val="315"/>
              </a:spcBef>
            </a:pPr>
            <a:r>
              <a:rPr lang="en-US" sz="2400" b="1" spc="-95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400" b="1" spc="-120" dirty="0" smtClean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and Demerits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918" y="2057400"/>
            <a:ext cx="3633502" cy="759290"/>
          </a:xfrm>
        </p:spPr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6440" y="2852281"/>
            <a:ext cx="3636980" cy="2771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Complexity of heap sort is Ɵ(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is in-place sorting algorithm so it doesn’t require extra space for sorting elements.</a:t>
            </a:r>
          </a:p>
          <a:p>
            <a:r>
              <a:rPr lang="en-US" dirty="0" smtClean="0"/>
              <a:t>Space complexity of heap sort is Ɵ(1).</a:t>
            </a:r>
          </a:p>
          <a:p>
            <a:r>
              <a:rPr lang="en-US" dirty="0" smtClean="0"/>
              <a:t>It works better than selection and bubble sort.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092991"/>
            <a:ext cx="3636979" cy="756635"/>
          </a:xfrm>
        </p:spPr>
        <p:txBody>
          <a:bodyPr/>
          <a:lstStyle/>
          <a:p>
            <a:r>
              <a:rPr lang="en-US" dirty="0" smtClean="0"/>
              <a:t>Demerits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2849626"/>
            <a:ext cx="3636980" cy="2773967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random input heap sort works slower than quick sort.</a:t>
            </a:r>
          </a:p>
          <a:p>
            <a:r>
              <a:rPr lang="en-US" dirty="0" smtClean="0"/>
              <a:t>It is not a stable sorting algorithm.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33924"/>
              </p:ext>
            </p:extLst>
          </p:nvPr>
        </p:nvGraphicFramePr>
        <p:xfrm>
          <a:off x="1592581" y="5659120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O</a:t>
                      </a:r>
                      <a:r>
                        <a:rPr lang="en-US" i="0" dirty="0" smtClean="0"/>
                        <a:t>(</a:t>
                      </a:r>
                      <a:r>
                        <a:rPr lang="en-US" i="0" dirty="0" err="1" smtClean="0"/>
                        <a:t>nlogn</a:t>
                      </a:r>
                      <a:r>
                        <a:rPr lang="en-US" i="0" dirty="0" smtClean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</a:t>
                      </a:r>
                      <a:r>
                        <a:rPr lang="en-US" i="0" dirty="0" smtClean="0"/>
                        <a:t>(</a:t>
                      </a:r>
                      <a:r>
                        <a:rPr lang="en-US" i="0" dirty="0" err="1" smtClean="0"/>
                        <a:t>nlogn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O</a:t>
                      </a:r>
                      <a:r>
                        <a:rPr lang="en-US" i="0" dirty="0" smtClean="0"/>
                        <a:t>(</a:t>
                      </a:r>
                      <a:r>
                        <a:rPr lang="en-US" i="0" dirty="0" err="1" smtClean="0"/>
                        <a:t>nlogn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120" dirty="0" smtClean="0">
                <a:cs typeface="Arial"/>
              </a:rPr>
              <a:t>Heap  </a:t>
            </a:r>
            <a:r>
              <a:rPr lang="en-US" sz="2800" b="0" spc="90" dirty="0" smtClean="0">
                <a:cs typeface="Arial"/>
              </a:rPr>
              <a:t>In </a:t>
            </a:r>
            <a:r>
              <a:rPr lang="en-US" sz="2800" b="0" spc="-60" dirty="0" smtClean="0">
                <a:cs typeface="Arial"/>
              </a:rPr>
              <a:t>Memory</a:t>
            </a:r>
            <a:r>
              <a:rPr lang="en-US" sz="2800" b="0" spc="-365" dirty="0" smtClean="0">
                <a:cs typeface="Arial"/>
              </a:rPr>
              <a:t> </a:t>
            </a:r>
            <a:r>
              <a:rPr lang="en-US" sz="2800" b="0" spc="-5" dirty="0" smtClean="0">
                <a:cs typeface="Arial"/>
              </a:rPr>
              <a:t>Management</a:t>
            </a:r>
            <a:endParaRPr lang="en-US" sz="28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2362200"/>
            <a:ext cx="7753045" cy="356764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20" dirty="0">
                <a:cs typeface="Verdana"/>
              </a:rPr>
              <a:t>Data structure </a:t>
            </a:r>
            <a:r>
              <a:rPr sz="2400" spc="-185" dirty="0">
                <a:cs typeface="Verdana"/>
              </a:rPr>
              <a:t>"heap" </a:t>
            </a:r>
            <a:r>
              <a:rPr sz="2400" spc="-135" dirty="0">
                <a:cs typeface="Verdana"/>
              </a:rPr>
              <a:t>might </a:t>
            </a:r>
            <a:r>
              <a:rPr sz="2400" spc="-85" dirty="0">
                <a:cs typeface="Verdana"/>
              </a:rPr>
              <a:t>be </a:t>
            </a:r>
            <a:r>
              <a:rPr sz="2400" spc="-135" dirty="0">
                <a:cs typeface="Verdana"/>
              </a:rPr>
              <a:t>used </a:t>
            </a:r>
            <a:r>
              <a:rPr sz="2400" spc="-145" dirty="0">
                <a:cs typeface="Verdana"/>
              </a:rPr>
              <a:t>in </a:t>
            </a:r>
            <a:r>
              <a:rPr sz="2400" spc="-130" dirty="0">
                <a:cs typeface="Verdana"/>
              </a:rPr>
              <a:t>various</a:t>
            </a:r>
            <a:r>
              <a:rPr sz="2400" spc="260" dirty="0">
                <a:cs typeface="Verdana"/>
              </a:rPr>
              <a:t> </a:t>
            </a:r>
            <a:r>
              <a:rPr sz="2400" spc="-125" dirty="0">
                <a:cs typeface="Verdana"/>
              </a:rPr>
              <a:t>places.</a:t>
            </a:r>
            <a:endParaRPr sz="2400" dirty="0">
              <a:cs typeface="Verdana"/>
            </a:endParaRPr>
          </a:p>
          <a:p>
            <a:pPr marL="12700" marR="859155">
              <a:lnSpc>
                <a:spcPct val="100000"/>
              </a:lnSpc>
              <a:spcBef>
                <a:spcPts val="600"/>
              </a:spcBef>
            </a:pPr>
            <a:r>
              <a:rPr sz="2400" spc="-125" dirty="0">
                <a:cs typeface="Verdana"/>
              </a:rPr>
              <a:t>Heap </a:t>
            </a:r>
            <a:r>
              <a:rPr sz="2400" spc="-135" dirty="0">
                <a:cs typeface="Verdana"/>
              </a:rPr>
              <a:t>used </a:t>
            </a:r>
            <a:r>
              <a:rPr sz="2400" spc="-110" dirty="0">
                <a:cs typeface="Verdana"/>
              </a:rPr>
              <a:t>for </a:t>
            </a:r>
            <a:r>
              <a:rPr sz="2400" spc="-114" dirty="0">
                <a:cs typeface="Verdana"/>
              </a:rPr>
              <a:t>dynamic </a:t>
            </a:r>
            <a:r>
              <a:rPr sz="2400" spc="-135" dirty="0">
                <a:cs typeface="Verdana"/>
              </a:rPr>
              <a:t>memory </a:t>
            </a:r>
            <a:r>
              <a:rPr sz="2400" spc="-120" dirty="0">
                <a:cs typeface="Verdana"/>
              </a:rPr>
              <a:t>allocation </a:t>
            </a:r>
            <a:r>
              <a:rPr sz="2400" spc="-135" dirty="0">
                <a:cs typeface="Verdana"/>
              </a:rPr>
              <a:t>wherever </a:t>
            </a:r>
            <a:r>
              <a:rPr sz="2400" spc="-105" dirty="0">
                <a:cs typeface="Verdana"/>
              </a:rPr>
              <a:t>it </a:t>
            </a:r>
            <a:r>
              <a:rPr sz="2400" spc="-150" dirty="0">
                <a:cs typeface="Verdana"/>
              </a:rPr>
              <a:t>is  </a:t>
            </a:r>
            <a:r>
              <a:rPr sz="2400" spc="-125" dirty="0">
                <a:cs typeface="Verdana"/>
              </a:rPr>
              <a:t>needed.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0" dirty="0">
                <a:cs typeface="Verdana"/>
              </a:rPr>
              <a:t>How </a:t>
            </a:r>
            <a:r>
              <a:rPr sz="2400" spc="-145" dirty="0">
                <a:cs typeface="Verdana"/>
              </a:rPr>
              <a:t>to </a:t>
            </a:r>
            <a:r>
              <a:rPr sz="2400" spc="-204" dirty="0">
                <a:cs typeface="Verdana"/>
              </a:rPr>
              <a:t>use </a:t>
            </a:r>
            <a:r>
              <a:rPr sz="2400" spc="-150" dirty="0">
                <a:cs typeface="Verdana"/>
              </a:rPr>
              <a:t>heap </a:t>
            </a:r>
            <a:r>
              <a:rPr sz="2400" spc="-195" dirty="0">
                <a:cs typeface="Verdana"/>
              </a:rPr>
              <a:t>in </a:t>
            </a:r>
            <a:r>
              <a:rPr sz="2400" spc="-185" dirty="0">
                <a:cs typeface="Verdana"/>
              </a:rPr>
              <a:t>memory</a:t>
            </a:r>
            <a:r>
              <a:rPr sz="2400" spc="370" dirty="0">
                <a:cs typeface="Verdana"/>
              </a:rPr>
              <a:t> </a:t>
            </a:r>
            <a:r>
              <a:rPr sz="2400" spc="-390" dirty="0" smtClean="0">
                <a:cs typeface="Verdana"/>
              </a:rPr>
              <a:t>:</a:t>
            </a:r>
            <a:endParaRPr lang="en-US" sz="2400" spc="-114" dirty="0" smtClean="0">
              <a:cs typeface="Verdana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14" dirty="0" smtClean="0">
                <a:cs typeface="Verdana"/>
              </a:rPr>
              <a:t>The </a:t>
            </a:r>
            <a:r>
              <a:rPr sz="2400" spc="-110" dirty="0">
                <a:cs typeface="Verdana"/>
              </a:rPr>
              <a:t>heap </a:t>
            </a:r>
            <a:r>
              <a:rPr sz="2400" spc="-150" dirty="0">
                <a:cs typeface="Verdana"/>
              </a:rPr>
              <a:t>is </a:t>
            </a:r>
            <a:r>
              <a:rPr sz="2400" spc="-90" dirty="0">
                <a:cs typeface="Verdana"/>
              </a:rPr>
              <a:t>a </a:t>
            </a:r>
            <a:r>
              <a:rPr sz="2400" spc="-114" dirty="0">
                <a:cs typeface="Verdana"/>
              </a:rPr>
              <a:t>region </a:t>
            </a:r>
            <a:r>
              <a:rPr sz="2400" spc="-110" dirty="0">
                <a:cs typeface="Verdana"/>
              </a:rPr>
              <a:t>of </a:t>
            </a:r>
            <a:r>
              <a:rPr sz="2400" spc="-125" dirty="0">
                <a:cs typeface="Verdana"/>
              </a:rPr>
              <a:t>computer's </a:t>
            </a:r>
            <a:r>
              <a:rPr sz="2400" spc="-135" dirty="0">
                <a:cs typeface="Verdana"/>
              </a:rPr>
              <a:t>memory </a:t>
            </a:r>
            <a:r>
              <a:rPr sz="2400" spc="-120" dirty="0">
                <a:cs typeface="Verdana"/>
              </a:rPr>
              <a:t>that </a:t>
            </a:r>
            <a:r>
              <a:rPr sz="2400" spc="-150" dirty="0">
                <a:cs typeface="Verdana"/>
              </a:rPr>
              <a:t>is </a:t>
            </a:r>
            <a:r>
              <a:rPr sz="2400" spc="-130" dirty="0">
                <a:cs typeface="Verdana"/>
              </a:rPr>
              <a:t>not  </a:t>
            </a:r>
            <a:r>
              <a:rPr sz="2400" spc="-114" dirty="0">
                <a:cs typeface="Verdana"/>
              </a:rPr>
              <a:t>managed </a:t>
            </a:r>
            <a:r>
              <a:rPr sz="2400" spc="-120" dirty="0">
                <a:cs typeface="Verdana"/>
              </a:rPr>
              <a:t>automatically </a:t>
            </a:r>
            <a:r>
              <a:rPr sz="2400" spc="-110" dirty="0">
                <a:cs typeface="Verdana"/>
              </a:rPr>
              <a:t>for </a:t>
            </a:r>
            <a:r>
              <a:rPr sz="2400" spc="-240" dirty="0">
                <a:cs typeface="Verdana"/>
              </a:rPr>
              <a:t>, </a:t>
            </a:r>
            <a:r>
              <a:rPr sz="2400" spc="-114" dirty="0">
                <a:cs typeface="Verdana"/>
              </a:rPr>
              <a:t>and </a:t>
            </a:r>
            <a:r>
              <a:rPr sz="2400" spc="-145" dirty="0">
                <a:cs typeface="Verdana"/>
              </a:rPr>
              <a:t>is </a:t>
            </a:r>
            <a:r>
              <a:rPr sz="2400" spc="-130" dirty="0">
                <a:cs typeface="Verdana"/>
              </a:rPr>
              <a:t>not </a:t>
            </a:r>
            <a:r>
              <a:rPr sz="2400" spc="-135" dirty="0">
                <a:cs typeface="Verdana"/>
              </a:rPr>
              <a:t>as </a:t>
            </a:r>
            <a:r>
              <a:rPr sz="2400" spc="-120" dirty="0">
                <a:cs typeface="Verdana"/>
              </a:rPr>
              <a:t>tightly </a:t>
            </a:r>
            <a:r>
              <a:rPr sz="2400" spc="-114" dirty="0">
                <a:cs typeface="Verdana"/>
              </a:rPr>
              <a:t>managed </a:t>
            </a:r>
            <a:r>
              <a:rPr sz="2400" spc="-95" dirty="0">
                <a:cs typeface="Verdana"/>
              </a:rPr>
              <a:t>by  </a:t>
            </a:r>
            <a:r>
              <a:rPr sz="2400" spc="-130" dirty="0">
                <a:cs typeface="Verdana"/>
              </a:rPr>
              <a:t>the</a:t>
            </a:r>
            <a:r>
              <a:rPr sz="2400" spc="-70" dirty="0">
                <a:cs typeface="Verdana"/>
              </a:rPr>
              <a:t> </a:t>
            </a:r>
            <a:r>
              <a:rPr sz="2400" spc="-105" dirty="0">
                <a:cs typeface="Verdana"/>
              </a:rPr>
              <a:t>CPU</a:t>
            </a:r>
            <a:r>
              <a:rPr sz="2400" spc="-105" dirty="0" smtClean="0">
                <a:cs typeface="Verdana"/>
              </a:rPr>
              <a:t>.</a:t>
            </a:r>
            <a:endParaRPr sz="2400" dirty="0">
              <a:cs typeface="Times New Roman"/>
            </a:endParaRPr>
          </a:p>
          <a:p>
            <a:pPr marL="299085" marR="11176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cs typeface="Verdana"/>
              </a:rPr>
              <a:t>To </a:t>
            </a:r>
            <a:r>
              <a:rPr sz="2400" spc="-110" dirty="0">
                <a:cs typeface="Verdana"/>
              </a:rPr>
              <a:t>allocate </a:t>
            </a:r>
            <a:r>
              <a:rPr sz="2400" spc="-135" dirty="0">
                <a:cs typeface="Verdana"/>
              </a:rPr>
              <a:t>memory </a:t>
            </a:r>
            <a:r>
              <a:rPr sz="2400" spc="-145" dirty="0">
                <a:cs typeface="Verdana"/>
              </a:rPr>
              <a:t>on </a:t>
            </a:r>
            <a:r>
              <a:rPr sz="2400" spc="-130" dirty="0">
                <a:cs typeface="Verdana"/>
              </a:rPr>
              <a:t>the </a:t>
            </a:r>
            <a:r>
              <a:rPr sz="2400" spc="-135" dirty="0">
                <a:cs typeface="Verdana"/>
              </a:rPr>
              <a:t>heap, </a:t>
            </a:r>
            <a:r>
              <a:rPr sz="2400" spc="-160" dirty="0">
                <a:cs typeface="Verdana"/>
              </a:rPr>
              <a:t>we </a:t>
            </a:r>
            <a:r>
              <a:rPr sz="2400" spc="-155" dirty="0">
                <a:cs typeface="Verdana"/>
              </a:rPr>
              <a:t>use </a:t>
            </a:r>
            <a:r>
              <a:rPr sz="2400" spc="-150" dirty="0">
                <a:cs typeface="Verdana"/>
              </a:rPr>
              <a:t>malloc() </a:t>
            </a:r>
            <a:r>
              <a:rPr sz="2400" spc="-110" dirty="0">
                <a:cs typeface="Verdana"/>
              </a:rPr>
              <a:t>or </a:t>
            </a:r>
            <a:r>
              <a:rPr sz="2400" spc="-145" dirty="0">
                <a:cs typeface="Verdana"/>
              </a:rPr>
              <a:t>calloc(),  which </a:t>
            </a:r>
            <a:r>
              <a:rPr sz="2400" spc="-100" dirty="0">
                <a:cs typeface="Verdana"/>
              </a:rPr>
              <a:t>are </a:t>
            </a:r>
            <a:r>
              <a:rPr sz="2400" spc="-135" dirty="0">
                <a:cs typeface="Verdana"/>
              </a:rPr>
              <a:t>built-in </a:t>
            </a:r>
            <a:r>
              <a:rPr sz="2400" spc="85" dirty="0">
                <a:cs typeface="Verdana"/>
              </a:rPr>
              <a:t>C</a:t>
            </a:r>
            <a:r>
              <a:rPr sz="2400" spc="30" dirty="0">
                <a:cs typeface="Verdana"/>
              </a:rPr>
              <a:t> </a:t>
            </a:r>
            <a:r>
              <a:rPr sz="2400" spc="-145" dirty="0">
                <a:cs typeface="Verdana"/>
              </a:rPr>
              <a:t>functions.</a:t>
            </a:r>
            <a:endParaRPr sz="2400" dirty="0">
              <a:cs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460" y="1071452"/>
            <a:ext cx="65571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275" dirty="0" smtClean="0">
                <a:latin typeface="Arial"/>
                <a:cs typeface="Arial"/>
              </a:rPr>
              <a:t>Why we use</a:t>
            </a:r>
            <a:r>
              <a:rPr sz="2800" b="0" spc="90" dirty="0" smtClean="0">
                <a:latin typeface="Arial"/>
                <a:cs typeface="Arial"/>
              </a:rPr>
              <a:t> </a:t>
            </a:r>
            <a:r>
              <a:rPr sz="2800" b="0" spc="190" dirty="0">
                <a:latin typeface="Arial"/>
                <a:cs typeface="Arial"/>
              </a:rPr>
              <a:t>heap </a:t>
            </a:r>
            <a:r>
              <a:rPr sz="2800" b="0" spc="160" dirty="0">
                <a:latin typeface="Arial"/>
                <a:cs typeface="Arial"/>
              </a:rPr>
              <a:t>in</a:t>
            </a:r>
            <a:r>
              <a:rPr sz="2800" b="0" spc="-390" dirty="0">
                <a:latin typeface="Arial"/>
                <a:cs typeface="Arial"/>
              </a:rPr>
              <a:t> </a:t>
            </a:r>
            <a:r>
              <a:rPr sz="2800" b="0" spc="204" dirty="0" smtClean="0">
                <a:latin typeface="Arial"/>
                <a:cs typeface="Arial"/>
              </a:rPr>
              <a:t>memory</a:t>
            </a:r>
            <a:r>
              <a:rPr lang="en-US" sz="2800" b="0" spc="204" dirty="0" smtClean="0">
                <a:latin typeface="Arial"/>
                <a:cs typeface="Arial"/>
              </a:rPr>
              <a:t>???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8049" y="2590800"/>
            <a:ext cx="7217751" cy="242951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40" dirty="0">
                <a:cs typeface="Verdana"/>
              </a:rPr>
              <a:t>Variables </a:t>
            </a:r>
            <a:r>
              <a:rPr sz="2200" spc="-135" dirty="0">
                <a:cs typeface="Verdana"/>
              </a:rPr>
              <a:t>can </a:t>
            </a:r>
            <a:r>
              <a:rPr sz="2200" spc="-114" dirty="0">
                <a:cs typeface="Verdana"/>
              </a:rPr>
              <a:t>be </a:t>
            </a:r>
            <a:r>
              <a:rPr sz="2200" spc="-135" dirty="0">
                <a:cs typeface="Verdana"/>
              </a:rPr>
              <a:t>accessed</a:t>
            </a:r>
            <a:r>
              <a:rPr sz="2200" spc="-10" dirty="0">
                <a:cs typeface="Verdana"/>
              </a:rPr>
              <a:t> </a:t>
            </a:r>
            <a:r>
              <a:rPr sz="2200" spc="-160" dirty="0">
                <a:cs typeface="Verdana"/>
              </a:rPr>
              <a:t>globally</a:t>
            </a:r>
            <a:endParaRPr sz="2200" dirty="0"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65" dirty="0">
                <a:cs typeface="Verdana"/>
              </a:rPr>
              <a:t>No </a:t>
            </a:r>
            <a:r>
              <a:rPr sz="2200" spc="-185" dirty="0">
                <a:cs typeface="Verdana"/>
              </a:rPr>
              <a:t>limit </a:t>
            </a:r>
            <a:r>
              <a:rPr sz="2200" spc="-195" dirty="0">
                <a:cs typeface="Verdana"/>
              </a:rPr>
              <a:t>on </a:t>
            </a:r>
            <a:r>
              <a:rPr sz="2200" spc="-185" dirty="0">
                <a:cs typeface="Verdana"/>
              </a:rPr>
              <a:t>memory</a:t>
            </a:r>
            <a:r>
              <a:rPr sz="2200" spc="165" dirty="0">
                <a:cs typeface="Verdana"/>
              </a:rPr>
              <a:t> </a:t>
            </a:r>
            <a:r>
              <a:rPr sz="2200" spc="-160" dirty="0">
                <a:cs typeface="Verdana"/>
              </a:rPr>
              <a:t>size</a:t>
            </a:r>
            <a:endParaRPr sz="2200" dirty="0">
              <a:cs typeface="Verdana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65" dirty="0">
                <a:cs typeface="Verdana"/>
              </a:rPr>
              <a:t>No </a:t>
            </a:r>
            <a:r>
              <a:rPr sz="2200" spc="-145" dirty="0">
                <a:cs typeface="Verdana"/>
              </a:rPr>
              <a:t>guaranteed efficient </a:t>
            </a:r>
            <a:r>
              <a:rPr sz="2200" spc="-204" dirty="0">
                <a:cs typeface="Verdana"/>
              </a:rPr>
              <a:t>use </a:t>
            </a:r>
            <a:r>
              <a:rPr sz="2200" spc="-150" dirty="0">
                <a:cs typeface="Verdana"/>
              </a:rPr>
              <a:t>of </a:t>
            </a:r>
            <a:r>
              <a:rPr sz="2200" spc="-160" dirty="0">
                <a:cs typeface="Verdana"/>
              </a:rPr>
              <a:t>space, </a:t>
            </a:r>
            <a:r>
              <a:rPr sz="2200" spc="-185" dirty="0">
                <a:cs typeface="Verdana"/>
              </a:rPr>
              <a:t>memory  </a:t>
            </a:r>
            <a:r>
              <a:rPr sz="2200" spc="-180" dirty="0">
                <a:cs typeface="Verdana"/>
              </a:rPr>
              <a:t>may </a:t>
            </a:r>
            <a:r>
              <a:rPr sz="2200" spc="-135" dirty="0">
                <a:cs typeface="Verdana"/>
              </a:rPr>
              <a:t>become </a:t>
            </a:r>
            <a:r>
              <a:rPr sz="2200" spc="-150" dirty="0">
                <a:cs typeface="Verdana"/>
              </a:rPr>
              <a:t>fragmented over </a:t>
            </a:r>
            <a:r>
              <a:rPr sz="2200" spc="-170" dirty="0">
                <a:cs typeface="Verdana"/>
              </a:rPr>
              <a:t>time </a:t>
            </a:r>
            <a:r>
              <a:rPr sz="2200" spc="-185" dirty="0">
                <a:cs typeface="Verdana"/>
              </a:rPr>
              <a:t>as </a:t>
            </a:r>
            <a:r>
              <a:rPr sz="2200" spc="-170" dirty="0">
                <a:cs typeface="Verdana"/>
              </a:rPr>
              <a:t>blocks  </a:t>
            </a:r>
            <a:r>
              <a:rPr sz="2200" spc="-150" dirty="0">
                <a:cs typeface="Verdana"/>
              </a:rPr>
              <a:t>of </a:t>
            </a:r>
            <a:r>
              <a:rPr sz="2200" spc="-185" dirty="0">
                <a:cs typeface="Verdana"/>
              </a:rPr>
              <a:t>memory </a:t>
            </a:r>
            <a:r>
              <a:rPr sz="2200" spc="-130" dirty="0">
                <a:cs typeface="Verdana"/>
              </a:rPr>
              <a:t>are </a:t>
            </a:r>
            <a:r>
              <a:rPr sz="2200" spc="-155" dirty="0">
                <a:cs typeface="Verdana"/>
              </a:rPr>
              <a:t>allocated, </a:t>
            </a:r>
            <a:r>
              <a:rPr sz="2200" spc="-190" dirty="0">
                <a:cs typeface="Verdana"/>
              </a:rPr>
              <a:t>then</a:t>
            </a:r>
            <a:r>
              <a:rPr sz="2200" spc="130" dirty="0">
                <a:cs typeface="Verdana"/>
              </a:rPr>
              <a:t> </a:t>
            </a:r>
            <a:r>
              <a:rPr sz="2200" spc="-150" dirty="0">
                <a:cs typeface="Verdana"/>
              </a:rPr>
              <a:t>free’d</a:t>
            </a:r>
            <a:endParaRPr sz="2200" dirty="0"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30" dirty="0">
                <a:cs typeface="Verdana"/>
              </a:rPr>
              <a:t>User </a:t>
            </a:r>
            <a:r>
              <a:rPr sz="2200" spc="-220" dirty="0">
                <a:cs typeface="Verdana"/>
              </a:rPr>
              <a:t>must </a:t>
            </a:r>
            <a:r>
              <a:rPr sz="2200" spc="-160" dirty="0">
                <a:cs typeface="Verdana"/>
              </a:rPr>
              <a:t>manage</a:t>
            </a:r>
            <a:r>
              <a:rPr sz="2200" spc="50" dirty="0">
                <a:cs typeface="Verdana"/>
              </a:rPr>
              <a:t> </a:t>
            </a:r>
            <a:r>
              <a:rPr sz="2200" spc="-185" dirty="0">
                <a:cs typeface="Verdana"/>
              </a:rPr>
              <a:t>memory</a:t>
            </a:r>
            <a:endParaRPr sz="2200" dirty="0"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40" dirty="0">
                <a:cs typeface="Verdana"/>
              </a:rPr>
              <a:t>Variables </a:t>
            </a:r>
            <a:r>
              <a:rPr sz="2200" spc="-135" dirty="0">
                <a:cs typeface="Verdana"/>
              </a:rPr>
              <a:t>can </a:t>
            </a:r>
            <a:r>
              <a:rPr sz="2200" spc="-114" dirty="0">
                <a:cs typeface="Verdana"/>
              </a:rPr>
              <a:t>be </a:t>
            </a:r>
            <a:r>
              <a:rPr sz="2200" spc="-145" dirty="0">
                <a:cs typeface="Verdana"/>
              </a:rPr>
              <a:t>resized </a:t>
            </a:r>
            <a:r>
              <a:rPr sz="2200" spc="-195" dirty="0">
                <a:cs typeface="Verdana"/>
              </a:rPr>
              <a:t>using</a:t>
            </a:r>
            <a:r>
              <a:rPr sz="2200" spc="40" dirty="0">
                <a:cs typeface="Verdana"/>
              </a:rPr>
              <a:t> </a:t>
            </a:r>
            <a:r>
              <a:rPr sz="2200" spc="-175" dirty="0">
                <a:cs typeface="Verdana"/>
              </a:rPr>
              <a:t>realloc()</a:t>
            </a:r>
            <a:endParaRPr sz="2200" dirty="0">
              <a:cs typeface="Verdan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394</TotalTime>
  <Words>1135</Words>
  <Application>Microsoft Office PowerPoint</Application>
  <PresentationFormat>On-screen Show (4:3)</PresentationFormat>
  <Paragraphs>186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Adobe Devanagari</vt:lpstr>
      <vt:lpstr>Arial</vt:lpstr>
      <vt:lpstr>Calibri</vt:lpstr>
      <vt:lpstr>Cambria Math</vt:lpstr>
      <vt:lpstr>Century Gothic</vt:lpstr>
      <vt:lpstr>Times New Roman</vt:lpstr>
      <vt:lpstr>Trebuchet MS</vt:lpstr>
      <vt:lpstr>Verdana</vt:lpstr>
      <vt:lpstr>Wingdings</vt:lpstr>
      <vt:lpstr>Wingdings 3</vt:lpstr>
      <vt:lpstr>Theme1</vt:lpstr>
      <vt:lpstr>PowerPoint Presentation</vt:lpstr>
      <vt:lpstr>Contents</vt:lpstr>
      <vt:lpstr>Heap Sort</vt:lpstr>
      <vt:lpstr>Heapsort algorithm</vt:lpstr>
      <vt:lpstr>Heapsort algorithm</vt:lpstr>
      <vt:lpstr>Heapsort Algorithm</vt:lpstr>
      <vt:lpstr>Merits and Demerits</vt:lpstr>
      <vt:lpstr>Heap  In Memory Management</vt:lpstr>
      <vt:lpstr>Why we use heap in memory???</vt:lpstr>
      <vt:lpstr>Priority queue</vt:lpstr>
      <vt:lpstr>Priority Queue</vt:lpstr>
      <vt:lpstr>Priority Queue </vt:lpstr>
      <vt:lpstr>Graph Algorithms</vt:lpstr>
      <vt:lpstr>Dijkstra Algorithm</vt:lpstr>
      <vt:lpstr>Embedded Systems</vt:lpstr>
      <vt:lpstr>Embedded Systems</vt:lpstr>
      <vt:lpstr>Embedded Systems</vt:lpstr>
      <vt:lpstr>K^th largest or smallest Element</vt:lpstr>
      <vt:lpstr>PowerPoint Presentation</vt:lpstr>
      <vt:lpstr>References</vt:lpstr>
      <vt:lpstr>Thank You !!!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 Heap Data  Structure</dc:title>
  <cp:lastModifiedBy>Jainam Shah</cp:lastModifiedBy>
  <cp:revision>37</cp:revision>
  <dcterms:created xsi:type="dcterms:W3CDTF">2018-09-20T11:43:31Z</dcterms:created>
  <dcterms:modified xsi:type="dcterms:W3CDTF">2018-09-24T04:38:44Z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2018-09-20T00:00:00Z</vt:filetime>
  </property>
</Properties>
</file>