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57" r:id="rId3"/>
    <p:sldId id="274" r:id="rId4"/>
    <p:sldId id="275" r:id="rId5"/>
    <p:sldId id="276" r:id="rId6"/>
    <p:sldId id="279" r:id="rId7"/>
    <p:sldId id="277" r:id="rId8"/>
    <p:sldId id="278" r:id="rId9"/>
    <p:sldId id="280" r:id="rId10"/>
    <p:sldId id="273" r:id="rId11"/>
    <p:sldId id="269" r:id="rId12"/>
    <p:sldId id="272" r:id="rId13"/>
    <p:sldId id="268" r:id="rId14"/>
    <p:sldId id="270" r:id="rId15"/>
    <p:sldId id="271" r:id="rId16"/>
    <p:sldId id="281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0" d="100"/>
          <a:sy n="80" d="100"/>
        </p:scale>
        <p:origin x="288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A88B-22CD-494E-90BF-139DE13994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E30C9-79B4-1549-AD20-6016CDC1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D8FF-17CF-4666-B121-FF4B2B4C6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A8499-FE63-48C2-8E7D-D9B9B81E2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7473-1CE1-4076-8467-FB0EF002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4C06-6772-48BA-BB40-FB3B223C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B8A39-C50C-4DA7-9F8B-92B9E9F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3A93-0521-4643-B348-40C47410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66203-46F2-4F74-87BA-7B766095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33A2-290A-4E8E-9A6F-5495ED71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8A964-9F15-4499-B909-63CA4A94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555C-9FAF-482F-A5F0-29AF5270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14020-62A2-4262-A9F5-D07C43964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6D787-DB79-4669-92C5-8732F3B2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F533-B5AB-44BC-9938-E49184C8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B5D9-AF66-4822-AED1-6F7B4CFC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79AC-366E-45BF-AA94-F14DE127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817E-11D8-4593-8BD3-0696CF21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5D0A-EC09-42CD-A295-37B20836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5B4E-F930-4E5E-9D16-197C0C54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0B2A-B898-4E0C-8F30-EAAC6727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E0A9-C4DF-4771-8917-E0F416BE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5FC2-7BF6-4C38-A3C3-F4B02EB4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6A6A-0023-4B94-92E4-01F9E9E7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8A63-6903-4A8F-A7CB-879FB0E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782C-3491-405B-9A7F-BF41608A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F118-B7E3-4F18-A435-C70B28C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B6F3-4E4C-4FE4-80F2-8358513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9E8A-6204-4683-A9F8-72C03ABE2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FF2FD-E2C5-44F7-88A4-AE30C75E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9A63B-E6AE-48D9-AC66-C485E732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E7643-FE90-4401-A647-5B67954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C4E17-39DC-41D9-849D-53F62736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DB8E-0218-426E-B5CE-418537DD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C2142-3A35-4184-A7F5-29FC6CA3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449F3-8261-4140-BF42-DA61F59C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26FD6-30CC-4F27-996B-59F3A7AB3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69C01-42BB-43E0-9266-FBDCD681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B385D-6D96-4FBB-80E2-5CA7B7A8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14137-6163-455D-B311-385E0F57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998AA-37F1-4F9D-AB19-D08DB91C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844B-1B69-44AB-B9E0-4B92C657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BCA1F-2824-4DAE-BD56-0D029861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09EF1-287B-4781-B58D-9FFF42B4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31459-FD06-4763-A22D-F7437043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AACEE-86BC-4B72-A9EC-73BFB7AD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6C6E8-15C6-47C8-AF83-34179258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D180-5DBB-4449-905E-5E3BA748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BCA8-D670-406B-A650-1611E479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8FD2-9A85-4CB0-A21B-536BD4BC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3C60F-E454-4949-9A0A-F020A49B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15136-814F-4DF7-8E04-83BAC0C0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2319F-0DE5-4306-95A3-4C123282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457E-2C4D-408C-ADD7-D09F0E7E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E652-5887-47DB-AE9C-4D2631B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C2C1-F69F-4CDA-8710-3AA541A4A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5961-A81E-4492-84A2-BEBD8970B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60E4-66C3-48C7-AA17-45498E2E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F48DE-BC4C-49ED-8906-03F2567F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374AB-8EFC-4048-BC31-0A14F294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5AE4B-B6DF-4A1F-9744-4687B66D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E78B-7B89-4FA9-BDAE-F78B00A0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E626-521E-48F7-BA88-0424312E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5EC2F-353A-4143-86F3-7A6013F6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BA746-70DA-43CC-A97B-7228BF977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kitchen with a stove top oven&#10;&#10;Description generated with very high confidence">
            <a:extLst>
              <a:ext uri="{FF2B5EF4-FFF2-40B4-BE49-F238E27FC236}">
                <a16:creationId xmlns:a16="http://schemas.microsoft.com/office/drawing/2014/main" id="{E9443F56-4776-460D-A25E-D6840A303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8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3"/>
            <a:ext cx="9797142" cy="23876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Extent of O</a:t>
            </a:r>
            <a:r>
              <a:rPr lang="en-US" sz="4400" baseline="-25000" dirty="0">
                <a:solidFill>
                  <a:schemeClr val="bg1"/>
                </a:solidFill>
              </a:rPr>
              <a:t>3</a:t>
            </a:r>
            <a:r>
              <a:rPr lang="en-US" sz="4400" dirty="0">
                <a:solidFill>
                  <a:schemeClr val="bg1"/>
                </a:solidFill>
              </a:rPr>
              <a:t> Photochemical Production in Indoor Environments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9AD6FF0-EB3B-4EBC-9711-900452E2D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Josh + Josh</a:t>
            </a:r>
          </a:p>
          <a:p>
            <a:r>
              <a:rPr lang="en-US" dirty="0">
                <a:solidFill>
                  <a:schemeClr val="bg1"/>
                </a:solidFill>
              </a:rPr>
              <a:t>2 x Josh</a:t>
            </a:r>
          </a:p>
          <a:p>
            <a:r>
              <a:rPr lang="en-US" dirty="0">
                <a:solidFill>
                  <a:schemeClr val="bg1"/>
                </a:solidFill>
              </a:rPr>
              <a:t>Josh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7 December 2017</a:t>
            </a:r>
            <a:r>
              <a:rPr lang="en-US">
                <a:solidFill>
                  <a:schemeClr val="bg1"/>
                </a:solidFill>
              </a:rPr>
              <a:t>, 3:53 </a:t>
            </a:r>
            <a:r>
              <a:rPr lang="en-US" dirty="0">
                <a:solidFill>
                  <a:schemeClr val="bg1"/>
                </a:solidFill>
              </a:rPr>
              <a:t>AM…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380F8F-CC31-4D69-B5EE-1A28ADC3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20" y="669924"/>
            <a:ext cx="9412506" cy="551815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Base Case Model Run Example (Low VOC)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3A53A-9612-4870-A4AA-227135655155}"/>
              </a:ext>
            </a:extLst>
          </p:cNvPr>
          <p:cNvSpPr txBox="1"/>
          <p:nvPr/>
        </p:nvSpPr>
        <p:spPr>
          <a:xfrm>
            <a:off x="1163246" y="6188075"/>
            <a:ext cx="986550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At first glance, mixing ratios of species are constant except for O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Warrants Investigation!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94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prstClr val="white"/>
                </a:solidFill>
                <a:latin typeface="Arial"/>
                <a:cs typeface="Arial"/>
              </a:rPr>
              <a:t>Varying Indoor Light Source</a:t>
            </a:r>
            <a:endParaRPr lang="en-US" sz="360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87F357-B9B6-4928-847B-FF06C15B5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" t="3438" r="9213" b="2704"/>
          <a:stretch/>
        </p:blipFill>
        <p:spPr>
          <a:xfrm>
            <a:off x="67155" y="1063812"/>
            <a:ext cx="5865782" cy="3731815"/>
          </a:xfrm>
          <a:prstGeom prst="rect">
            <a:avLst/>
          </a:prstGeom>
        </p:spPr>
      </p:pic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92E91CA1-AD6C-4A91-8DDB-282948982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1" t="3904" r="9082" b="3563"/>
          <a:stretch/>
        </p:blipFill>
        <p:spPr>
          <a:xfrm>
            <a:off x="6009731" y="1063812"/>
            <a:ext cx="6115114" cy="3731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D2B2A2-D71C-4091-8B7B-D413D267DA8B}"/>
              </a:ext>
            </a:extLst>
          </p:cNvPr>
          <p:cNvSpPr txBox="1"/>
          <p:nvPr/>
        </p:nvSpPr>
        <p:spPr>
          <a:xfrm>
            <a:off x="328706" y="5127812"/>
            <a:ext cx="1140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maximum observed outdoors is likely due to elevated photon flux </a:t>
            </a:r>
            <a:r>
              <a:rPr lang="en-US" dirty="0">
                <a:sym typeface="Wingdings" panose="05000000000000000000" pitchFamily="2" charset="2"/>
              </a:rPr>
              <a:t> Propagating the VOC/NO</a:t>
            </a:r>
            <a:r>
              <a:rPr lang="en-US" baseline="-25000" dirty="0">
                <a:sym typeface="Wingdings" panose="05000000000000000000" pitchFamily="2" charset="2"/>
              </a:rPr>
              <a:t>x</a:t>
            </a:r>
            <a:r>
              <a:rPr lang="en-US" dirty="0">
                <a:sym typeface="Wingdings" panose="05000000000000000000" pitchFamily="2" charset="2"/>
              </a:rPr>
              <a:t>/O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 cycle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4CC62-3531-4645-8EB8-525BB772FCB0}"/>
              </a:ext>
            </a:extLst>
          </p:cNvPr>
          <p:cNvSpPr txBox="1"/>
          <p:nvPr/>
        </p:nvSpPr>
        <p:spPr>
          <a:xfrm>
            <a:off x="328706" y="5722471"/>
            <a:ext cx="1027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Indoors, decreases in [O</a:t>
            </a:r>
            <a:r>
              <a:rPr lang="en-US" baseline="-25000" dirty="0"/>
              <a:t>3</a:t>
            </a:r>
            <a:r>
              <a:rPr lang="en-US" dirty="0"/>
              <a:t>] are likely a result of lower photon flux </a:t>
            </a:r>
            <a:r>
              <a:rPr lang="en-US" dirty="0">
                <a:sym typeface="Wingdings" panose="05000000000000000000" pitchFamily="2" charset="2"/>
              </a:rPr>
              <a:t> Does NO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efficiently photolyze here?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4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D2E1F6-0325-4ED7-9B2B-6CF300EE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3239" r="7475" b="2794"/>
          <a:stretch/>
        </p:blipFill>
        <p:spPr>
          <a:xfrm>
            <a:off x="49877" y="958735"/>
            <a:ext cx="4810298" cy="441683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Photon Fluxes and NO</a:t>
            </a:r>
            <a:r>
              <a:rPr lang="en-US" sz="3600" baseline="-25000" dirty="0">
                <a:solidFill>
                  <a:prstClr val="white"/>
                </a:solidFill>
                <a:latin typeface="Arial"/>
                <a:cs typeface="Arial"/>
              </a:rPr>
              <a:t>2</a:t>
            </a:r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: Photolysis Efficiency Indoors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01929370-52A5-4392-A103-CE046937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" t="3436" r="9023" b="2772"/>
          <a:stretch/>
        </p:blipFill>
        <p:spPr>
          <a:xfrm>
            <a:off x="5774787" y="958735"/>
            <a:ext cx="4902591" cy="45328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555D81-9C3C-4BF8-848C-83772954B4A4}"/>
              </a:ext>
            </a:extLst>
          </p:cNvPr>
          <p:cNvCxnSpPr/>
          <p:nvPr/>
        </p:nvCxnSpPr>
        <p:spPr>
          <a:xfrm flipV="1">
            <a:off x="10237694" y="1087718"/>
            <a:ext cx="0" cy="39863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E25861-5FE2-4C03-A228-59E14B164204}"/>
              </a:ext>
            </a:extLst>
          </p:cNvPr>
          <p:cNvSpPr txBox="1"/>
          <p:nvPr/>
        </p:nvSpPr>
        <p:spPr>
          <a:xfrm>
            <a:off x="454212" y="5695576"/>
            <a:ext cx="1075167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Indoor photon fluxes at wavelengths &lt; 390 nm are small indoors relative to outdoors </a:t>
            </a:r>
            <a:r>
              <a:rPr lang="en-US" sz="2000" dirty="0">
                <a:sym typeface="Wingdings" panose="05000000000000000000" pitchFamily="2" charset="2"/>
              </a:rPr>
              <a:t> less NO</a:t>
            </a:r>
            <a:r>
              <a:rPr lang="en-US" sz="2000" baseline="-25000" dirty="0">
                <a:sym typeface="Wingdings" panose="05000000000000000000" pitchFamily="2" charset="2"/>
              </a:rPr>
              <a:t>2</a:t>
            </a:r>
            <a:r>
              <a:rPr lang="en-US" sz="2000" dirty="0">
                <a:sym typeface="Wingdings" panose="05000000000000000000" pitchFamily="2" charset="2"/>
              </a:rPr>
              <a:t> photolysis, leading to reduced O</a:t>
            </a:r>
            <a:r>
              <a:rPr lang="en-US" sz="2000" baseline="-25000" dirty="0">
                <a:sym typeface="Wingdings" panose="05000000000000000000" pitchFamily="2" charset="2"/>
              </a:rPr>
              <a:t>3</a:t>
            </a:r>
            <a:r>
              <a:rPr lang="en-US" sz="2000" dirty="0">
                <a:sym typeface="Wingdings" panose="05000000000000000000" pitchFamily="2" charset="2"/>
              </a:rPr>
              <a:t> production 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C05D35-1D3A-4E33-AEDB-89E51B580040}"/>
              </a:ext>
            </a:extLst>
          </p:cNvPr>
          <p:cNvCxnSpPr/>
          <p:nvPr/>
        </p:nvCxnSpPr>
        <p:spPr>
          <a:xfrm flipV="1">
            <a:off x="1222189" y="1087718"/>
            <a:ext cx="0" cy="39863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8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38136FFC-AA46-4A6C-A2CC-694C839C9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" t="1715" r="9149" b="696"/>
          <a:stretch/>
        </p:blipFill>
        <p:spPr>
          <a:xfrm>
            <a:off x="45895" y="659477"/>
            <a:ext cx="5888401" cy="363543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6477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Varying Initial [O</a:t>
            </a:r>
            <a:r>
              <a:rPr lang="en-US" sz="3600" baseline="-25000" dirty="0">
                <a:solidFill>
                  <a:prstClr val="white"/>
                </a:solidFill>
                <a:latin typeface="Arial"/>
                <a:cs typeface="Arial"/>
              </a:rPr>
              <a:t>3</a:t>
            </a:r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] at Indoor Sunlight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7AE8FDE1-8EE9-4197-9D1A-CC14073AC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0" t="3287" r="8979" b="3339"/>
          <a:stretch/>
        </p:blipFill>
        <p:spPr>
          <a:xfrm>
            <a:off x="6008690" y="659477"/>
            <a:ext cx="6137415" cy="3757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3EF364-FD82-436A-99A9-B291485F97FF}"/>
              </a:ext>
            </a:extLst>
          </p:cNvPr>
          <p:cNvSpPr txBox="1"/>
          <p:nvPr/>
        </p:nvSpPr>
        <p:spPr>
          <a:xfrm>
            <a:off x="304149" y="4715436"/>
            <a:ext cx="1140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O</a:t>
            </a:r>
            <a:r>
              <a:rPr lang="en-US" baseline="-25000" dirty="0"/>
              <a:t>3</a:t>
            </a:r>
            <a:r>
              <a:rPr lang="en-US" dirty="0"/>
              <a:t> regimes observed: one where O</a:t>
            </a:r>
            <a:r>
              <a:rPr lang="en-US" baseline="-25000" dirty="0"/>
              <a:t>3</a:t>
            </a:r>
            <a:r>
              <a:rPr lang="en-US" dirty="0"/>
              <a:t> is initially produced and one where O</a:t>
            </a:r>
            <a:r>
              <a:rPr lang="en-US" baseline="-25000" dirty="0"/>
              <a:t>3</a:t>
            </a:r>
            <a:r>
              <a:rPr lang="en-US" dirty="0"/>
              <a:t> decays </a:t>
            </a:r>
            <a:r>
              <a:rPr lang="en-US" dirty="0">
                <a:sym typeface="Wingdings" panose="05000000000000000000" pitchFamily="2" charset="2"/>
              </a:rPr>
              <a:t> Null Cycle Equilibria (NO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/O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)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9AA67-A187-4175-B25E-8109CBBB6E0A}"/>
              </a:ext>
            </a:extLst>
          </p:cNvPr>
          <p:cNvSpPr txBox="1"/>
          <p:nvPr/>
        </p:nvSpPr>
        <p:spPr>
          <a:xfrm>
            <a:off x="304149" y="5244353"/>
            <a:ext cx="1140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Low VOC, O</a:t>
            </a:r>
            <a:r>
              <a:rPr lang="en-US" baseline="-25000" dirty="0"/>
              <a:t>3</a:t>
            </a:r>
            <a:r>
              <a:rPr lang="en-US" dirty="0"/>
              <a:t> profiles decrease over time due to lack of RO</a:t>
            </a:r>
            <a:r>
              <a:rPr lang="en-US" baseline="-25000" dirty="0"/>
              <a:t>2</a:t>
            </a:r>
            <a:r>
              <a:rPr lang="en-US" dirty="0"/>
              <a:t> being produced; vice-versa for High VOC</a:t>
            </a:r>
          </a:p>
          <a:p>
            <a:r>
              <a:rPr lang="en-US" dirty="0"/>
              <a:t>              -Note: We looked at plot rates and saw the RO</a:t>
            </a:r>
            <a:r>
              <a:rPr lang="en-US" baseline="-25000" dirty="0"/>
              <a:t>2</a:t>
            </a:r>
            <a:r>
              <a:rPr lang="en-US" dirty="0"/>
              <a:t> species were produced when O</a:t>
            </a:r>
            <a:r>
              <a:rPr lang="en-US" baseline="-25000" dirty="0"/>
              <a:t>3</a:t>
            </a:r>
            <a:r>
              <a:rPr lang="en-US" dirty="0"/>
              <a:t> started to increase for high VOC</a:t>
            </a:r>
          </a:p>
        </p:txBody>
      </p:sp>
    </p:spTree>
    <p:extLst>
      <p:ext uri="{BB962C8B-B14F-4D97-AF65-F5344CB8AC3E}">
        <p14:creationId xmlns:p14="http://schemas.microsoft.com/office/powerpoint/2010/main" val="78000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Varying Surface Deposition</a:t>
            </a:r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9A5911-2532-4A60-BB4C-962742BE1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3" y="914400"/>
            <a:ext cx="5360895" cy="4471829"/>
          </a:xfr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19B9A3-E441-417A-A293-B58A5CC4C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28" y="962211"/>
            <a:ext cx="5360895" cy="4471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EF3CAE-8208-438A-9757-918C3C46AE84}"/>
              </a:ext>
            </a:extLst>
          </p:cNvPr>
          <p:cNvSpPr txBox="1"/>
          <p:nvPr/>
        </p:nvSpPr>
        <p:spPr>
          <a:xfrm>
            <a:off x="328706" y="5386229"/>
            <a:ext cx="1140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surface deposition rate results in significant loss of O</a:t>
            </a:r>
            <a:r>
              <a:rPr lang="en-US" baseline="-25000" dirty="0"/>
              <a:t>3 </a:t>
            </a:r>
            <a:r>
              <a:rPr lang="en-US" dirty="0"/>
              <a:t>(almost 100% loss over an hour) </a:t>
            </a:r>
            <a:r>
              <a:rPr lang="en-US" dirty="0">
                <a:sym typeface="Wingdings" panose="05000000000000000000" pitchFamily="2" charset="2"/>
              </a:rPr>
              <a:t> strong sink!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C1EAA-E229-4AFA-8541-31F8B8BC1555}"/>
              </a:ext>
            </a:extLst>
          </p:cNvPr>
          <p:cNvSpPr txBox="1"/>
          <p:nvPr/>
        </p:nvSpPr>
        <p:spPr>
          <a:xfrm>
            <a:off x="328706" y="5943600"/>
            <a:ext cx="1140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VOC case without surface deposition shows a small decrease due to NO + O</a:t>
            </a:r>
            <a:r>
              <a:rPr lang="en-US" baseline="-25000" dirty="0"/>
              <a:t>3</a:t>
            </a:r>
            <a:r>
              <a:rPr lang="en-US" dirty="0"/>
              <a:t>; increase again due to RO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2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p&#10;&#10;Description generated with high confidence">
            <a:extLst>
              <a:ext uri="{FF2B5EF4-FFF2-40B4-BE49-F238E27FC236}">
                <a16:creationId xmlns:a16="http://schemas.microsoft.com/office/drawing/2014/main" id="{6AE1B376-3744-4A57-AEAC-362C4CA65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" y="968189"/>
            <a:ext cx="5110657" cy="426309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Varying [NO</a:t>
            </a:r>
            <a:r>
              <a:rPr lang="en-US" sz="3600" baseline="-25000" dirty="0">
                <a:solidFill>
                  <a:prstClr val="white"/>
                </a:solidFill>
                <a:latin typeface="Arial"/>
                <a:cs typeface="Arial"/>
              </a:rPr>
              <a:t>x</a:t>
            </a:r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]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170AE-92BC-4DD3-A816-772339133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81" y="907413"/>
            <a:ext cx="5256375" cy="4384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5F115D-275D-4562-9B48-0CD4831449B8}"/>
              </a:ext>
            </a:extLst>
          </p:cNvPr>
          <p:cNvSpPr txBox="1"/>
          <p:nvPr/>
        </p:nvSpPr>
        <p:spPr>
          <a:xfrm>
            <a:off x="597647" y="5292055"/>
            <a:ext cx="1048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NO</a:t>
            </a:r>
            <a:r>
              <a:rPr lang="en-US" baseline="-25000" dirty="0"/>
              <a:t>x</a:t>
            </a:r>
            <a:r>
              <a:rPr lang="en-US" dirty="0"/>
              <a:t> = 0 ppb for both VOC regimes, loss of O</a:t>
            </a:r>
            <a:r>
              <a:rPr lang="en-US" baseline="-25000" dirty="0"/>
              <a:t>3</a:t>
            </a:r>
            <a:r>
              <a:rPr lang="en-US" dirty="0"/>
              <a:t> is completely dominated by surface deposition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D6563-0872-4993-A765-618C7FBAD13B}"/>
              </a:ext>
            </a:extLst>
          </p:cNvPr>
          <p:cNvSpPr txBox="1"/>
          <p:nvPr/>
        </p:nvSpPr>
        <p:spPr>
          <a:xfrm>
            <a:off x="597646" y="5765921"/>
            <a:ext cx="1159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Low VOC (VOC limited): &lt;1500 s, O</a:t>
            </a:r>
            <a:r>
              <a:rPr lang="en-US" baseline="-25000" dirty="0"/>
              <a:t>3</a:t>
            </a:r>
            <a:r>
              <a:rPr lang="en-US" dirty="0"/>
              <a:t> decreases fast due to NO + O</a:t>
            </a:r>
            <a:r>
              <a:rPr lang="en-US" baseline="-25000" dirty="0"/>
              <a:t>3</a:t>
            </a:r>
            <a:r>
              <a:rPr lang="en-US" dirty="0"/>
              <a:t>; &gt;1500s, slower removal due to NO</a:t>
            </a:r>
            <a:r>
              <a:rPr lang="en-US" baseline="-25000" dirty="0"/>
              <a:t>x</a:t>
            </a:r>
            <a:r>
              <a:rPr lang="en-US" dirty="0"/>
              <a:t> cycling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D6C62-8CAD-4767-957B-89B8698031C5}"/>
              </a:ext>
            </a:extLst>
          </p:cNvPr>
          <p:cNvSpPr txBox="1"/>
          <p:nvPr/>
        </p:nvSpPr>
        <p:spPr>
          <a:xfrm>
            <a:off x="597647" y="6196028"/>
            <a:ext cx="1159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High VOC (NO</a:t>
            </a:r>
            <a:r>
              <a:rPr lang="en-US" baseline="-25000" dirty="0"/>
              <a:t>x</a:t>
            </a:r>
            <a:r>
              <a:rPr lang="en-US" dirty="0"/>
              <a:t> limited): O</a:t>
            </a:r>
            <a:r>
              <a:rPr lang="en-US" baseline="-25000" dirty="0"/>
              <a:t>3</a:t>
            </a:r>
            <a:r>
              <a:rPr lang="en-US" dirty="0"/>
              <a:t> is more sensitive to NO</a:t>
            </a:r>
            <a:r>
              <a:rPr lang="en-US" baseline="-25000" dirty="0"/>
              <a:t>x </a:t>
            </a:r>
            <a:r>
              <a:rPr lang="en-US" dirty="0">
                <a:sym typeface="Wingdings" panose="05000000000000000000" pitchFamily="2" charset="2"/>
              </a:rPr>
              <a:t> 50 + 100 ppb NO</a:t>
            </a:r>
            <a:r>
              <a:rPr lang="en-US" baseline="-25000" dirty="0">
                <a:sym typeface="Wingdings" panose="05000000000000000000" pitchFamily="2" charset="2"/>
              </a:rPr>
              <a:t>x</a:t>
            </a:r>
            <a:r>
              <a:rPr lang="en-US" dirty="0">
                <a:sym typeface="Wingdings" panose="05000000000000000000" pitchFamily="2" charset="2"/>
              </a:rPr>
              <a:t> cases show larger differences compared to low VOC; however, there is always a decrease in O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 independent of NO</a:t>
            </a:r>
            <a:r>
              <a:rPr lang="en-US" baseline="-25000" dirty="0">
                <a:sym typeface="Wingdings" panose="05000000000000000000" pitchFamily="2" charset="2"/>
              </a:rPr>
              <a:t>x </a:t>
            </a:r>
            <a:r>
              <a:rPr lang="en-US" dirty="0">
                <a:sym typeface="Wingdings" panose="05000000000000000000" pitchFamily="2" charset="2"/>
              </a:rPr>
              <a:t>mixing ratios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380F8F-CC31-4D69-B5EE-1A28ADC3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6"/>
          <a:stretch/>
        </p:blipFill>
        <p:spPr>
          <a:xfrm>
            <a:off x="-760221" y="869979"/>
            <a:ext cx="8535609" cy="551815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Base Case Model Run Example (Low VOC) : Revisited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00AE0-D7C4-4089-9CAE-B914347F1AB7}"/>
              </a:ext>
            </a:extLst>
          </p:cNvPr>
          <p:cNvSpPr txBox="1"/>
          <p:nvPr/>
        </p:nvSpPr>
        <p:spPr>
          <a:xfrm>
            <a:off x="7912847" y="1374588"/>
            <a:ext cx="427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Low photon fluxes &lt;390 nm </a:t>
            </a:r>
            <a:r>
              <a:rPr lang="en-US" dirty="0">
                <a:sym typeface="Wingdings" panose="05000000000000000000" pitchFamily="2" charset="2"/>
              </a:rPr>
              <a:t> less NO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photolysis  less VOC/NO</a:t>
            </a:r>
            <a:r>
              <a:rPr lang="en-US" baseline="-25000" dirty="0">
                <a:sym typeface="Wingdings" panose="05000000000000000000" pitchFamily="2" charset="2"/>
              </a:rPr>
              <a:t>x</a:t>
            </a:r>
            <a:r>
              <a:rPr lang="en-US" dirty="0">
                <a:sym typeface="Wingdings" panose="05000000000000000000" pitchFamily="2" charset="2"/>
              </a:rPr>
              <a:t>/O</a:t>
            </a:r>
            <a:r>
              <a:rPr lang="en-US" baseline="-25000" dirty="0">
                <a:sym typeface="Wingdings" panose="05000000000000000000" pitchFamily="2" charset="2"/>
              </a:rPr>
              <a:t>3 </a:t>
            </a:r>
            <a:r>
              <a:rPr lang="en-US" dirty="0">
                <a:sym typeface="Wingdings" panose="05000000000000000000" pitchFamily="2" charset="2"/>
              </a:rPr>
              <a:t>cycling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CA170-A48B-4B47-829E-A91F040287B0}"/>
              </a:ext>
            </a:extLst>
          </p:cNvPr>
          <p:cNvSpPr txBox="1"/>
          <p:nvPr/>
        </p:nvSpPr>
        <p:spPr>
          <a:xfrm>
            <a:off x="7912846" y="2393576"/>
            <a:ext cx="4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High (~20 ppb) O</a:t>
            </a:r>
            <a:r>
              <a:rPr lang="en-US" baseline="-25000" dirty="0"/>
              <a:t>3</a:t>
            </a:r>
            <a:r>
              <a:rPr lang="en-US" dirty="0"/>
              <a:t> mixing ratio leads to a sharp decrease due to null cycle equilibria and lack of RO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41F2E-6A2F-4C55-A3D5-70A742C3BA56}"/>
              </a:ext>
            </a:extLst>
          </p:cNvPr>
          <p:cNvSpPr txBox="1"/>
          <p:nvPr/>
        </p:nvSpPr>
        <p:spPr>
          <a:xfrm>
            <a:off x="7912847" y="3541095"/>
            <a:ext cx="427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Modest deposition rate (5/</a:t>
            </a:r>
            <a:r>
              <a:rPr lang="en-US" dirty="0" err="1"/>
              <a:t>hr</a:t>
            </a:r>
            <a:r>
              <a:rPr lang="en-US" dirty="0"/>
              <a:t>) is strong enough to cause O</a:t>
            </a:r>
            <a:r>
              <a:rPr lang="en-US" baseline="-25000" dirty="0"/>
              <a:t>3</a:t>
            </a:r>
            <a:r>
              <a:rPr lang="en-US" dirty="0"/>
              <a:t> to sharply decrease and doesn’t go to 0 due to null cycle equilibria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BBB08-0483-4C29-B364-663A08D507FF}"/>
              </a:ext>
            </a:extLst>
          </p:cNvPr>
          <p:cNvSpPr txBox="1"/>
          <p:nvPr/>
        </p:nvSpPr>
        <p:spPr>
          <a:xfrm>
            <a:off x="7912847" y="4688614"/>
            <a:ext cx="427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NO</a:t>
            </a:r>
            <a:r>
              <a:rPr lang="en-US" baseline="-25000" dirty="0"/>
              <a:t>X</a:t>
            </a:r>
            <a:r>
              <a:rPr lang="en-US" dirty="0"/>
              <a:t> mixing ratios result in a non zero ozone mixing ratio </a:t>
            </a:r>
          </a:p>
        </p:txBody>
      </p:sp>
    </p:spTree>
    <p:extLst>
      <p:ext uri="{BB962C8B-B14F-4D97-AF65-F5344CB8AC3E}">
        <p14:creationId xmlns:p14="http://schemas.microsoft.com/office/powerpoint/2010/main" val="421931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Conclusions/Future Directions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4B2F4-770D-427B-80B2-22F26C0F4A08}"/>
              </a:ext>
            </a:extLst>
          </p:cNvPr>
          <p:cNvSpPr txBox="1"/>
          <p:nvPr/>
        </p:nvSpPr>
        <p:spPr>
          <a:xfrm>
            <a:off x="651436" y="1447312"/>
            <a:ext cx="1093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 Photochemistry appears to be relatively weak indoors with respect to O</a:t>
            </a:r>
            <a:r>
              <a:rPr lang="en-US" sz="2400" baseline="-25000" dirty="0"/>
              <a:t>3</a:t>
            </a:r>
            <a:r>
              <a:rPr lang="en-US" sz="2400" dirty="0"/>
              <a:t> production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32359-C6A5-40BC-B176-3FE1621C764E}"/>
              </a:ext>
            </a:extLst>
          </p:cNvPr>
          <p:cNvSpPr txBox="1"/>
          <p:nvPr/>
        </p:nvSpPr>
        <p:spPr>
          <a:xfrm>
            <a:off x="651435" y="2413484"/>
            <a:ext cx="1093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 Surface Deposition Rates appear to be significant in O</a:t>
            </a:r>
            <a:r>
              <a:rPr lang="en-US" sz="2400" baseline="-25000" dirty="0"/>
              <a:t>3</a:t>
            </a:r>
            <a:r>
              <a:rPr lang="en-US" sz="2400" dirty="0"/>
              <a:t> removal and should be taken into account in all indoor air chemistry models (What about other species?? This is not currently known!!) </a:t>
            </a:r>
            <a:r>
              <a:rPr lang="en-US" sz="2400" dirty="0">
                <a:sym typeface="Wingdings" panose="05000000000000000000" pitchFamily="2" charset="2"/>
              </a:rPr>
              <a:t> Surfaces extremely important!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40624-3595-4EFC-B7B3-BFD88CBC422F}"/>
              </a:ext>
            </a:extLst>
          </p:cNvPr>
          <p:cNvSpPr txBox="1"/>
          <p:nvPr/>
        </p:nvSpPr>
        <p:spPr>
          <a:xfrm>
            <a:off x="651436" y="4105365"/>
            <a:ext cx="1203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3) Indoor Field Campaign: Measure VOCs + HCHO/CHOCHO </a:t>
            </a:r>
            <a:r>
              <a:rPr lang="en-US" sz="2400" dirty="0">
                <a:sym typeface="Wingdings" panose="05000000000000000000" pitchFamily="2" charset="2"/>
              </a:rPr>
              <a:t> F0AM  Constrain/Compare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C67F6-9BC1-4BE8-9A26-170589580519}"/>
              </a:ext>
            </a:extLst>
          </p:cNvPr>
          <p:cNvSpPr txBox="1"/>
          <p:nvPr/>
        </p:nvSpPr>
        <p:spPr>
          <a:xfrm>
            <a:off x="651435" y="5058582"/>
            <a:ext cx="1093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4) Measurement of Deposition and Resuspension Rates of Indoor VOCs/Inorganics</a:t>
            </a:r>
          </a:p>
        </p:txBody>
      </p:sp>
    </p:spTree>
    <p:extLst>
      <p:ext uri="{BB962C8B-B14F-4D97-AF65-F5344CB8AC3E}">
        <p14:creationId xmlns:p14="http://schemas.microsoft.com/office/powerpoint/2010/main" val="422696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Why Study Indoor Air Chemistry?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78BA8-955E-47AE-8174-562F8B5F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1" y="1594196"/>
            <a:ext cx="6834472" cy="3844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A58681-2B67-487E-81D2-309A98315DF9}"/>
              </a:ext>
            </a:extLst>
          </p:cNvPr>
          <p:cNvSpPr txBox="1"/>
          <p:nvPr/>
        </p:nvSpPr>
        <p:spPr>
          <a:xfrm>
            <a:off x="6977149" y="1651462"/>
            <a:ext cx="4882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spend ~80-90% of our time indoors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55379-E22D-4072-91F5-3D79E726F353}"/>
              </a:ext>
            </a:extLst>
          </p:cNvPr>
          <p:cNvSpPr txBox="1"/>
          <p:nvPr/>
        </p:nvSpPr>
        <p:spPr>
          <a:xfrm>
            <a:off x="6977149" y="2452254"/>
            <a:ext cx="488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Relative to outdoor chemistry, indoor chemistry is understudied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2E8DE-6AD8-45E2-A495-5E829DEF7BB8}"/>
              </a:ext>
            </a:extLst>
          </p:cNvPr>
          <p:cNvSpPr txBox="1"/>
          <p:nvPr/>
        </p:nvSpPr>
        <p:spPr>
          <a:xfrm>
            <a:off x="7046421" y="3701934"/>
            <a:ext cx="488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impacts of indoor chemistry on human health?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9B6F4-6492-429B-881B-54998D2788DE}"/>
              </a:ext>
            </a:extLst>
          </p:cNvPr>
          <p:cNvSpPr txBox="1"/>
          <p:nvPr/>
        </p:nvSpPr>
        <p:spPr>
          <a:xfrm>
            <a:off x="7046421" y="4845609"/>
            <a:ext cx="488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sources of primary and secondary pollutants indoors? Surfaces?</a:t>
            </a:r>
          </a:p>
        </p:txBody>
      </p:sp>
    </p:spTree>
    <p:extLst>
      <p:ext uri="{BB962C8B-B14F-4D97-AF65-F5344CB8AC3E}">
        <p14:creationId xmlns:p14="http://schemas.microsoft.com/office/powerpoint/2010/main" val="11406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Pollutants Indoors: Processing and Origins</a:t>
            </a:r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C337365-4411-49D3-887A-14D66020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00" y="914400"/>
            <a:ext cx="7239818" cy="5057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A95BB-A2D3-4561-88E1-4F8681934342}"/>
              </a:ext>
            </a:extLst>
          </p:cNvPr>
          <p:cNvSpPr txBox="1"/>
          <p:nvPr/>
        </p:nvSpPr>
        <p:spPr>
          <a:xfrm>
            <a:off x="2079811" y="2740973"/>
            <a:ext cx="121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O</a:t>
            </a:r>
            <a:r>
              <a:rPr lang="en-US" sz="4400" baseline="-25000" dirty="0">
                <a:solidFill>
                  <a:srgbClr val="FF0000"/>
                </a:solidFill>
              </a:rPr>
              <a:t>3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73A3FFAC-BCA5-4956-AA02-3A226D9E31E2}"/>
              </a:ext>
            </a:extLst>
          </p:cNvPr>
          <p:cNvSpPr/>
          <p:nvPr/>
        </p:nvSpPr>
        <p:spPr>
          <a:xfrm>
            <a:off x="346635" y="1195294"/>
            <a:ext cx="818777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B12CD-F30D-4E45-99B8-EE25BC103FA5}"/>
              </a:ext>
            </a:extLst>
          </p:cNvPr>
          <p:cNvSpPr txBox="1"/>
          <p:nvPr/>
        </p:nvSpPr>
        <p:spPr>
          <a:xfrm>
            <a:off x="1993152" y="1899053"/>
            <a:ext cx="121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VOC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8DC63-DFD1-4905-B90C-CC3C9B0096B4}"/>
              </a:ext>
            </a:extLst>
          </p:cNvPr>
          <p:cNvSpPr txBox="1"/>
          <p:nvPr/>
        </p:nvSpPr>
        <p:spPr>
          <a:xfrm>
            <a:off x="6876127" y="2492189"/>
            <a:ext cx="121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VOC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A0266-5A3F-4282-A129-6B7EF30F6140}"/>
              </a:ext>
            </a:extLst>
          </p:cNvPr>
          <p:cNvSpPr txBox="1"/>
          <p:nvPr/>
        </p:nvSpPr>
        <p:spPr>
          <a:xfrm>
            <a:off x="7217943" y="1899052"/>
            <a:ext cx="121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O</a:t>
            </a:r>
            <a:r>
              <a:rPr lang="en-US" sz="4400" baseline="-25000" dirty="0">
                <a:solidFill>
                  <a:srgbClr val="FF0000"/>
                </a:solidFill>
              </a:rPr>
              <a:t>3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E92E7-F36D-4DAB-90F4-4297DC152D6D}"/>
              </a:ext>
            </a:extLst>
          </p:cNvPr>
          <p:cNvSpPr txBox="1"/>
          <p:nvPr/>
        </p:nvSpPr>
        <p:spPr>
          <a:xfrm>
            <a:off x="2184400" y="4567546"/>
            <a:ext cx="121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SOA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14B9A-D854-45CC-AE92-956FA04CCC9A}"/>
              </a:ext>
            </a:extLst>
          </p:cNvPr>
          <p:cNvSpPr txBox="1"/>
          <p:nvPr/>
        </p:nvSpPr>
        <p:spPr>
          <a:xfrm>
            <a:off x="3795059" y="4098393"/>
            <a:ext cx="121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SOA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AF732-1D1A-4B21-B7B0-896C89F27F77}"/>
              </a:ext>
            </a:extLst>
          </p:cNvPr>
          <p:cNvSpPr txBox="1"/>
          <p:nvPr/>
        </p:nvSpPr>
        <p:spPr>
          <a:xfrm>
            <a:off x="4395216" y="1981200"/>
            <a:ext cx="121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VOC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94372-CCF6-4170-A740-98E83C00A89D}"/>
              </a:ext>
            </a:extLst>
          </p:cNvPr>
          <p:cNvSpPr txBox="1"/>
          <p:nvPr/>
        </p:nvSpPr>
        <p:spPr>
          <a:xfrm>
            <a:off x="5725656" y="5041154"/>
            <a:ext cx="121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SOA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016C8-C51B-412A-AC9D-825E580B755F}"/>
              </a:ext>
            </a:extLst>
          </p:cNvPr>
          <p:cNvSpPr txBox="1"/>
          <p:nvPr/>
        </p:nvSpPr>
        <p:spPr>
          <a:xfrm>
            <a:off x="7824554" y="4382276"/>
            <a:ext cx="121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O</a:t>
            </a:r>
            <a:r>
              <a:rPr lang="en-US" sz="4400" baseline="-25000" dirty="0">
                <a:solidFill>
                  <a:srgbClr val="0070C0"/>
                </a:solidFill>
              </a:rPr>
              <a:t>3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74947-ED48-4AC8-B7CC-9CDC08F5F9D8}"/>
              </a:ext>
            </a:extLst>
          </p:cNvPr>
          <p:cNvSpPr txBox="1"/>
          <p:nvPr/>
        </p:nvSpPr>
        <p:spPr>
          <a:xfrm>
            <a:off x="104588" y="6046729"/>
            <a:ext cx="11982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VOCs, O</a:t>
            </a:r>
            <a:r>
              <a:rPr lang="en-US" sz="2400" baseline="-25000" dirty="0"/>
              <a:t>3</a:t>
            </a:r>
            <a:r>
              <a:rPr lang="en-US" sz="2400" dirty="0"/>
              <a:t>, and SOA have sources originating from both outdoor and indoor environments and undergo complex chemical processing</a:t>
            </a:r>
          </a:p>
        </p:txBody>
      </p:sp>
    </p:spTree>
    <p:extLst>
      <p:ext uri="{BB962C8B-B14F-4D97-AF65-F5344CB8AC3E}">
        <p14:creationId xmlns:p14="http://schemas.microsoft.com/office/powerpoint/2010/main" val="237412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178"/>
            <a:ext cx="10515600" cy="143752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Outside, VOC processing is largely driven via photochemical processes</a:t>
            </a:r>
          </a:p>
          <a:p>
            <a:r>
              <a:rPr lang="en-US" dirty="0"/>
              <a:t>However, indoors, the light sources can vary—how does this impact photochemical production of secondary pollutants like O</a:t>
            </a:r>
            <a:r>
              <a:rPr lang="en-US" baseline="-25000" dirty="0"/>
              <a:t>3</a:t>
            </a:r>
            <a:r>
              <a:rPr lang="en-US" dirty="0"/>
              <a:t> and SOA?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Photochemistry Indoors vs. Outdoors</a:t>
            </a:r>
          </a:p>
        </p:txBody>
      </p:sp>
      <p:pic>
        <p:nvPicPr>
          <p:cNvPr id="4" name="Content Placeholder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2415141-11F0-4CFC-A503-D8C0C978B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3239" r="7475" b="2794"/>
          <a:stretch/>
        </p:blipFill>
        <p:spPr>
          <a:xfrm>
            <a:off x="629596" y="2441170"/>
            <a:ext cx="4810298" cy="4416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AD874E-7BF9-46FA-8A1B-348E07509896}"/>
              </a:ext>
            </a:extLst>
          </p:cNvPr>
          <p:cNvSpPr txBox="1"/>
          <p:nvPr/>
        </p:nvSpPr>
        <p:spPr>
          <a:xfrm>
            <a:off x="5815106" y="3831389"/>
            <a:ext cx="59047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Note that CFTs and Sunlight transmitted indoors from outdoors are markedly weaker than outside sunlight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781EA-9A11-473D-9950-D6B5CDAD1FDF}"/>
              </a:ext>
            </a:extLst>
          </p:cNvPr>
          <p:cNvSpPr txBox="1"/>
          <p:nvPr/>
        </p:nvSpPr>
        <p:spPr>
          <a:xfrm>
            <a:off x="5701553" y="6179671"/>
            <a:ext cx="444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Kwan et al., 2017</a:t>
            </a:r>
          </a:p>
        </p:txBody>
      </p:sp>
    </p:spTree>
    <p:extLst>
      <p:ext uri="{BB962C8B-B14F-4D97-AF65-F5344CB8AC3E}">
        <p14:creationId xmlns:p14="http://schemas.microsoft.com/office/powerpoint/2010/main" val="393533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Ozone Indoors vs. Outdoors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75A2F9-E581-410F-8D51-DEB13414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705241"/>
            <a:ext cx="10515600" cy="18108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 is produced via photochemical cycles involving NO</a:t>
            </a:r>
            <a:r>
              <a:rPr lang="en-US" baseline="-25000" dirty="0"/>
              <a:t>x</a:t>
            </a:r>
            <a:r>
              <a:rPr lang="en-US" dirty="0"/>
              <a:t>, VOCs, and light </a:t>
            </a:r>
            <a:r>
              <a:rPr lang="en-US" dirty="0">
                <a:sym typeface="Wingdings" panose="05000000000000000000" pitchFamily="2" charset="2"/>
              </a:rPr>
              <a:t> Formed indoors largely in photocopiers, laser printers, etc.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O</a:t>
            </a:r>
            <a:r>
              <a:rPr lang="en-US" baseline="-25000" dirty="0"/>
              <a:t>3 </a:t>
            </a:r>
            <a:r>
              <a:rPr lang="en-US" dirty="0"/>
              <a:t>is thought to mainly originate indoors from outdoors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DA334-D67B-407B-94EE-CE4FB9312D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99067" y="2432441"/>
            <a:ext cx="6043332" cy="42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Main Research Question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AB367-627C-4881-A9C8-18892DAB6C49}"/>
              </a:ext>
            </a:extLst>
          </p:cNvPr>
          <p:cNvSpPr/>
          <p:nvPr/>
        </p:nvSpPr>
        <p:spPr>
          <a:xfrm>
            <a:off x="523688" y="2890391"/>
            <a:ext cx="11144623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/>
              <a:t>To what extent does </a:t>
            </a:r>
            <a:r>
              <a:rPr lang="en-US" sz="3200" b="1" i="1" dirty="0"/>
              <a:t>indoor </a:t>
            </a:r>
            <a:r>
              <a:rPr lang="en-US" sz="3200" b="1" dirty="0"/>
              <a:t>photochemistry produce and affect O</a:t>
            </a:r>
            <a:r>
              <a:rPr lang="en-US" sz="3200" b="1" baseline="-25000" dirty="0"/>
              <a:t>3</a:t>
            </a:r>
            <a:r>
              <a:rPr lang="en-US" sz="3200" b="1" dirty="0"/>
              <a:t> relative to the amount transported from outside?</a:t>
            </a:r>
          </a:p>
        </p:txBody>
      </p:sp>
    </p:spTree>
    <p:extLst>
      <p:ext uri="{BB962C8B-B14F-4D97-AF65-F5344CB8AC3E}">
        <p14:creationId xmlns:p14="http://schemas.microsoft.com/office/powerpoint/2010/main" val="428548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Factors to be Investigated for O</a:t>
            </a:r>
            <a:r>
              <a:rPr lang="en-US" sz="3600" baseline="-25000" dirty="0">
                <a:solidFill>
                  <a:prstClr val="white"/>
                </a:solidFill>
                <a:latin typeface="Arial"/>
                <a:cs typeface="Arial"/>
              </a:rPr>
              <a:t>3</a:t>
            </a:r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 Production Indoors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0446AB-6DC3-49D0-B5C2-ABC34F1442C9}"/>
              </a:ext>
            </a:extLst>
          </p:cNvPr>
          <p:cNvSpPr txBox="1"/>
          <p:nvPr/>
        </p:nvSpPr>
        <p:spPr>
          <a:xfrm>
            <a:off x="484094" y="1255059"/>
            <a:ext cx="10656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b="1" dirty="0"/>
              <a:t> VOC Mixing Ratios</a:t>
            </a:r>
          </a:p>
          <a:p>
            <a:pPr marL="342900" indent="-342900">
              <a:buAutoNum type="arabicParenR"/>
            </a:pPr>
            <a:endParaRPr lang="en-US" sz="3200" b="1" dirty="0"/>
          </a:p>
          <a:p>
            <a:pPr marL="342900" indent="-342900">
              <a:buAutoNum type="arabicParenR"/>
            </a:pPr>
            <a:r>
              <a:rPr lang="en-US" sz="3200" b="1" dirty="0"/>
              <a:t> Light Source</a:t>
            </a:r>
          </a:p>
          <a:p>
            <a:pPr marL="342900" indent="-342900">
              <a:buAutoNum type="arabicParenR"/>
            </a:pPr>
            <a:endParaRPr lang="en-US" sz="3200" b="1" dirty="0"/>
          </a:p>
          <a:p>
            <a:pPr marL="342900" indent="-342900">
              <a:buAutoNum type="arabicParenR"/>
            </a:pPr>
            <a:r>
              <a:rPr lang="en-US" sz="3200" b="1" dirty="0"/>
              <a:t> [O</a:t>
            </a:r>
            <a:r>
              <a:rPr lang="en-US" sz="3200" b="1" baseline="-25000" dirty="0"/>
              <a:t>3</a:t>
            </a:r>
            <a:r>
              <a:rPr lang="en-US" sz="3200" b="1" dirty="0"/>
              <a:t>]</a:t>
            </a:r>
            <a:r>
              <a:rPr lang="en-US" sz="3200" b="1" baseline="-25000" dirty="0"/>
              <a:t>0</a:t>
            </a:r>
            <a:r>
              <a:rPr lang="en-US" sz="3200" b="1" dirty="0"/>
              <a:t> </a:t>
            </a:r>
          </a:p>
          <a:p>
            <a:pPr marL="342900" indent="-342900">
              <a:buAutoNum type="arabicParenR"/>
            </a:pPr>
            <a:endParaRPr lang="en-US" sz="3200" b="1" dirty="0"/>
          </a:p>
          <a:p>
            <a:pPr marL="342900" indent="-342900">
              <a:buAutoNum type="arabicParenR"/>
            </a:pPr>
            <a:r>
              <a:rPr lang="en-US" sz="3200" b="1" dirty="0"/>
              <a:t> Surface Deposition</a:t>
            </a:r>
          </a:p>
          <a:p>
            <a:pPr marL="342900" indent="-342900">
              <a:buAutoNum type="arabicParenR"/>
            </a:pPr>
            <a:endParaRPr lang="en-US" sz="3200" b="1" dirty="0"/>
          </a:p>
          <a:p>
            <a:pPr marL="342900" indent="-342900">
              <a:buAutoNum type="arabicParenR"/>
            </a:pPr>
            <a:r>
              <a:rPr lang="en-US" sz="3200" b="1" dirty="0"/>
              <a:t> NO</a:t>
            </a:r>
            <a:r>
              <a:rPr lang="en-US" sz="3200" b="1" baseline="-25000" dirty="0"/>
              <a:t>x</a:t>
            </a:r>
            <a:r>
              <a:rPr lang="en-US" sz="3200" b="1" dirty="0"/>
              <a:t> Mixing Ratios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E6728-BE9D-42C3-9822-B48447EA04C1}"/>
              </a:ext>
            </a:extLst>
          </p:cNvPr>
          <p:cNvSpPr txBox="1"/>
          <p:nvPr/>
        </p:nvSpPr>
        <p:spPr>
          <a:xfrm>
            <a:off x="5462492" y="1470745"/>
            <a:ext cx="59047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F0AM Model provides an excellent tool to model O</a:t>
            </a:r>
            <a:r>
              <a:rPr lang="en-US" sz="2400" baseline="-25000" dirty="0"/>
              <a:t>3</a:t>
            </a:r>
            <a:r>
              <a:rPr lang="en-US" sz="2400" dirty="0"/>
              <a:t> production in this environment—indoors, we are essentially living in a box!</a:t>
            </a:r>
          </a:p>
        </p:txBody>
      </p:sp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C7A4E3AB-2290-4EE0-805B-C9F0141B5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07" y="3093700"/>
            <a:ext cx="7615293" cy="2738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69E1A2-C686-427F-94CB-30B56B06DB0D}"/>
              </a:ext>
            </a:extLst>
          </p:cNvPr>
          <p:cNvSpPr txBox="1"/>
          <p:nvPr/>
        </p:nvSpPr>
        <p:spPr>
          <a:xfrm>
            <a:off x="7267387" y="5779374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November 24, 2017 from RSC. </a:t>
            </a:r>
          </a:p>
        </p:txBody>
      </p:sp>
    </p:spTree>
    <p:extLst>
      <p:ext uri="{BB962C8B-B14F-4D97-AF65-F5344CB8AC3E}">
        <p14:creationId xmlns:p14="http://schemas.microsoft.com/office/powerpoint/2010/main" val="94183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637"/>
            <a:ext cx="10515600" cy="3692306"/>
          </a:xfrm>
        </p:spPr>
        <p:txBody>
          <a:bodyPr/>
          <a:lstStyle/>
          <a:p>
            <a:r>
              <a:rPr lang="en-US" dirty="0"/>
              <a:t>Isoprene – from human breath  </a:t>
            </a:r>
          </a:p>
          <a:p>
            <a:r>
              <a:rPr lang="en-US" dirty="0"/>
              <a:t>Aromatics (toluene, benzene, xylenes) – from paints, solvents, etc.</a:t>
            </a:r>
          </a:p>
          <a:p>
            <a:r>
              <a:rPr lang="en-US" dirty="0"/>
              <a:t>Limonene/</a:t>
            </a:r>
            <a:r>
              <a:rPr lang="el-GR" dirty="0"/>
              <a:t>α</a:t>
            </a:r>
            <a:r>
              <a:rPr lang="en-US" dirty="0"/>
              <a:t>-pinene – found in air fresheners</a:t>
            </a:r>
          </a:p>
          <a:p>
            <a:r>
              <a:rPr lang="en-US" dirty="0"/>
              <a:t> HONO – thought to originate from NO</a:t>
            </a:r>
            <a:r>
              <a:rPr lang="en-US" baseline="-25000" dirty="0"/>
              <a:t>2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O, light, and a surface</a:t>
            </a:r>
          </a:p>
          <a:p>
            <a:r>
              <a:rPr lang="en-US" dirty="0"/>
              <a:t>NO</a:t>
            </a:r>
            <a:r>
              <a:rPr lang="en-US" baseline="-25000" dirty="0"/>
              <a:t>x</a:t>
            </a:r>
            <a:r>
              <a:rPr lang="en-US" dirty="0"/>
              <a:t>– transport from outside; photolysis of HONO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Ozonolysis of alkenes; HO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self-reaction </a:t>
            </a:r>
          </a:p>
          <a:p>
            <a:r>
              <a:rPr lang="en-US" dirty="0">
                <a:sym typeface="Wingdings" panose="05000000000000000000" pitchFamily="2" charset="2"/>
              </a:rPr>
              <a:t>O</a:t>
            </a:r>
            <a:r>
              <a:rPr lang="en-US" baseline="-25000" dirty="0">
                <a:sym typeface="Wingdings" panose="05000000000000000000" pitchFamily="2" charset="2"/>
              </a:rPr>
              <a:t>3 </a:t>
            </a:r>
            <a:r>
              <a:rPr lang="en-US" dirty="0">
                <a:sym typeface="Wingdings" panose="05000000000000000000" pitchFamily="2" charset="2"/>
              </a:rPr>
              <a:t>initialized to 20 ppb unless stated otherwise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Base Model Inputs: VOCs and Inorganics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E0251-8DC5-4F4C-ABC3-F7E44548AEAA}"/>
              </a:ext>
            </a:extLst>
          </p:cNvPr>
          <p:cNvSpPr txBox="1"/>
          <p:nvPr/>
        </p:nvSpPr>
        <p:spPr>
          <a:xfrm>
            <a:off x="838200" y="4812018"/>
            <a:ext cx="10821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Note: Low and high VOC mixing ratios correspond to Limonene at 0.35 ppb and 70 ppb, respectively. All other VOCs are at ~1 ppb or less. Model was run for 1 hour to account for typical air exchange rates</a:t>
            </a:r>
          </a:p>
        </p:txBody>
      </p:sp>
    </p:spTree>
    <p:extLst>
      <p:ext uri="{BB962C8B-B14F-4D97-AF65-F5344CB8AC3E}">
        <p14:creationId xmlns:p14="http://schemas.microsoft.com/office/powerpoint/2010/main" val="232317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1790"/>
            <a:ext cx="10515600" cy="2453528"/>
          </a:xfrm>
        </p:spPr>
        <p:txBody>
          <a:bodyPr/>
          <a:lstStyle/>
          <a:p>
            <a:r>
              <a:rPr lang="en-US" dirty="0"/>
              <a:t>Light source = Indoor Sunlight from Kowal et al., 2017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Surface Deposition Rate = 5/</a:t>
            </a:r>
            <a:r>
              <a:rPr lang="en-US" dirty="0" err="1"/>
              <a:t>hr</a:t>
            </a:r>
            <a:r>
              <a:rPr lang="en-US" dirty="0"/>
              <a:t> from </a:t>
            </a:r>
            <a:r>
              <a:rPr lang="en-US" dirty="0" err="1"/>
              <a:t>Weschler</a:t>
            </a:r>
            <a:r>
              <a:rPr lang="en-US" dirty="0"/>
              <a:t> et al., 2000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Model Inputs Contd.: Surface Deposition and Light Source </a:t>
            </a:r>
          </a:p>
        </p:txBody>
      </p:sp>
    </p:spTree>
    <p:extLst>
      <p:ext uri="{BB962C8B-B14F-4D97-AF65-F5344CB8AC3E}">
        <p14:creationId xmlns:p14="http://schemas.microsoft.com/office/powerpoint/2010/main" val="232099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948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Extent of O3 Photochemical Production in Indoor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Cox</dc:creator>
  <cp:lastModifiedBy>Josh Cox</cp:lastModifiedBy>
  <cp:revision>98</cp:revision>
  <dcterms:created xsi:type="dcterms:W3CDTF">2017-11-16T17:54:24Z</dcterms:created>
  <dcterms:modified xsi:type="dcterms:W3CDTF">2017-12-07T08:54:03Z</dcterms:modified>
</cp:coreProperties>
</file>