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4" r:id="rId1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F69"/>
    <a:srgbClr val="D9D9D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66DAB2E-FE84-4D1E-B366-E139FC5D1CF6}" type="datetimeFigureOut">
              <a:rPr lang="de-DE" smtClean="0"/>
              <a:pPr/>
              <a:t>13.10.2014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9D309F9B-27C3-4992-94BA-D113D912B86D}"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DAB2E-FE84-4D1E-B366-E139FC5D1CF6}" type="datetimeFigureOut">
              <a:rPr lang="de-DE" smtClean="0"/>
              <a:pPr/>
              <a:t>13.10.2014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09F9B-27C3-4992-94BA-D113D912B86D}"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131840" y="144256"/>
            <a:ext cx="2160000" cy="2160000"/>
          </a:xfrm>
          <a:prstGeom prst="rec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3132080" y="4437352"/>
            <a:ext cx="2160000" cy="21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131840" y="2277112"/>
            <a:ext cx="2160000" cy="2160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179512" y="188640"/>
            <a:ext cx="2736304" cy="646331"/>
          </a:xfrm>
          <a:prstGeom prst="rect">
            <a:avLst/>
          </a:prstGeom>
          <a:noFill/>
        </p:spPr>
        <p:txBody>
          <a:bodyPr wrap="square" rtlCol="0">
            <a:spAutoFit/>
          </a:bodyPr>
          <a:lstStyle/>
          <a:p>
            <a:r>
              <a:rPr lang="de-DE" sz="3600" b="1" u="sng" dirty="0" smtClean="0"/>
              <a:t>Orientierung</a:t>
            </a:r>
            <a:endParaRPr lang="de-DE" sz="3600" b="1" u="sng" dirty="0"/>
          </a:p>
        </p:txBody>
      </p:sp>
      <p:cxnSp>
        <p:nvCxnSpPr>
          <p:cNvPr id="11" name="Gerade Verbindung mit Pfeil 10"/>
          <p:cNvCxnSpPr/>
          <p:nvPr/>
        </p:nvCxnSpPr>
        <p:spPr>
          <a:xfrm flipV="1">
            <a:off x="3131952" y="5589240"/>
            <a:ext cx="0" cy="100811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V="1">
            <a:off x="3131952" y="6597352"/>
            <a:ext cx="1008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4067944" y="6525344"/>
            <a:ext cx="432048" cy="400110"/>
          </a:xfrm>
          <a:prstGeom prst="rect">
            <a:avLst/>
          </a:prstGeom>
          <a:noFill/>
        </p:spPr>
        <p:txBody>
          <a:bodyPr wrap="square" rtlCol="0">
            <a:spAutoFit/>
          </a:bodyPr>
          <a:lstStyle/>
          <a:p>
            <a:r>
              <a:rPr lang="de-DE" sz="2000" b="1" dirty="0" smtClean="0">
                <a:solidFill>
                  <a:srgbClr val="FF0000"/>
                </a:solidFill>
              </a:rPr>
              <a:t>x</a:t>
            </a:r>
            <a:endParaRPr lang="de-DE" sz="2000" b="1" dirty="0">
              <a:solidFill>
                <a:srgbClr val="FF0000"/>
              </a:solidFill>
            </a:endParaRPr>
          </a:p>
        </p:txBody>
      </p:sp>
      <p:sp>
        <p:nvSpPr>
          <p:cNvPr id="16" name="Textfeld 15"/>
          <p:cNvSpPr txBox="1"/>
          <p:nvPr/>
        </p:nvSpPr>
        <p:spPr>
          <a:xfrm>
            <a:off x="2843808" y="5301208"/>
            <a:ext cx="432048" cy="400110"/>
          </a:xfrm>
          <a:prstGeom prst="rect">
            <a:avLst/>
          </a:prstGeom>
          <a:noFill/>
        </p:spPr>
        <p:txBody>
          <a:bodyPr wrap="square" rtlCol="0">
            <a:spAutoFit/>
          </a:bodyPr>
          <a:lstStyle/>
          <a:p>
            <a:r>
              <a:rPr lang="de-DE" sz="2000" b="1" dirty="0" smtClean="0">
                <a:solidFill>
                  <a:srgbClr val="FF0000"/>
                </a:solidFill>
              </a:rPr>
              <a:t>y</a:t>
            </a:r>
            <a:endParaRPr lang="de-DE" sz="2000" b="1" dirty="0">
              <a:solidFill>
                <a:srgbClr val="FF0000"/>
              </a:solidFill>
            </a:endParaRPr>
          </a:p>
        </p:txBody>
      </p:sp>
      <p:sp>
        <p:nvSpPr>
          <p:cNvPr id="17" name="Textfeld 16"/>
          <p:cNvSpPr txBox="1"/>
          <p:nvPr/>
        </p:nvSpPr>
        <p:spPr>
          <a:xfrm>
            <a:off x="5652120" y="5373216"/>
            <a:ext cx="3131840" cy="523220"/>
          </a:xfrm>
          <a:prstGeom prst="rect">
            <a:avLst/>
          </a:prstGeom>
          <a:noFill/>
        </p:spPr>
        <p:txBody>
          <a:bodyPr wrap="square" rtlCol="0">
            <a:spAutoFit/>
          </a:bodyPr>
          <a:lstStyle/>
          <a:p>
            <a:r>
              <a:rPr lang="de-DE" sz="2800" dirty="0" smtClean="0"/>
              <a:t>HOME-ZONE</a:t>
            </a:r>
            <a:endParaRPr lang="de-DE" dirty="0"/>
          </a:p>
        </p:txBody>
      </p:sp>
      <p:sp>
        <p:nvSpPr>
          <p:cNvPr id="18" name="Textfeld 17"/>
          <p:cNvSpPr txBox="1"/>
          <p:nvPr/>
        </p:nvSpPr>
        <p:spPr>
          <a:xfrm>
            <a:off x="5652120" y="2996952"/>
            <a:ext cx="3131840" cy="523220"/>
          </a:xfrm>
          <a:prstGeom prst="rect">
            <a:avLst/>
          </a:prstGeom>
          <a:noFill/>
        </p:spPr>
        <p:txBody>
          <a:bodyPr wrap="square" rtlCol="0">
            <a:spAutoFit/>
          </a:bodyPr>
          <a:lstStyle/>
          <a:p>
            <a:r>
              <a:rPr lang="de-DE" sz="2800" dirty="0" smtClean="0"/>
              <a:t>FIGHT-ZONE</a:t>
            </a:r>
            <a:endParaRPr lang="de-DE" dirty="0"/>
          </a:p>
        </p:txBody>
      </p:sp>
      <p:sp>
        <p:nvSpPr>
          <p:cNvPr id="19" name="Textfeld 18"/>
          <p:cNvSpPr txBox="1"/>
          <p:nvPr/>
        </p:nvSpPr>
        <p:spPr>
          <a:xfrm>
            <a:off x="5652120" y="908720"/>
            <a:ext cx="3131840" cy="523220"/>
          </a:xfrm>
          <a:prstGeom prst="rect">
            <a:avLst/>
          </a:prstGeom>
          <a:noFill/>
        </p:spPr>
        <p:txBody>
          <a:bodyPr wrap="square" rtlCol="0">
            <a:spAutoFit/>
          </a:bodyPr>
          <a:lstStyle/>
          <a:p>
            <a:r>
              <a:rPr lang="de-DE" sz="2800" dirty="0" smtClean="0"/>
              <a:t>GEGNER-ZONE</a:t>
            </a:r>
            <a:endParaRPr lang="de-DE" dirty="0"/>
          </a:p>
        </p:txBody>
      </p:sp>
      <p:sp>
        <p:nvSpPr>
          <p:cNvPr id="20" name="Rechteck 19"/>
          <p:cNvSpPr/>
          <p:nvPr/>
        </p:nvSpPr>
        <p:spPr>
          <a:xfrm>
            <a:off x="3851920" y="5877272"/>
            <a:ext cx="648072" cy="288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de-DE"/>
          </a:p>
        </p:txBody>
      </p:sp>
      <p:sp>
        <p:nvSpPr>
          <p:cNvPr id="21" name="Rechteck 20"/>
          <p:cNvSpPr/>
          <p:nvPr/>
        </p:nvSpPr>
        <p:spPr>
          <a:xfrm>
            <a:off x="3851920" y="692696"/>
            <a:ext cx="648072" cy="288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de-DE"/>
          </a:p>
        </p:txBody>
      </p:sp>
      <p:cxnSp>
        <p:nvCxnSpPr>
          <p:cNvPr id="23" name="Gerade Verbindung mit Pfeil 22"/>
          <p:cNvCxnSpPr/>
          <p:nvPr/>
        </p:nvCxnSpPr>
        <p:spPr>
          <a:xfrm flipV="1">
            <a:off x="1691680" y="980728"/>
            <a:ext cx="2088232" cy="237626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a:off x="1691680" y="3356992"/>
            <a:ext cx="2088232" cy="244827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179512" y="2924944"/>
            <a:ext cx="2448272" cy="923330"/>
          </a:xfrm>
          <a:prstGeom prst="rect">
            <a:avLst/>
          </a:prstGeom>
          <a:noFill/>
        </p:spPr>
        <p:txBody>
          <a:bodyPr wrap="square" rtlCol="0">
            <a:spAutoFit/>
          </a:bodyPr>
          <a:lstStyle/>
          <a:p>
            <a:r>
              <a:rPr lang="de-DE" dirty="0" smtClean="0"/>
              <a:t>Definiert Farben der Eigenen und Gegnerischen Punks</a:t>
            </a:r>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51520" y="1320772"/>
            <a:ext cx="2880000" cy="28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012480" y="1320772"/>
            <a:ext cx="2880000" cy="28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320772"/>
            <a:ext cx="2880000" cy="2880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97184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601240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p:cNvSpPr/>
          <p:nvPr/>
        </p:nvSpPr>
        <p:spPr>
          <a:xfrm>
            <a:off x="17951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17951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305983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305983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94015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594015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882047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882047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8995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8995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p:cNvSpPr/>
          <p:nvPr/>
        </p:nvSpPr>
        <p:spPr>
          <a:xfrm>
            <a:off x="44999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44999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1003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81003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25"/>
          <p:cNvCxnSpPr>
            <a:stCxn id="21" idx="4"/>
            <a:endCxn id="22" idx="0"/>
          </p:cNvCxnSpPr>
          <p:nvPr/>
        </p:nvCxnSpPr>
        <p:spPr>
          <a:xfrm>
            <a:off x="81724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19" idx="4"/>
            <a:endCxn id="20" idx="0"/>
          </p:cNvCxnSpPr>
          <p:nvPr/>
        </p:nvCxnSpPr>
        <p:spPr>
          <a:xfrm>
            <a:off x="45720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179512" y="188640"/>
            <a:ext cx="2736304" cy="646331"/>
          </a:xfrm>
          <a:prstGeom prst="rect">
            <a:avLst/>
          </a:prstGeom>
          <a:noFill/>
        </p:spPr>
        <p:txBody>
          <a:bodyPr wrap="square" rtlCol="0">
            <a:spAutoFit/>
          </a:bodyPr>
          <a:lstStyle/>
          <a:p>
            <a:r>
              <a:rPr lang="de-DE" sz="3600" b="1" u="sng" dirty="0" smtClean="0"/>
              <a:t>2 Pfosten</a:t>
            </a:r>
            <a:endParaRPr lang="de-DE" sz="3600" b="1" u="sng" dirty="0"/>
          </a:p>
        </p:txBody>
      </p:sp>
      <p:sp>
        <p:nvSpPr>
          <p:cNvPr id="37" name="Abgerundetes Rechteck 36"/>
          <p:cNvSpPr/>
          <p:nvPr/>
        </p:nvSpPr>
        <p:spPr>
          <a:xfrm rot="18917126">
            <a:off x="971600" y="2132856"/>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Abgerundetes Rechteck 37"/>
          <p:cNvSpPr/>
          <p:nvPr/>
        </p:nvSpPr>
        <p:spPr>
          <a:xfrm rot="16200000">
            <a:off x="935597" y="2672916"/>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de-DE" dirty="0" smtClean="0">
                <a:solidFill>
                  <a:srgbClr val="FF0000"/>
                </a:solidFill>
              </a:rPr>
              <a:t>C</a:t>
            </a:r>
            <a:endParaRPr lang="de-DE" dirty="0">
              <a:solidFill>
                <a:srgbClr val="FF0000"/>
              </a:solidFill>
            </a:endParaRPr>
          </a:p>
        </p:txBody>
      </p:sp>
      <p:sp>
        <p:nvSpPr>
          <p:cNvPr id="39" name="Abgerundetes Rechteck 38"/>
          <p:cNvSpPr/>
          <p:nvPr/>
        </p:nvSpPr>
        <p:spPr>
          <a:xfrm rot="13540046">
            <a:off x="1426860" y="2866322"/>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 Verbindung 40"/>
          <p:cNvCxnSpPr>
            <a:stCxn id="37" idx="0"/>
          </p:cNvCxnSpPr>
          <p:nvPr/>
        </p:nvCxnSpPr>
        <p:spPr>
          <a:xfrm flipH="1" flipV="1">
            <a:off x="611560" y="1700808"/>
            <a:ext cx="438734" cy="47372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a:stCxn id="38" idx="0"/>
          </p:cNvCxnSpPr>
          <p:nvPr/>
        </p:nvCxnSpPr>
        <p:spPr>
          <a:xfrm flipH="1">
            <a:off x="539552" y="2816932"/>
            <a:ext cx="432049"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39" idx="0"/>
          </p:cNvCxnSpPr>
          <p:nvPr/>
        </p:nvCxnSpPr>
        <p:spPr>
          <a:xfrm flipH="1">
            <a:off x="1115616" y="3110980"/>
            <a:ext cx="388250" cy="46203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a:stCxn id="37" idx="0"/>
            <a:endCxn id="9" idx="5"/>
          </p:cNvCxnSpPr>
          <p:nvPr/>
        </p:nvCxnSpPr>
        <p:spPr>
          <a:xfrm flipH="1" flipV="1">
            <a:off x="302437" y="1371689"/>
            <a:ext cx="747857" cy="802842"/>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37" idx="0"/>
          </p:cNvCxnSpPr>
          <p:nvPr/>
        </p:nvCxnSpPr>
        <p:spPr>
          <a:xfrm flipH="1" flipV="1">
            <a:off x="971601" y="1412777"/>
            <a:ext cx="78693" cy="761754"/>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7" name="Gerade Verbindung 56"/>
          <p:cNvCxnSpPr>
            <a:stCxn id="38" idx="0"/>
            <a:endCxn id="9" idx="5"/>
          </p:cNvCxnSpPr>
          <p:nvPr/>
        </p:nvCxnSpPr>
        <p:spPr>
          <a:xfrm flipH="1" flipV="1">
            <a:off x="302437" y="1371689"/>
            <a:ext cx="669164" cy="1445243"/>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8" name="Gerade Verbindung 57"/>
          <p:cNvCxnSpPr>
            <a:stCxn id="38" idx="0"/>
            <a:endCxn id="10" idx="7"/>
          </p:cNvCxnSpPr>
          <p:nvPr/>
        </p:nvCxnSpPr>
        <p:spPr>
          <a:xfrm flipH="1">
            <a:off x="302437" y="2816932"/>
            <a:ext cx="669164" cy="1333243"/>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3" name="Gerade Verbindung 62"/>
          <p:cNvCxnSpPr>
            <a:stCxn id="39" idx="0"/>
            <a:endCxn id="10" idx="7"/>
          </p:cNvCxnSpPr>
          <p:nvPr/>
        </p:nvCxnSpPr>
        <p:spPr>
          <a:xfrm flipH="1">
            <a:off x="302437" y="3110980"/>
            <a:ext cx="1201429" cy="1039195"/>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4" name="Gerade Verbindung 63"/>
          <p:cNvCxnSpPr>
            <a:stCxn id="39" idx="0"/>
            <a:endCxn id="18" idx="7"/>
          </p:cNvCxnSpPr>
          <p:nvPr/>
        </p:nvCxnSpPr>
        <p:spPr>
          <a:xfrm flipH="1">
            <a:off x="1022517" y="3110980"/>
            <a:ext cx="481349" cy="1039195"/>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9" name="Textfeld 68"/>
          <p:cNvSpPr txBox="1"/>
          <p:nvPr/>
        </p:nvSpPr>
        <p:spPr>
          <a:xfrm>
            <a:off x="395536" y="4293096"/>
            <a:ext cx="504056" cy="369332"/>
          </a:xfrm>
          <a:prstGeom prst="rect">
            <a:avLst/>
          </a:prstGeom>
          <a:noFill/>
        </p:spPr>
        <p:txBody>
          <a:bodyPr wrap="square" rtlCol="0">
            <a:spAutoFit/>
          </a:bodyPr>
          <a:lstStyle/>
          <a:p>
            <a:r>
              <a:rPr lang="de-DE" dirty="0" smtClean="0"/>
              <a:t>a/4</a:t>
            </a:r>
          </a:p>
        </p:txBody>
      </p:sp>
      <p:sp>
        <p:nvSpPr>
          <p:cNvPr id="70" name="Textfeld 69"/>
          <p:cNvSpPr txBox="1"/>
          <p:nvPr/>
        </p:nvSpPr>
        <p:spPr>
          <a:xfrm>
            <a:off x="1763688" y="4355812"/>
            <a:ext cx="648072" cy="369332"/>
          </a:xfrm>
          <a:prstGeom prst="rect">
            <a:avLst/>
          </a:prstGeom>
          <a:noFill/>
        </p:spPr>
        <p:txBody>
          <a:bodyPr wrap="square" rtlCol="0">
            <a:spAutoFit/>
          </a:bodyPr>
          <a:lstStyle/>
          <a:p>
            <a:r>
              <a:rPr lang="de-DE" dirty="0" smtClean="0"/>
              <a:t>3a/4</a:t>
            </a:r>
          </a:p>
        </p:txBody>
      </p:sp>
      <p:sp>
        <p:nvSpPr>
          <p:cNvPr id="71" name="Textfeld 70"/>
          <p:cNvSpPr txBox="1"/>
          <p:nvPr/>
        </p:nvSpPr>
        <p:spPr>
          <a:xfrm>
            <a:off x="395536" y="899428"/>
            <a:ext cx="504056" cy="369332"/>
          </a:xfrm>
          <a:prstGeom prst="rect">
            <a:avLst/>
          </a:prstGeom>
          <a:noFill/>
        </p:spPr>
        <p:txBody>
          <a:bodyPr wrap="square" rtlCol="0">
            <a:spAutoFit/>
          </a:bodyPr>
          <a:lstStyle/>
          <a:p>
            <a:r>
              <a:rPr lang="de-DE" dirty="0" smtClean="0"/>
              <a:t>a/4</a:t>
            </a:r>
          </a:p>
        </p:txBody>
      </p:sp>
      <p:sp>
        <p:nvSpPr>
          <p:cNvPr id="72" name="Textfeld 71"/>
          <p:cNvSpPr txBox="1"/>
          <p:nvPr/>
        </p:nvSpPr>
        <p:spPr>
          <a:xfrm>
            <a:off x="1763688" y="908720"/>
            <a:ext cx="648072" cy="369332"/>
          </a:xfrm>
          <a:prstGeom prst="rect">
            <a:avLst/>
          </a:prstGeom>
          <a:noFill/>
        </p:spPr>
        <p:txBody>
          <a:bodyPr wrap="square" rtlCol="0">
            <a:spAutoFit/>
          </a:bodyPr>
          <a:lstStyle/>
          <a:p>
            <a:r>
              <a:rPr lang="de-DE" dirty="0" smtClean="0"/>
              <a:t>3a/4</a:t>
            </a:r>
          </a:p>
        </p:txBody>
      </p:sp>
      <p:sp>
        <p:nvSpPr>
          <p:cNvPr id="73" name="Textfeld 72"/>
          <p:cNvSpPr txBox="1"/>
          <p:nvPr/>
        </p:nvSpPr>
        <p:spPr>
          <a:xfrm>
            <a:off x="0" y="2636912"/>
            <a:ext cx="504056" cy="369332"/>
          </a:xfrm>
          <a:prstGeom prst="rect">
            <a:avLst/>
          </a:prstGeom>
          <a:noFill/>
        </p:spPr>
        <p:txBody>
          <a:bodyPr wrap="square" rtlCol="0">
            <a:spAutoFit/>
          </a:bodyPr>
          <a:lstStyle/>
          <a:p>
            <a:r>
              <a:rPr lang="de-DE" dirty="0" smtClean="0"/>
              <a:t>b</a:t>
            </a:r>
          </a:p>
        </p:txBody>
      </p:sp>
      <p:sp>
        <p:nvSpPr>
          <p:cNvPr id="42" name="Textfeld 41"/>
          <p:cNvSpPr txBox="1"/>
          <p:nvPr/>
        </p:nvSpPr>
        <p:spPr>
          <a:xfrm>
            <a:off x="3635896" y="4355812"/>
            <a:ext cx="504056" cy="369332"/>
          </a:xfrm>
          <a:prstGeom prst="rect">
            <a:avLst/>
          </a:prstGeom>
          <a:noFill/>
        </p:spPr>
        <p:txBody>
          <a:bodyPr wrap="square" rtlCol="0">
            <a:spAutoFit/>
          </a:bodyPr>
          <a:lstStyle/>
          <a:p>
            <a:r>
              <a:rPr lang="de-DE" dirty="0" smtClean="0"/>
              <a:t>a/2</a:t>
            </a:r>
          </a:p>
        </p:txBody>
      </p:sp>
      <p:sp>
        <p:nvSpPr>
          <p:cNvPr id="43" name="Textfeld 42"/>
          <p:cNvSpPr txBox="1"/>
          <p:nvPr/>
        </p:nvSpPr>
        <p:spPr>
          <a:xfrm>
            <a:off x="3563888" y="908720"/>
            <a:ext cx="504056" cy="369332"/>
          </a:xfrm>
          <a:prstGeom prst="rect">
            <a:avLst/>
          </a:prstGeom>
          <a:noFill/>
        </p:spPr>
        <p:txBody>
          <a:bodyPr wrap="square" rtlCol="0">
            <a:spAutoFit/>
          </a:bodyPr>
          <a:lstStyle/>
          <a:p>
            <a:r>
              <a:rPr lang="de-DE" dirty="0" smtClean="0"/>
              <a:t>a/2</a:t>
            </a:r>
          </a:p>
        </p:txBody>
      </p:sp>
      <p:sp>
        <p:nvSpPr>
          <p:cNvPr id="45" name="TextBox 44"/>
          <p:cNvSpPr txBox="1"/>
          <p:nvPr/>
        </p:nvSpPr>
        <p:spPr>
          <a:xfrm>
            <a:off x="107504" y="1196752"/>
            <a:ext cx="432048" cy="261610"/>
          </a:xfrm>
          <a:prstGeom prst="rect">
            <a:avLst/>
          </a:prstGeom>
          <a:noFill/>
        </p:spPr>
        <p:txBody>
          <a:bodyPr wrap="square" rtlCol="0">
            <a:spAutoFit/>
          </a:bodyPr>
          <a:lstStyle/>
          <a:p>
            <a:r>
              <a:rPr lang="de-DE" sz="1100" dirty="0" smtClean="0">
                <a:solidFill>
                  <a:srgbClr val="FF0000"/>
                </a:solidFill>
              </a:rPr>
              <a:t>01</a:t>
            </a:r>
            <a:endParaRPr lang="de-DE" sz="1100" dirty="0">
              <a:solidFill>
                <a:srgbClr val="FF0000"/>
              </a:solidFill>
            </a:endParaRPr>
          </a:p>
        </p:txBody>
      </p:sp>
      <p:sp>
        <p:nvSpPr>
          <p:cNvPr id="46" name="TextBox 45"/>
          <p:cNvSpPr txBox="1"/>
          <p:nvPr/>
        </p:nvSpPr>
        <p:spPr>
          <a:xfrm>
            <a:off x="827584" y="1196752"/>
            <a:ext cx="432048" cy="261610"/>
          </a:xfrm>
          <a:prstGeom prst="rect">
            <a:avLst/>
          </a:prstGeom>
          <a:noFill/>
        </p:spPr>
        <p:txBody>
          <a:bodyPr wrap="square" rtlCol="0">
            <a:spAutoFit/>
          </a:bodyPr>
          <a:lstStyle/>
          <a:p>
            <a:r>
              <a:rPr lang="de-DE" sz="1100" dirty="0" smtClean="0">
                <a:solidFill>
                  <a:srgbClr val="FF0000"/>
                </a:solidFill>
              </a:rPr>
              <a:t>02</a:t>
            </a:r>
            <a:endParaRPr lang="de-DE" sz="1100" dirty="0">
              <a:solidFill>
                <a:srgbClr val="FF0000"/>
              </a:solidFill>
            </a:endParaRPr>
          </a:p>
        </p:txBody>
      </p:sp>
      <p:sp>
        <p:nvSpPr>
          <p:cNvPr id="48" name="TextBox 47"/>
          <p:cNvSpPr txBox="1"/>
          <p:nvPr/>
        </p:nvSpPr>
        <p:spPr>
          <a:xfrm>
            <a:off x="2987824" y="1196752"/>
            <a:ext cx="432048" cy="261610"/>
          </a:xfrm>
          <a:prstGeom prst="rect">
            <a:avLst/>
          </a:prstGeom>
          <a:noFill/>
        </p:spPr>
        <p:txBody>
          <a:bodyPr wrap="square" rtlCol="0">
            <a:spAutoFit/>
          </a:bodyPr>
          <a:lstStyle/>
          <a:p>
            <a:r>
              <a:rPr lang="de-DE" sz="1100" dirty="0" smtClean="0">
                <a:solidFill>
                  <a:srgbClr val="FF0000"/>
                </a:solidFill>
              </a:rPr>
              <a:t>03</a:t>
            </a:r>
            <a:endParaRPr lang="de-DE" sz="1100" dirty="0">
              <a:solidFill>
                <a:srgbClr val="FF0000"/>
              </a:solidFill>
            </a:endParaRPr>
          </a:p>
        </p:txBody>
      </p:sp>
      <p:sp>
        <p:nvSpPr>
          <p:cNvPr id="49" name="TextBox 48"/>
          <p:cNvSpPr txBox="1"/>
          <p:nvPr/>
        </p:nvSpPr>
        <p:spPr>
          <a:xfrm>
            <a:off x="4427984" y="1196752"/>
            <a:ext cx="432048" cy="261610"/>
          </a:xfrm>
          <a:prstGeom prst="rect">
            <a:avLst/>
          </a:prstGeom>
          <a:noFill/>
        </p:spPr>
        <p:txBody>
          <a:bodyPr wrap="square" rtlCol="0">
            <a:spAutoFit/>
          </a:bodyPr>
          <a:lstStyle/>
          <a:p>
            <a:r>
              <a:rPr lang="de-DE" sz="1100" dirty="0" smtClean="0">
                <a:solidFill>
                  <a:srgbClr val="FF0000"/>
                </a:solidFill>
              </a:rPr>
              <a:t>04</a:t>
            </a:r>
            <a:endParaRPr lang="de-DE" sz="1100" dirty="0">
              <a:solidFill>
                <a:srgbClr val="FF0000"/>
              </a:solidFill>
            </a:endParaRPr>
          </a:p>
        </p:txBody>
      </p:sp>
      <p:sp>
        <p:nvSpPr>
          <p:cNvPr id="50" name="TextBox 49"/>
          <p:cNvSpPr txBox="1"/>
          <p:nvPr/>
        </p:nvSpPr>
        <p:spPr>
          <a:xfrm>
            <a:off x="5868144" y="1196752"/>
            <a:ext cx="432048" cy="261610"/>
          </a:xfrm>
          <a:prstGeom prst="rect">
            <a:avLst/>
          </a:prstGeom>
          <a:noFill/>
        </p:spPr>
        <p:txBody>
          <a:bodyPr wrap="square" rtlCol="0">
            <a:spAutoFit/>
          </a:bodyPr>
          <a:lstStyle/>
          <a:p>
            <a:r>
              <a:rPr lang="de-DE" sz="1100" dirty="0" smtClean="0">
                <a:solidFill>
                  <a:srgbClr val="FF0000"/>
                </a:solidFill>
              </a:rPr>
              <a:t>05</a:t>
            </a:r>
            <a:endParaRPr lang="de-DE" sz="1100" dirty="0">
              <a:solidFill>
                <a:srgbClr val="FF0000"/>
              </a:solidFill>
            </a:endParaRPr>
          </a:p>
        </p:txBody>
      </p:sp>
      <p:sp>
        <p:nvSpPr>
          <p:cNvPr id="51" name="TextBox 50"/>
          <p:cNvSpPr txBox="1"/>
          <p:nvPr/>
        </p:nvSpPr>
        <p:spPr>
          <a:xfrm>
            <a:off x="8028384" y="1196752"/>
            <a:ext cx="432048" cy="261610"/>
          </a:xfrm>
          <a:prstGeom prst="rect">
            <a:avLst/>
          </a:prstGeom>
          <a:noFill/>
        </p:spPr>
        <p:txBody>
          <a:bodyPr wrap="square" rtlCol="0">
            <a:spAutoFit/>
          </a:bodyPr>
          <a:lstStyle/>
          <a:p>
            <a:r>
              <a:rPr lang="de-DE" sz="1100" dirty="0" smtClean="0">
                <a:solidFill>
                  <a:srgbClr val="FF0000"/>
                </a:solidFill>
              </a:rPr>
              <a:t>06</a:t>
            </a:r>
            <a:endParaRPr lang="de-DE" sz="1100" dirty="0">
              <a:solidFill>
                <a:srgbClr val="FF0000"/>
              </a:solidFill>
            </a:endParaRPr>
          </a:p>
        </p:txBody>
      </p:sp>
      <p:sp>
        <p:nvSpPr>
          <p:cNvPr id="53" name="TextBox 52"/>
          <p:cNvSpPr txBox="1"/>
          <p:nvPr/>
        </p:nvSpPr>
        <p:spPr>
          <a:xfrm>
            <a:off x="8748464" y="1196752"/>
            <a:ext cx="432048" cy="261610"/>
          </a:xfrm>
          <a:prstGeom prst="rect">
            <a:avLst/>
          </a:prstGeom>
          <a:noFill/>
        </p:spPr>
        <p:txBody>
          <a:bodyPr wrap="square" rtlCol="0">
            <a:spAutoFit/>
          </a:bodyPr>
          <a:lstStyle/>
          <a:p>
            <a:r>
              <a:rPr lang="de-DE" sz="1100" dirty="0" smtClean="0">
                <a:solidFill>
                  <a:srgbClr val="FF0000"/>
                </a:solidFill>
              </a:rPr>
              <a:t>07</a:t>
            </a:r>
            <a:endParaRPr lang="de-DE" sz="1100" dirty="0">
              <a:solidFill>
                <a:srgbClr val="FF0000"/>
              </a:solidFill>
            </a:endParaRPr>
          </a:p>
        </p:txBody>
      </p:sp>
      <p:sp>
        <p:nvSpPr>
          <p:cNvPr id="55" name="TextBox 54"/>
          <p:cNvSpPr txBox="1"/>
          <p:nvPr/>
        </p:nvSpPr>
        <p:spPr>
          <a:xfrm>
            <a:off x="107504" y="4077072"/>
            <a:ext cx="432048" cy="261610"/>
          </a:xfrm>
          <a:prstGeom prst="rect">
            <a:avLst/>
          </a:prstGeom>
          <a:noFill/>
        </p:spPr>
        <p:txBody>
          <a:bodyPr wrap="square" rtlCol="0">
            <a:spAutoFit/>
          </a:bodyPr>
          <a:lstStyle/>
          <a:p>
            <a:r>
              <a:rPr lang="de-DE" sz="1100" dirty="0" smtClean="0">
                <a:solidFill>
                  <a:srgbClr val="FF0000"/>
                </a:solidFill>
              </a:rPr>
              <a:t>14</a:t>
            </a:r>
            <a:endParaRPr lang="de-DE" sz="1100" dirty="0">
              <a:solidFill>
                <a:srgbClr val="FF0000"/>
              </a:solidFill>
            </a:endParaRPr>
          </a:p>
        </p:txBody>
      </p:sp>
      <p:sp>
        <p:nvSpPr>
          <p:cNvPr id="56" name="TextBox 55"/>
          <p:cNvSpPr txBox="1"/>
          <p:nvPr/>
        </p:nvSpPr>
        <p:spPr>
          <a:xfrm>
            <a:off x="827584" y="4077072"/>
            <a:ext cx="432048" cy="261610"/>
          </a:xfrm>
          <a:prstGeom prst="rect">
            <a:avLst/>
          </a:prstGeom>
          <a:noFill/>
        </p:spPr>
        <p:txBody>
          <a:bodyPr wrap="square" rtlCol="0">
            <a:spAutoFit/>
          </a:bodyPr>
          <a:lstStyle/>
          <a:p>
            <a:r>
              <a:rPr lang="de-DE" sz="1100" dirty="0" smtClean="0">
                <a:solidFill>
                  <a:srgbClr val="FF0000"/>
                </a:solidFill>
              </a:rPr>
              <a:t>13</a:t>
            </a:r>
            <a:endParaRPr lang="de-DE" sz="1100" dirty="0">
              <a:solidFill>
                <a:srgbClr val="FF0000"/>
              </a:solidFill>
            </a:endParaRPr>
          </a:p>
        </p:txBody>
      </p:sp>
      <p:sp>
        <p:nvSpPr>
          <p:cNvPr id="59" name="TextBox 58"/>
          <p:cNvSpPr txBox="1"/>
          <p:nvPr/>
        </p:nvSpPr>
        <p:spPr>
          <a:xfrm>
            <a:off x="2987824" y="4077072"/>
            <a:ext cx="432048" cy="261610"/>
          </a:xfrm>
          <a:prstGeom prst="rect">
            <a:avLst/>
          </a:prstGeom>
          <a:noFill/>
        </p:spPr>
        <p:txBody>
          <a:bodyPr wrap="square" rtlCol="0">
            <a:spAutoFit/>
          </a:bodyPr>
          <a:lstStyle/>
          <a:p>
            <a:r>
              <a:rPr lang="de-DE" sz="1100" dirty="0" smtClean="0">
                <a:solidFill>
                  <a:srgbClr val="FF0000"/>
                </a:solidFill>
              </a:rPr>
              <a:t>12</a:t>
            </a:r>
            <a:endParaRPr lang="de-DE" sz="1100" dirty="0">
              <a:solidFill>
                <a:srgbClr val="FF0000"/>
              </a:solidFill>
            </a:endParaRPr>
          </a:p>
        </p:txBody>
      </p:sp>
      <p:sp>
        <p:nvSpPr>
          <p:cNvPr id="60" name="TextBox 59"/>
          <p:cNvSpPr txBox="1"/>
          <p:nvPr/>
        </p:nvSpPr>
        <p:spPr>
          <a:xfrm>
            <a:off x="4427984" y="4077072"/>
            <a:ext cx="432048" cy="261610"/>
          </a:xfrm>
          <a:prstGeom prst="rect">
            <a:avLst/>
          </a:prstGeom>
          <a:noFill/>
        </p:spPr>
        <p:txBody>
          <a:bodyPr wrap="square" rtlCol="0">
            <a:spAutoFit/>
          </a:bodyPr>
          <a:lstStyle/>
          <a:p>
            <a:r>
              <a:rPr lang="de-DE" sz="1100" dirty="0" smtClean="0">
                <a:solidFill>
                  <a:srgbClr val="FF0000"/>
                </a:solidFill>
              </a:rPr>
              <a:t>11</a:t>
            </a:r>
            <a:endParaRPr lang="de-DE" sz="1100" dirty="0">
              <a:solidFill>
                <a:srgbClr val="FF0000"/>
              </a:solidFill>
            </a:endParaRPr>
          </a:p>
        </p:txBody>
      </p:sp>
      <p:sp>
        <p:nvSpPr>
          <p:cNvPr id="61" name="TextBox 60"/>
          <p:cNvSpPr txBox="1"/>
          <p:nvPr/>
        </p:nvSpPr>
        <p:spPr>
          <a:xfrm>
            <a:off x="5868144" y="4077072"/>
            <a:ext cx="432048" cy="261610"/>
          </a:xfrm>
          <a:prstGeom prst="rect">
            <a:avLst/>
          </a:prstGeom>
          <a:noFill/>
        </p:spPr>
        <p:txBody>
          <a:bodyPr wrap="square" rtlCol="0">
            <a:spAutoFit/>
          </a:bodyPr>
          <a:lstStyle/>
          <a:p>
            <a:r>
              <a:rPr lang="de-DE" sz="1100" dirty="0" smtClean="0">
                <a:solidFill>
                  <a:srgbClr val="FF0000"/>
                </a:solidFill>
              </a:rPr>
              <a:t>10</a:t>
            </a:r>
            <a:endParaRPr lang="de-DE" sz="1100" dirty="0">
              <a:solidFill>
                <a:srgbClr val="FF0000"/>
              </a:solidFill>
            </a:endParaRPr>
          </a:p>
        </p:txBody>
      </p:sp>
      <p:sp>
        <p:nvSpPr>
          <p:cNvPr id="62" name="TextBox 61"/>
          <p:cNvSpPr txBox="1"/>
          <p:nvPr/>
        </p:nvSpPr>
        <p:spPr>
          <a:xfrm>
            <a:off x="8028384" y="4077072"/>
            <a:ext cx="432048" cy="261610"/>
          </a:xfrm>
          <a:prstGeom prst="rect">
            <a:avLst/>
          </a:prstGeom>
          <a:noFill/>
        </p:spPr>
        <p:txBody>
          <a:bodyPr wrap="square" rtlCol="0">
            <a:spAutoFit/>
          </a:bodyPr>
          <a:lstStyle/>
          <a:p>
            <a:r>
              <a:rPr lang="de-DE" sz="1100" dirty="0" smtClean="0">
                <a:solidFill>
                  <a:srgbClr val="FF0000"/>
                </a:solidFill>
              </a:rPr>
              <a:t>09</a:t>
            </a:r>
            <a:endParaRPr lang="de-DE" sz="1100" dirty="0">
              <a:solidFill>
                <a:srgbClr val="FF0000"/>
              </a:solidFill>
            </a:endParaRPr>
          </a:p>
        </p:txBody>
      </p:sp>
      <p:sp>
        <p:nvSpPr>
          <p:cNvPr id="65" name="TextBox 64"/>
          <p:cNvSpPr txBox="1"/>
          <p:nvPr/>
        </p:nvSpPr>
        <p:spPr>
          <a:xfrm>
            <a:off x="8748464" y="4077072"/>
            <a:ext cx="432048" cy="261610"/>
          </a:xfrm>
          <a:prstGeom prst="rect">
            <a:avLst/>
          </a:prstGeom>
          <a:noFill/>
        </p:spPr>
        <p:txBody>
          <a:bodyPr wrap="square" rtlCol="0">
            <a:spAutoFit/>
          </a:bodyPr>
          <a:lstStyle/>
          <a:p>
            <a:r>
              <a:rPr lang="de-DE" sz="1100" dirty="0" smtClean="0">
                <a:solidFill>
                  <a:srgbClr val="FF0000"/>
                </a:solidFill>
              </a:rPr>
              <a:t>08</a:t>
            </a:r>
            <a:endParaRPr lang="de-DE" sz="1100" dirty="0">
              <a:solidFill>
                <a:srgbClr val="FF0000"/>
              </a:solidFill>
            </a:endParaRPr>
          </a:p>
        </p:txBody>
      </p:sp>
      <p:sp>
        <p:nvSpPr>
          <p:cNvPr id="66" name="TextBox 65"/>
          <p:cNvSpPr txBox="1"/>
          <p:nvPr/>
        </p:nvSpPr>
        <p:spPr>
          <a:xfrm>
            <a:off x="467544" y="4725144"/>
            <a:ext cx="4320480" cy="1938992"/>
          </a:xfrm>
          <a:prstGeom prst="rect">
            <a:avLst/>
          </a:prstGeom>
          <a:noFill/>
        </p:spPr>
        <p:txBody>
          <a:bodyPr wrap="square" rtlCol="0">
            <a:spAutoFit/>
          </a:bodyPr>
          <a:lstStyle/>
          <a:p>
            <a:r>
              <a:rPr lang="de-DE" sz="1200" dirty="0" smtClean="0"/>
              <a:t>If (#Pfosten == 2)</a:t>
            </a:r>
          </a:p>
          <a:p>
            <a:r>
              <a:rPr lang="de-DE" sz="1200" dirty="0" smtClean="0"/>
              <a:t>  E = Koordinate des Entfernten Pfostens</a:t>
            </a:r>
          </a:p>
          <a:p>
            <a:r>
              <a:rPr lang="de-DE" sz="1200" dirty="0" smtClean="0"/>
              <a:t>  N = Koordinate des Näheren Pfostens</a:t>
            </a:r>
          </a:p>
          <a:p>
            <a:r>
              <a:rPr lang="de-DE" sz="1200" dirty="0" smtClean="0"/>
              <a:t>  if (distance(E,N)~=b)</a:t>
            </a:r>
          </a:p>
          <a:p>
            <a:r>
              <a:rPr lang="de-DE" sz="1200" dirty="0" smtClean="0"/>
              <a:t>    if (</a:t>
            </a:r>
            <a:r>
              <a:rPr lang="de-DE" sz="1200" dirty="0" smtClean="0">
                <a:latin typeface="Lucida Sans Unicode"/>
                <a:cs typeface="Lucida Sans Unicode"/>
              </a:rPr>
              <a:t>∡</a:t>
            </a:r>
            <a:r>
              <a:rPr lang="de-DE" sz="1200" dirty="0" smtClean="0"/>
              <a:t>E &lt; </a:t>
            </a:r>
            <a:r>
              <a:rPr lang="de-DE" sz="1200" dirty="0" smtClean="0">
                <a:latin typeface="Lucida Sans Unicode"/>
                <a:cs typeface="Lucida Sans Unicode"/>
              </a:rPr>
              <a:t>∡</a:t>
            </a:r>
            <a:r>
              <a:rPr lang="de-DE" sz="1200" dirty="0" smtClean="0"/>
              <a:t>N)</a:t>
            </a:r>
          </a:p>
          <a:p>
            <a:r>
              <a:rPr lang="de-DE" sz="1200" dirty="0" smtClean="0"/>
              <a:t>      14 = E</a:t>
            </a:r>
          </a:p>
          <a:p>
            <a:r>
              <a:rPr lang="de-DE" sz="1200" dirty="0" smtClean="0"/>
              <a:t>      01 = N</a:t>
            </a:r>
          </a:p>
          <a:p>
            <a:r>
              <a:rPr lang="de-DE" sz="1200" dirty="0" smtClean="0"/>
              <a:t>    else</a:t>
            </a:r>
          </a:p>
          <a:p>
            <a:r>
              <a:rPr lang="de-DE" sz="1200" dirty="0" smtClean="0"/>
              <a:t>      01 = E</a:t>
            </a:r>
          </a:p>
          <a:p>
            <a:r>
              <a:rPr lang="de-DE" sz="1200" dirty="0" smtClean="0"/>
              <a:t>      14 = N</a:t>
            </a:r>
          </a:p>
        </p:txBody>
      </p:sp>
      <p:sp>
        <p:nvSpPr>
          <p:cNvPr id="67" name="Abgerundetes Rechteck 36"/>
          <p:cNvSpPr/>
          <p:nvPr/>
        </p:nvSpPr>
        <p:spPr>
          <a:xfrm>
            <a:off x="7956376" y="5805264"/>
            <a:ext cx="360040" cy="288032"/>
          </a:xfrm>
          <a:prstGeom prst="round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rgbClr val="FF0000"/>
                </a:solidFill>
              </a:rPr>
              <a:t>C</a:t>
            </a:r>
            <a:endParaRPr lang="de-DE" dirty="0">
              <a:solidFill>
                <a:srgbClr val="FF0000"/>
              </a:solidFill>
            </a:endParaRPr>
          </a:p>
        </p:txBody>
      </p:sp>
      <p:cxnSp>
        <p:nvCxnSpPr>
          <p:cNvPr id="68" name="Gerade Verbindung 40"/>
          <p:cNvCxnSpPr>
            <a:stCxn id="67" idx="0"/>
          </p:cNvCxnSpPr>
          <p:nvPr/>
        </p:nvCxnSpPr>
        <p:spPr>
          <a:xfrm flipH="1" flipV="1">
            <a:off x="8134112" y="5248505"/>
            <a:ext cx="2284" cy="55675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740352" y="5661248"/>
            <a:ext cx="216024" cy="261610"/>
          </a:xfrm>
          <a:prstGeom prst="rect">
            <a:avLst/>
          </a:prstGeom>
          <a:noFill/>
        </p:spPr>
        <p:txBody>
          <a:bodyPr wrap="square" rtlCol="0">
            <a:spAutoFit/>
          </a:bodyPr>
          <a:lstStyle/>
          <a:p>
            <a:r>
              <a:rPr lang="de-DE" sz="1100" dirty="0" smtClean="0"/>
              <a:t>0</a:t>
            </a:r>
            <a:endParaRPr lang="de-DE" sz="1100" dirty="0"/>
          </a:p>
        </p:txBody>
      </p:sp>
      <p:sp>
        <p:nvSpPr>
          <p:cNvPr id="75" name="TextBox 74"/>
          <p:cNvSpPr txBox="1"/>
          <p:nvPr/>
        </p:nvSpPr>
        <p:spPr>
          <a:xfrm>
            <a:off x="8244408" y="5661248"/>
            <a:ext cx="432048" cy="261610"/>
          </a:xfrm>
          <a:prstGeom prst="rect">
            <a:avLst/>
          </a:prstGeom>
          <a:noFill/>
        </p:spPr>
        <p:txBody>
          <a:bodyPr wrap="square" rtlCol="0">
            <a:spAutoFit/>
          </a:bodyPr>
          <a:lstStyle/>
          <a:p>
            <a:r>
              <a:rPr lang="de-DE" sz="1100" dirty="0" smtClean="0"/>
              <a:t>180</a:t>
            </a:r>
            <a:endParaRPr lang="de-DE" sz="1100" dirty="0"/>
          </a:p>
        </p:txBody>
      </p:sp>
      <p:sp>
        <p:nvSpPr>
          <p:cNvPr id="76" name="TextBox 75"/>
          <p:cNvSpPr txBox="1"/>
          <p:nvPr/>
        </p:nvSpPr>
        <p:spPr>
          <a:xfrm>
            <a:off x="7956376" y="5229200"/>
            <a:ext cx="432048" cy="261610"/>
          </a:xfrm>
          <a:prstGeom prst="rect">
            <a:avLst/>
          </a:prstGeom>
          <a:noFill/>
        </p:spPr>
        <p:txBody>
          <a:bodyPr wrap="square" rtlCol="0">
            <a:spAutoFit/>
          </a:bodyPr>
          <a:lstStyle/>
          <a:p>
            <a:r>
              <a:rPr lang="de-DE" sz="1100" dirty="0" smtClean="0"/>
              <a:t>90</a:t>
            </a:r>
          </a:p>
        </p:txBody>
      </p:sp>
      <p:sp>
        <p:nvSpPr>
          <p:cNvPr id="77" name="TextBox 76"/>
          <p:cNvSpPr txBox="1"/>
          <p:nvPr/>
        </p:nvSpPr>
        <p:spPr>
          <a:xfrm>
            <a:off x="1691680" y="5517232"/>
            <a:ext cx="360040" cy="369332"/>
          </a:xfrm>
          <a:prstGeom prst="rect">
            <a:avLst/>
          </a:prstGeom>
          <a:noFill/>
        </p:spPr>
        <p:txBody>
          <a:bodyPr wrap="square" rtlCol="0">
            <a:spAutoFit/>
          </a:bodyPr>
          <a:lstStyle/>
          <a:p>
            <a:r>
              <a:rPr lang="de-DE" dirty="0" smtClean="0">
                <a:solidFill>
                  <a:srgbClr val="FF0000"/>
                </a:solidFill>
              </a:rPr>
              <a:t>C</a:t>
            </a:r>
            <a:endParaRPr lang="de-DE" dirty="0">
              <a:solidFill>
                <a:srgbClr val="FF0000"/>
              </a:solidFill>
            </a:endParaRPr>
          </a:p>
        </p:txBody>
      </p:sp>
      <p:sp>
        <p:nvSpPr>
          <p:cNvPr id="78" name="TextBox 77"/>
          <p:cNvSpPr txBox="1"/>
          <p:nvPr/>
        </p:nvSpPr>
        <p:spPr>
          <a:xfrm>
            <a:off x="1691680" y="6165304"/>
            <a:ext cx="360040" cy="369332"/>
          </a:xfrm>
          <a:prstGeom prst="rect">
            <a:avLst/>
          </a:prstGeom>
          <a:noFill/>
        </p:spPr>
        <p:txBody>
          <a:bodyPr wrap="square" rtlCol="0">
            <a:spAutoFit/>
          </a:bodyPr>
          <a:lstStyle/>
          <a:p>
            <a:r>
              <a:rPr lang="de-DE" dirty="0" smtClean="0">
                <a:solidFill>
                  <a:srgbClr val="FF0000"/>
                </a:solidFill>
              </a:rPr>
              <a:t>C</a:t>
            </a:r>
            <a:endParaRPr lang="de-DE"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51520" y="1320772"/>
            <a:ext cx="2880000" cy="28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012480" y="1320772"/>
            <a:ext cx="2880000" cy="28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320772"/>
            <a:ext cx="2880000" cy="2880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97184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601240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p:cNvSpPr/>
          <p:nvPr/>
        </p:nvSpPr>
        <p:spPr>
          <a:xfrm>
            <a:off x="17951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17951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305983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305983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94015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594015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882047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882047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8995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8995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p:cNvSpPr/>
          <p:nvPr/>
        </p:nvSpPr>
        <p:spPr>
          <a:xfrm>
            <a:off x="44999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44999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1003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81003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25"/>
          <p:cNvCxnSpPr>
            <a:stCxn id="21" idx="4"/>
            <a:endCxn id="22" idx="0"/>
          </p:cNvCxnSpPr>
          <p:nvPr/>
        </p:nvCxnSpPr>
        <p:spPr>
          <a:xfrm>
            <a:off x="81724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19" idx="4"/>
            <a:endCxn id="20" idx="0"/>
          </p:cNvCxnSpPr>
          <p:nvPr/>
        </p:nvCxnSpPr>
        <p:spPr>
          <a:xfrm>
            <a:off x="45720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179512" y="188640"/>
            <a:ext cx="2736304" cy="646331"/>
          </a:xfrm>
          <a:prstGeom prst="rect">
            <a:avLst/>
          </a:prstGeom>
          <a:noFill/>
        </p:spPr>
        <p:txBody>
          <a:bodyPr wrap="square" rtlCol="0">
            <a:spAutoFit/>
          </a:bodyPr>
          <a:lstStyle/>
          <a:p>
            <a:r>
              <a:rPr lang="de-DE" sz="3600" b="1" u="sng" dirty="0" smtClean="0"/>
              <a:t>2 Pfosten</a:t>
            </a:r>
            <a:endParaRPr lang="de-DE" sz="3600" b="1" u="sng" dirty="0"/>
          </a:p>
        </p:txBody>
      </p:sp>
      <p:sp>
        <p:nvSpPr>
          <p:cNvPr id="37" name="Abgerundetes Rechteck 36"/>
          <p:cNvSpPr/>
          <p:nvPr/>
        </p:nvSpPr>
        <p:spPr>
          <a:xfrm rot="20405226">
            <a:off x="971600" y="2132856"/>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rgbClr val="FF0000"/>
                </a:solidFill>
              </a:rPr>
              <a:t>A</a:t>
            </a:r>
            <a:endParaRPr lang="de-DE" dirty="0">
              <a:solidFill>
                <a:srgbClr val="FF0000"/>
              </a:solidFill>
            </a:endParaRPr>
          </a:p>
        </p:txBody>
      </p:sp>
      <p:sp>
        <p:nvSpPr>
          <p:cNvPr id="39" name="Abgerundetes Rechteck 38"/>
          <p:cNvSpPr/>
          <p:nvPr/>
        </p:nvSpPr>
        <p:spPr>
          <a:xfrm rot="1450747">
            <a:off x="1000822" y="3226361"/>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e-DE" dirty="0" smtClean="0">
                <a:solidFill>
                  <a:srgbClr val="FF0000"/>
                </a:solidFill>
              </a:rPr>
              <a:t>B</a:t>
            </a:r>
            <a:endParaRPr lang="de-DE" dirty="0">
              <a:solidFill>
                <a:srgbClr val="FF0000"/>
              </a:solidFill>
            </a:endParaRPr>
          </a:p>
        </p:txBody>
      </p:sp>
      <p:cxnSp>
        <p:nvCxnSpPr>
          <p:cNvPr id="41" name="Gerade Verbindung 40"/>
          <p:cNvCxnSpPr>
            <a:stCxn id="37" idx="0"/>
          </p:cNvCxnSpPr>
          <p:nvPr/>
        </p:nvCxnSpPr>
        <p:spPr>
          <a:xfrm flipH="1" flipV="1">
            <a:off x="827584" y="1412776"/>
            <a:ext cx="274985" cy="72869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39" idx="2"/>
          </p:cNvCxnSpPr>
          <p:nvPr/>
        </p:nvCxnSpPr>
        <p:spPr>
          <a:xfrm flipH="1">
            <a:off x="899594" y="3501758"/>
            <a:ext cx="222260" cy="50330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a:stCxn id="37" idx="0"/>
            <a:endCxn id="9" idx="5"/>
          </p:cNvCxnSpPr>
          <p:nvPr/>
        </p:nvCxnSpPr>
        <p:spPr>
          <a:xfrm flipH="1" flipV="1">
            <a:off x="302437" y="1371689"/>
            <a:ext cx="800132" cy="76977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37" idx="0"/>
          </p:cNvCxnSpPr>
          <p:nvPr/>
        </p:nvCxnSpPr>
        <p:spPr>
          <a:xfrm flipH="1" flipV="1">
            <a:off x="971603" y="1412778"/>
            <a:ext cx="130966" cy="728689"/>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3" name="Gerade Verbindung 62"/>
          <p:cNvCxnSpPr>
            <a:stCxn id="39" idx="2"/>
            <a:endCxn id="10" idx="7"/>
          </p:cNvCxnSpPr>
          <p:nvPr/>
        </p:nvCxnSpPr>
        <p:spPr>
          <a:xfrm flipH="1">
            <a:off x="302437" y="3501758"/>
            <a:ext cx="819417" cy="648417"/>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4" name="Gerade Verbindung 63"/>
          <p:cNvCxnSpPr>
            <a:stCxn id="39" idx="2"/>
            <a:endCxn id="18" idx="7"/>
          </p:cNvCxnSpPr>
          <p:nvPr/>
        </p:nvCxnSpPr>
        <p:spPr>
          <a:xfrm flipH="1">
            <a:off x="1022517" y="3501758"/>
            <a:ext cx="99337" cy="648417"/>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9" name="Textfeld 68"/>
          <p:cNvSpPr txBox="1"/>
          <p:nvPr/>
        </p:nvSpPr>
        <p:spPr>
          <a:xfrm>
            <a:off x="395536" y="4293096"/>
            <a:ext cx="504056" cy="369332"/>
          </a:xfrm>
          <a:prstGeom prst="rect">
            <a:avLst/>
          </a:prstGeom>
          <a:noFill/>
        </p:spPr>
        <p:txBody>
          <a:bodyPr wrap="square" rtlCol="0">
            <a:spAutoFit/>
          </a:bodyPr>
          <a:lstStyle/>
          <a:p>
            <a:r>
              <a:rPr lang="de-DE" dirty="0" smtClean="0"/>
              <a:t>a/4</a:t>
            </a:r>
          </a:p>
        </p:txBody>
      </p:sp>
      <p:sp>
        <p:nvSpPr>
          <p:cNvPr id="70" name="Textfeld 69"/>
          <p:cNvSpPr txBox="1"/>
          <p:nvPr/>
        </p:nvSpPr>
        <p:spPr>
          <a:xfrm>
            <a:off x="1763688" y="4355812"/>
            <a:ext cx="648072" cy="369332"/>
          </a:xfrm>
          <a:prstGeom prst="rect">
            <a:avLst/>
          </a:prstGeom>
          <a:noFill/>
        </p:spPr>
        <p:txBody>
          <a:bodyPr wrap="square" rtlCol="0">
            <a:spAutoFit/>
          </a:bodyPr>
          <a:lstStyle/>
          <a:p>
            <a:r>
              <a:rPr lang="de-DE" dirty="0" smtClean="0"/>
              <a:t>3a/4</a:t>
            </a:r>
          </a:p>
        </p:txBody>
      </p:sp>
      <p:sp>
        <p:nvSpPr>
          <p:cNvPr id="71" name="Textfeld 70"/>
          <p:cNvSpPr txBox="1"/>
          <p:nvPr/>
        </p:nvSpPr>
        <p:spPr>
          <a:xfrm>
            <a:off x="395536" y="899428"/>
            <a:ext cx="504056" cy="369332"/>
          </a:xfrm>
          <a:prstGeom prst="rect">
            <a:avLst/>
          </a:prstGeom>
          <a:noFill/>
        </p:spPr>
        <p:txBody>
          <a:bodyPr wrap="square" rtlCol="0">
            <a:spAutoFit/>
          </a:bodyPr>
          <a:lstStyle/>
          <a:p>
            <a:r>
              <a:rPr lang="de-DE" dirty="0" smtClean="0"/>
              <a:t>a/4</a:t>
            </a:r>
          </a:p>
        </p:txBody>
      </p:sp>
      <p:sp>
        <p:nvSpPr>
          <p:cNvPr id="72" name="Textfeld 71"/>
          <p:cNvSpPr txBox="1"/>
          <p:nvPr/>
        </p:nvSpPr>
        <p:spPr>
          <a:xfrm>
            <a:off x="1763688" y="908720"/>
            <a:ext cx="648072" cy="369332"/>
          </a:xfrm>
          <a:prstGeom prst="rect">
            <a:avLst/>
          </a:prstGeom>
          <a:noFill/>
        </p:spPr>
        <p:txBody>
          <a:bodyPr wrap="square" rtlCol="0">
            <a:spAutoFit/>
          </a:bodyPr>
          <a:lstStyle/>
          <a:p>
            <a:r>
              <a:rPr lang="de-DE" dirty="0" smtClean="0"/>
              <a:t>3a/4</a:t>
            </a:r>
          </a:p>
        </p:txBody>
      </p:sp>
      <p:sp>
        <p:nvSpPr>
          <p:cNvPr id="73" name="Textfeld 72"/>
          <p:cNvSpPr txBox="1"/>
          <p:nvPr/>
        </p:nvSpPr>
        <p:spPr>
          <a:xfrm>
            <a:off x="0" y="2636912"/>
            <a:ext cx="504056" cy="369332"/>
          </a:xfrm>
          <a:prstGeom prst="rect">
            <a:avLst/>
          </a:prstGeom>
          <a:noFill/>
        </p:spPr>
        <p:txBody>
          <a:bodyPr wrap="square" rtlCol="0">
            <a:spAutoFit/>
          </a:bodyPr>
          <a:lstStyle/>
          <a:p>
            <a:r>
              <a:rPr lang="de-DE" dirty="0" smtClean="0"/>
              <a:t>b</a:t>
            </a:r>
          </a:p>
        </p:txBody>
      </p:sp>
      <p:sp>
        <p:nvSpPr>
          <p:cNvPr id="42" name="Textfeld 41"/>
          <p:cNvSpPr txBox="1"/>
          <p:nvPr/>
        </p:nvSpPr>
        <p:spPr>
          <a:xfrm>
            <a:off x="3635896" y="4355812"/>
            <a:ext cx="504056" cy="369332"/>
          </a:xfrm>
          <a:prstGeom prst="rect">
            <a:avLst/>
          </a:prstGeom>
          <a:noFill/>
        </p:spPr>
        <p:txBody>
          <a:bodyPr wrap="square" rtlCol="0">
            <a:spAutoFit/>
          </a:bodyPr>
          <a:lstStyle/>
          <a:p>
            <a:r>
              <a:rPr lang="de-DE" dirty="0" smtClean="0"/>
              <a:t>a/2</a:t>
            </a:r>
          </a:p>
        </p:txBody>
      </p:sp>
      <p:sp>
        <p:nvSpPr>
          <p:cNvPr id="43" name="Textfeld 42"/>
          <p:cNvSpPr txBox="1"/>
          <p:nvPr/>
        </p:nvSpPr>
        <p:spPr>
          <a:xfrm>
            <a:off x="3563888" y="908720"/>
            <a:ext cx="504056" cy="369332"/>
          </a:xfrm>
          <a:prstGeom prst="rect">
            <a:avLst/>
          </a:prstGeom>
          <a:noFill/>
        </p:spPr>
        <p:txBody>
          <a:bodyPr wrap="square" rtlCol="0">
            <a:spAutoFit/>
          </a:bodyPr>
          <a:lstStyle/>
          <a:p>
            <a:r>
              <a:rPr lang="de-DE" dirty="0" smtClean="0"/>
              <a:t>a/2</a:t>
            </a:r>
          </a:p>
        </p:txBody>
      </p:sp>
      <p:cxnSp>
        <p:nvCxnSpPr>
          <p:cNvPr id="67" name="Straight Connector 66"/>
          <p:cNvCxnSpPr/>
          <p:nvPr/>
        </p:nvCxnSpPr>
        <p:spPr>
          <a:xfrm flipH="1">
            <a:off x="179512" y="1340768"/>
            <a:ext cx="2988000" cy="1188000"/>
          </a:xfrm>
          <a:prstGeom prst="line">
            <a:avLst/>
          </a:prstGeom>
          <a:ln w="19050">
            <a:solidFill>
              <a:srgbClr val="4BFF69"/>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2" idx="3"/>
          </p:cNvCxnSpPr>
          <p:nvPr/>
        </p:nvCxnSpPr>
        <p:spPr>
          <a:xfrm flipH="1" flipV="1">
            <a:off x="251520" y="3140968"/>
            <a:ext cx="2829403" cy="1111041"/>
          </a:xfrm>
          <a:prstGeom prst="line">
            <a:avLst/>
          </a:prstGeom>
          <a:ln w="19050">
            <a:solidFill>
              <a:srgbClr val="4BFF69"/>
            </a:solidFill>
            <a:prstDash val="lgDash"/>
          </a:ln>
        </p:spPr>
        <p:style>
          <a:lnRef idx="1">
            <a:schemeClr val="accent1"/>
          </a:lnRef>
          <a:fillRef idx="0">
            <a:schemeClr val="accent1"/>
          </a:fillRef>
          <a:effectRef idx="0">
            <a:schemeClr val="accent1"/>
          </a:effectRef>
          <a:fontRef idx="minor">
            <a:schemeClr val="tx1"/>
          </a:fontRef>
        </p:style>
      </p:cxnSp>
      <p:sp>
        <p:nvSpPr>
          <p:cNvPr id="95" name="Abgerundetes Rechteck 36"/>
          <p:cNvSpPr/>
          <p:nvPr/>
        </p:nvSpPr>
        <p:spPr>
          <a:xfrm>
            <a:off x="7956376" y="5805264"/>
            <a:ext cx="360040" cy="288032"/>
          </a:xfrm>
          <a:prstGeom prst="round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F0000"/>
              </a:solidFill>
            </a:endParaRPr>
          </a:p>
        </p:txBody>
      </p:sp>
      <p:cxnSp>
        <p:nvCxnSpPr>
          <p:cNvPr id="96" name="Gerade Verbindung 40"/>
          <p:cNvCxnSpPr>
            <a:stCxn id="95" idx="0"/>
          </p:cNvCxnSpPr>
          <p:nvPr/>
        </p:nvCxnSpPr>
        <p:spPr>
          <a:xfrm flipH="1" flipV="1">
            <a:off x="8134112" y="5248505"/>
            <a:ext cx="2284" cy="55675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740352" y="5661248"/>
            <a:ext cx="216024" cy="261610"/>
          </a:xfrm>
          <a:prstGeom prst="rect">
            <a:avLst/>
          </a:prstGeom>
          <a:noFill/>
        </p:spPr>
        <p:txBody>
          <a:bodyPr wrap="square" rtlCol="0">
            <a:spAutoFit/>
          </a:bodyPr>
          <a:lstStyle/>
          <a:p>
            <a:r>
              <a:rPr lang="de-DE" sz="1100" dirty="0" smtClean="0"/>
              <a:t>0</a:t>
            </a:r>
            <a:endParaRPr lang="de-DE" sz="1100" dirty="0"/>
          </a:p>
        </p:txBody>
      </p:sp>
      <p:sp>
        <p:nvSpPr>
          <p:cNvPr id="110" name="TextBox 109"/>
          <p:cNvSpPr txBox="1"/>
          <p:nvPr/>
        </p:nvSpPr>
        <p:spPr>
          <a:xfrm>
            <a:off x="8244408" y="5661248"/>
            <a:ext cx="432048" cy="261610"/>
          </a:xfrm>
          <a:prstGeom prst="rect">
            <a:avLst/>
          </a:prstGeom>
          <a:noFill/>
        </p:spPr>
        <p:txBody>
          <a:bodyPr wrap="square" rtlCol="0">
            <a:spAutoFit/>
          </a:bodyPr>
          <a:lstStyle/>
          <a:p>
            <a:r>
              <a:rPr lang="de-DE" sz="1100" dirty="0" smtClean="0"/>
              <a:t>180</a:t>
            </a:r>
            <a:endParaRPr lang="de-DE" sz="1100" dirty="0"/>
          </a:p>
        </p:txBody>
      </p:sp>
      <p:sp>
        <p:nvSpPr>
          <p:cNvPr id="111" name="TextBox 110"/>
          <p:cNvSpPr txBox="1"/>
          <p:nvPr/>
        </p:nvSpPr>
        <p:spPr>
          <a:xfrm>
            <a:off x="7956376" y="5229200"/>
            <a:ext cx="432048" cy="261610"/>
          </a:xfrm>
          <a:prstGeom prst="rect">
            <a:avLst/>
          </a:prstGeom>
          <a:noFill/>
        </p:spPr>
        <p:txBody>
          <a:bodyPr wrap="square" rtlCol="0">
            <a:spAutoFit/>
          </a:bodyPr>
          <a:lstStyle/>
          <a:p>
            <a:r>
              <a:rPr lang="de-DE" sz="1100" dirty="0" smtClean="0"/>
              <a:t>90</a:t>
            </a:r>
          </a:p>
        </p:txBody>
      </p:sp>
      <p:sp>
        <p:nvSpPr>
          <p:cNvPr id="112" name="TextBox 111"/>
          <p:cNvSpPr txBox="1"/>
          <p:nvPr/>
        </p:nvSpPr>
        <p:spPr>
          <a:xfrm>
            <a:off x="467544" y="4725144"/>
            <a:ext cx="4320480" cy="1938992"/>
          </a:xfrm>
          <a:prstGeom prst="rect">
            <a:avLst/>
          </a:prstGeom>
          <a:noFill/>
        </p:spPr>
        <p:txBody>
          <a:bodyPr wrap="square" rtlCol="0">
            <a:spAutoFit/>
          </a:bodyPr>
          <a:lstStyle/>
          <a:p>
            <a:r>
              <a:rPr lang="de-DE" sz="1200" dirty="0" smtClean="0"/>
              <a:t>If (#Pfosten == 2)</a:t>
            </a:r>
          </a:p>
          <a:p>
            <a:r>
              <a:rPr lang="de-DE" sz="1200" dirty="0" smtClean="0"/>
              <a:t>  E = Koordinate des Entfernten Pfostens</a:t>
            </a:r>
          </a:p>
          <a:p>
            <a:r>
              <a:rPr lang="de-DE" sz="1200" dirty="0" smtClean="0"/>
              <a:t>  N = Koordinate des Näheren Pfostens</a:t>
            </a:r>
          </a:p>
          <a:p>
            <a:r>
              <a:rPr lang="de-DE" sz="1200" dirty="0" smtClean="0"/>
              <a:t>  if (distance(E,N)~=a/4)</a:t>
            </a:r>
          </a:p>
          <a:p>
            <a:r>
              <a:rPr lang="de-DE" sz="1200" dirty="0" smtClean="0"/>
              <a:t>    if (</a:t>
            </a:r>
            <a:r>
              <a:rPr lang="de-DE" sz="1200" dirty="0" smtClean="0">
                <a:latin typeface="Lucida Sans Unicode"/>
                <a:cs typeface="Lucida Sans Unicode"/>
              </a:rPr>
              <a:t>∡</a:t>
            </a:r>
            <a:r>
              <a:rPr lang="de-DE" sz="1200" dirty="0" smtClean="0"/>
              <a:t>E &lt; </a:t>
            </a:r>
            <a:r>
              <a:rPr lang="de-DE" sz="1200" dirty="0" smtClean="0">
                <a:latin typeface="Lucida Sans Unicode"/>
                <a:cs typeface="Lucida Sans Unicode"/>
              </a:rPr>
              <a:t>∡</a:t>
            </a:r>
            <a:r>
              <a:rPr lang="de-DE" sz="1200" dirty="0" smtClean="0"/>
              <a:t>N)</a:t>
            </a:r>
          </a:p>
          <a:p>
            <a:r>
              <a:rPr lang="de-DE" sz="1200" dirty="0" smtClean="0"/>
              <a:t>      01 = E</a:t>
            </a:r>
          </a:p>
          <a:p>
            <a:r>
              <a:rPr lang="de-DE" sz="1200" dirty="0" smtClean="0"/>
              <a:t>      02 = N</a:t>
            </a:r>
          </a:p>
          <a:p>
            <a:r>
              <a:rPr lang="de-DE" sz="1200" dirty="0" smtClean="0"/>
              <a:t>    else</a:t>
            </a:r>
          </a:p>
          <a:p>
            <a:r>
              <a:rPr lang="de-DE" sz="1200" dirty="0" smtClean="0"/>
              <a:t>      14 = E</a:t>
            </a:r>
          </a:p>
          <a:p>
            <a:r>
              <a:rPr lang="de-DE" sz="1200" dirty="0" smtClean="0"/>
              <a:t>      13 = N</a:t>
            </a:r>
          </a:p>
        </p:txBody>
      </p:sp>
      <p:sp>
        <p:nvSpPr>
          <p:cNvPr id="113" name="TextBox 112"/>
          <p:cNvSpPr txBox="1"/>
          <p:nvPr/>
        </p:nvSpPr>
        <p:spPr>
          <a:xfrm>
            <a:off x="107504" y="1196752"/>
            <a:ext cx="432048" cy="261610"/>
          </a:xfrm>
          <a:prstGeom prst="rect">
            <a:avLst/>
          </a:prstGeom>
          <a:noFill/>
        </p:spPr>
        <p:txBody>
          <a:bodyPr wrap="square" rtlCol="0">
            <a:spAutoFit/>
          </a:bodyPr>
          <a:lstStyle/>
          <a:p>
            <a:r>
              <a:rPr lang="de-DE" sz="1100" dirty="0" smtClean="0">
                <a:solidFill>
                  <a:srgbClr val="FF0000"/>
                </a:solidFill>
              </a:rPr>
              <a:t>01</a:t>
            </a:r>
            <a:endParaRPr lang="de-DE" sz="1100" dirty="0">
              <a:solidFill>
                <a:srgbClr val="FF0000"/>
              </a:solidFill>
            </a:endParaRPr>
          </a:p>
        </p:txBody>
      </p:sp>
      <p:sp>
        <p:nvSpPr>
          <p:cNvPr id="114" name="TextBox 113"/>
          <p:cNvSpPr txBox="1"/>
          <p:nvPr/>
        </p:nvSpPr>
        <p:spPr>
          <a:xfrm>
            <a:off x="827584" y="1196752"/>
            <a:ext cx="432048" cy="261610"/>
          </a:xfrm>
          <a:prstGeom prst="rect">
            <a:avLst/>
          </a:prstGeom>
          <a:noFill/>
        </p:spPr>
        <p:txBody>
          <a:bodyPr wrap="square" rtlCol="0">
            <a:spAutoFit/>
          </a:bodyPr>
          <a:lstStyle/>
          <a:p>
            <a:r>
              <a:rPr lang="de-DE" sz="1100" dirty="0" smtClean="0">
                <a:solidFill>
                  <a:srgbClr val="FF0000"/>
                </a:solidFill>
              </a:rPr>
              <a:t>02</a:t>
            </a:r>
            <a:endParaRPr lang="de-DE" sz="1100" dirty="0">
              <a:solidFill>
                <a:srgbClr val="FF0000"/>
              </a:solidFill>
            </a:endParaRPr>
          </a:p>
        </p:txBody>
      </p:sp>
      <p:sp>
        <p:nvSpPr>
          <p:cNvPr id="115" name="TextBox 114"/>
          <p:cNvSpPr txBox="1"/>
          <p:nvPr/>
        </p:nvSpPr>
        <p:spPr>
          <a:xfrm>
            <a:off x="2987824" y="1196752"/>
            <a:ext cx="432048" cy="261610"/>
          </a:xfrm>
          <a:prstGeom prst="rect">
            <a:avLst/>
          </a:prstGeom>
          <a:noFill/>
        </p:spPr>
        <p:txBody>
          <a:bodyPr wrap="square" rtlCol="0">
            <a:spAutoFit/>
          </a:bodyPr>
          <a:lstStyle/>
          <a:p>
            <a:r>
              <a:rPr lang="de-DE" sz="1100" dirty="0" smtClean="0">
                <a:solidFill>
                  <a:srgbClr val="FF0000"/>
                </a:solidFill>
              </a:rPr>
              <a:t>03</a:t>
            </a:r>
            <a:endParaRPr lang="de-DE" sz="1100" dirty="0">
              <a:solidFill>
                <a:srgbClr val="FF0000"/>
              </a:solidFill>
            </a:endParaRPr>
          </a:p>
        </p:txBody>
      </p:sp>
      <p:sp>
        <p:nvSpPr>
          <p:cNvPr id="116" name="TextBox 115"/>
          <p:cNvSpPr txBox="1"/>
          <p:nvPr/>
        </p:nvSpPr>
        <p:spPr>
          <a:xfrm>
            <a:off x="4427984" y="1196752"/>
            <a:ext cx="432048" cy="261610"/>
          </a:xfrm>
          <a:prstGeom prst="rect">
            <a:avLst/>
          </a:prstGeom>
          <a:noFill/>
        </p:spPr>
        <p:txBody>
          <a:bodyPr wrap="square" rtlCol="0">
            <a:spAutoFit/>
          </a:bodyPr>
          <a:lstStyle/>
          <a:p>
            <a:r>
              <a:rPr lang="de-DE" sz="1100" dirty="0" smtClean="0">
                <a:solidFill>
                  <a:srgbClr val="FF0000"/>
                </a:solidFill>
              </a:rPr>
              <a:t>04</a:t>
            </a:r>
            <a:endParaRPr lang="de-DE" sz="1100" dirty="0">
              <a:solidFill>
                <a:srgbClr val="FF0000"/>
              </a:solidFill>
            </a:endParaRPr>
          </a:p>
        </p:txBody>
      </p:sp>
      <p:sp>
        <p:nvSpPr>
          <p:cNvPr id="117" name="TextBox 116"/>
          <p:cNvSpPr txBox="1"/>
          <p:nvPr/>
        </p:nvSpPr>
        <p:spPr>
          <a:xfrm>
            <a:off x="5868144" y="1196752"/>
            <a:ext cx="432048" cy="261610"/>
          </a:xfrm>
          <a:prstGeom prst="rect">
            <a:avLst/>
          </a:prstGeom>
          <a:noFill/>
        </p:spPr>
        <p:txBody>
          <a:bodyPr wrap="square" rtlCol="0">
            <a:spAutoFit/>
          </a:bodyPr>
          <a:lstStyle/>
          <a:p>
            <a:r>
              <a:rPr lang="de-DE" sz="1100" dirty="0" smtClean="0">
                <a:solidFill>
                  <a:srgbClr val="FF0000"/>
                </a:solidFill>
              </a:rPr>
              <a:t>05</a:t>
            </a:r>
            <a:endParaRPr lang="de-DE" sz="1100" dirty="0">
              <a:solidFill>
                <a:srgbClr val="FF0000"/>
              </a:solidFill>
            </a:endParaRPr>
          </a:p>
        </p:txBody>
      </p:sp>
      <p:sp>
        <p:nvSpPr>
          <p:cNvPr id="118" name="TextBox 117"/>
          <p:cNvSpPr txBox="1"/>
          <p:nvPr/>
        </p:nvSpPr>
        <p:spPr>
          <a:xfrm>
            <a:off x="8028384" y="1196752"/>
            <a:ext cx="432048" cy="261610"/>
          </a:xfrm>
          <a:prstGeom prst="rect">
            <a:avLst/>
          </a:prstGeom>
          <a:noFill/>
        </p:spPr>
        <p:txBody>
          <a:bodyPr wrap="square" rtlCol="0">
            <a:spAutoFit/>
          </a:bodyPr>
          <a:lstStyle/>
          <a:p>
            <a:r>
              <a:rPr lang="de-DE" sz="1100" dirty="0" smtClean="0">
                <a:solidFill>
                  <a:srgbClr val="FF0000"/>
                </a:solidFill>
              </a:rPr>
              <a:t>06</a:t>
            </a:r>
            <a:endParaRPr lang="de-DE" sz="1100" dirty="0">
              <a:solidFill>
                <a:srgbClr val="FF0000"/>
              </a:solidFill>
            </a:endParaRPr>
          </a:p>
        </p:txBody>
      </p:sp>
      <p:sp>
        <p:nvSpPr>
          <p:cNvPr id="119" name="TextBox 118"/>
          <p:cNvSpPr txBox="1"/>
          <p:nvPr/>
        </p:nvSpPr>
        <p:spPr>
          <a:xfrm>
            <a:off x="8748464" y="1196752"/>
            <a:ext cx="432048" cy="261610"/>
          </a:xfrm>
          <a:prstGeom prst="rect">
            <a:avLst/>
          </a:prstGeom>
          <a:noFill/>
        </p:spPr>
        <p:txBody>
          <a:bodyPr wrap="square" rtlCol="0">
            <a:spAutoFit/>
          </a:bodyPr>
          <a:lstStyle/>
          <a:p>
            <a:r>
              <a:rPr lang="de-DE" sz="1100" dirty="0" smtClean="0">
                <a:solidFill>
                  <a:srgbClr val="FF0000"/>
                </a:solidFill>
              </a:rPr>
              <a:t>07</a:t>
            </a:r>
            <a:endParaRPr lang="de-DE" sz="1100" dirty="0">
              <a:solidFill>
                <a:srgbClr val="FF0000"/>
              </a:solidFill>
            </a:endParaRPr>
          </a:p>
        </p:txBody>
      </p:sp>
      <p:sp>
        <p:nvSpPr>
          <p:cNvPr id="120" name="TextBox 119"/>
          <p:cNvSpPr txBox="1"/>
          <p:nvPr/>
        </p:nvSpPr>
        <p:spPr>
          <a:xfrm>
            <a:off x="107504" y="4077072"/>
            <a:ext cx="432048" cy="261610"/>
          </a:xfrm>
          <a:prstGeom prst="rect">
            <a:avLst/>
          </a:prstGeom>
          <a:noFill/>
        </p:spPr>
        <p:txBody>
          <a:bodyPr wrap="square" rtlCol="0">
            <a:spAutoFit/>
          </a:bodyPr>
          <a:lstStyle/>
          <a:p>
            <a:r>
              <a:rPr lang="de-DE" sz="1100" dirty="0" smtClean="0">
                <a:solidFill>
                  <a:srgbClr val="FF0000"/>
                </a:solidFill>
              </a:rPr>
              <a:t>14</a:t>
            </a:r>
            <a:endParaRPr lang="de-DE" sz="1100" dirty="0">
              <a:solidFill>
                <a:srgbClr val="FF0000"/>
              </a:solidFill>
            </a:endParaRPr>
          </a:p>
        </p:txBody>
      </p:sp>
      <p:sp>
        <p:nvSpPr>
          <p:cNvPr id="121" name="TextBox 120"/>
          <p:cNvSpPr txBox="1"/>
          <p:nvPr/>
        </p:nvSpPr>
        <p:spPr>
          <a:xfrm>
            <a:off x="827584" y="4077072"/>
            <a:ext cx="432048" cy="261610"/>
          </a:xfrm>
          <a:prstGeom prst="rect">
            <a:avLst/>
          </a:prstGeom>
          <a:noFill/>
        </p:spPr>
        <p:txBody>
          <a:bodyPr wrap="square" rtlCol="0">
            <a:spAutoFit/>
          </a:bodyPr>
          <a:lstStyle/>
          <a:p>
            <a:r>
              <a:rPr lang="de-DE" sz="1100" dirty="0" smtClean="0">
                <a:solidFill>
                  <a:srgbClr val="FF0000"/>
                </a:solidFill>
              </a:rPr>
              <a:t>13</a:t>
            </a:r>
            <a:endParaRPr lang="de-DE" sz="1100" dirty="0">
              <a:solidFill>
                <a:srgbClr val="FF0000"/>
              </a:solidFill>
            </a:endParaRPr>
          </a:p>
        </p:txBody>
      </p:sp>
      <p:sp>
        <p:nvSpPr>
          <p:cNvPr id="122" name="TextBox 121"/>
          <p:cNvSpPr txBox="1"/>
          <p:nvPr/>
        </p:nvSpPr>
        <p:spPr>
          <a:xfrm>
            <a:off x="2987824" y="4077072"/>
            <a:ext cx="432048" cy="261610"/>
          </a:xfrm>
          <a:prstGeom prst="rect">
            <a:avLst/>
          </a:prstGeom>
          <a:noFill/>
        </p:spPr>
        <p:txBody>
          <a:bodyPr wrap="square" rtlCol="0">
            <a:spAutoFit/>
          </a:bodyPr>
          <a:lstStyle/>
          <a:p>
            <a:r>
              <a:rPr lang="de-DE" sz="1100" dirty="0" smtClean="0">
                <a:solidFill>
                  <a:srgbClr val="FF0000"/>
                </a:solidFill>
              </a:rPr>
              <a:t>12</a:t>
            </a:r>
            <a:endParaRPr lang="de-DE" sz="1100" dirty="0">
              <a:solidFill>
                <a:srgbClr val="FF0000"/>
              </a:solidFill>
            </a:endParaRPr>
          </a:p>
        </p:txBody>
      </p:sp>
      <p:sp>
        <p:nvSpPr>
          <p:cNvPr id="123" name="TextBox 122"/>
          <p:cNvSpPr txBox="1"/>
          <p:nvPr/>
        </p:nvSpPr>
        <p:spPr>
          <a:xfrm>
            <a:off x="4427984" y="4077072"/>
            <a:ext cx="432048" cy="261610"/>
          </a:xfrm>
          <a:prstGeom prst="rect">
            <a:avLst/>
          </a:prstGeom>
          <a:noFill/>
        </p:spPr>
        <p:txBody>
          <a:bodyPr wrap="square" rtlCol="0">
            <a:spAutoFit/>
          </a:bodyPr>
          <a:lstStyle/>
          <a:p>
            <a:r>
              <a:rPr lang="de-DE" sz="1100" dirty="0" smtClean="0">
                <a:solidFill>
                  <a:srgbClr val="FF0000"/>
                </a:solidFill>
              </a:rPr>
              <a:t>11</a:t>
            </a:r>
            <a:endParaRPr lang="de-DE" sz="1100" dirty="0">
              <a:solidFill>
                <a:srgbClr val="FF0000"/>
              </a:solidFill>
            </a:endParaRPr>
          </a:p>
        </p:txBody>
      </p:sp>
      <p:sp>
        <p:nvSpPr>
          <p:cNvPr id="124" name="TextBox 123"/>
          <p:cNvSpPr txBox="1"/>
          <p:nvPr/>
        </p:nvSpPr>
        <p:spPr>
          <a:xfrm>
            <a:off x="5868144" y="4077072"/>
            <a:ext cx="432048" cy="261610"/>
          </a:xfrm>
          <a:prstGeom prst="rect">
            <a:avLst/>
          </a:prstGeom>
          <a:noFill/>
        </p:spPr>
        <p:txBody>
          <a:bodyPr wrap="square" rtlCol="0">
            <a:spAutoFit/>
          </a:bodyPr>
          <a:lstStyle/>
          <a:p>
            <a:r>
              <a:rPr lang="de-DE" sz="1100" dirty="0" smtClean="0">
                <a:solidFill>
                  <a:srgbClr val="FF0000"/>
                </a:solidFill>
              </a:rPr>
              <a:t>10</a:t>
            </a:r>
            <a:endParaRPr lang="de-DE" sz="1100" dirty="0">
              <a:solidFill>
                <a:srgbClr val="FF0000"/>
              </a:solidFill>
            </a:endParaRPr>
          </a:p>
        </p:txBody>
      </p:sp>
      <p:sp>
        <p:nvSpPr>
          <p:cNvPr id="125" name="TextBox 124"/>
          <p:cNvSpPr txBox="1"/>
          <p:nvPr/>
        </p:nvSpPr>
        <p:spPr>
          <a:xfrm>
            <a:off x="8028384" y="4077072"/>
            <a:ext cx="432048" cy="261610"/>
          </a:xfrm>
          <a:prstGeom prst="rect">
            <a:avLst/>
          </a:prstGeom>
          <a:noFill/>
        </p:spPr>
        <p:txBody>
          <a:bodyPr wrap="square" rtlCol="0">
            <a:spAutoFit/>
          </a:bodyPr>
          <a:lstStyle/>
          <a:p>
            <a:r>
              <a:rPr lang="de-DE" sz="1100" dirty="0" smtClean="0">
                <a:solidFill>
                  <a:srgbClr val="FF0000"/>
                </a:solidFill>
              </a:rPr>
              <a:t>09</a:t>
            </a:r>
            <a:endParaRPr lang="de-DE" sz="1100" dirty="0">
              <a:solidFill>
                <a:srgbClr val="FF0000"/>
              </a:solidFill>
            </a:endParaRPr>
          </a:p>
        </p:txBody>
      </p:sp>
      <p:sp>
        <p:nvSpPr>
          <p:cNvPr id="126" name="TextBox 125"/>
          <p:cNvSpPr txBox="1"/>
          <p:nvPr/>
        </p:nvSpPr>
        <p:spPr>
          <a:xfrm>
            <a:off x="8748464" y="4077072"/>
            <a:ext cx="432048" cy="261610"/>
          </a:xfrm>
          <a:prstGeom prst="rect">
            <a:avLst/>
          </a:prstGeom>
          <a:noFill/>
        </p:spPr>
        <p:txBody>
          <a:bodyPr wrap="square" rtlCol="0">
            <a:spAutoFit/>
          </a:bodyPr>
          <a:lstStyle/>
          <a:p>
            <a:r>
              <a:rPr lang="de-DE" sz="1100" dirty="0" smtClean="0">
                <a:solidFill>
                  <a:srgbClr val="FF0000"/>
                </a:solidFill>
              </a:rPr>
              <a:t>08</a:t>
            </a:r>
            <a:endParaRPr lang="de-DE" sz="1100" dirty="0">
              <a:solidFill>
                <a:srgbClr val="FF0000"/>
              </a:solidFill>
            </a:endParaRPr>
          </a:p>
        </p:txBody>
      </p:sp>
      <p:sp>
        <p:nvSpPr>
          <p:cNvPr id="127" name="TextBox 126"/>
          <p:cNvSpPr txBox="1"/>
          <p:nvPr/>
        </p:nvSpPr>
        <p:spPr>
          <a:xfrm>
            <a:off x="1691680" y="5517232"/>
            <a:ext cx="360040" cy="369332"/>
          </a:xfrm>
          <a:prstGeom prst="rect">
            <a:avLst/>
          </a:prstGeom>
          <a:noFill/>
        </p:spPr>
        <p:txBody>
          <a:bodyPr wrap="square" rtlCol="0">
            <a:spAutoFit/>
          </a:bodyPr>
          <a:lstStyle/>
          <a:p>
            <a:r>
              <a:rPr lang="de-DE" dirty="0" smtClean="0">
                <a:solidFill>
                  <a:srgbClr val="FF0000"/>
                </a:solidFill>
              </a:rPr>
              <a:t>A</a:t>
            </a:r>
            <a:endParaRPr lang="de-DE" dirty="0">
              <a:solidFill>
                <a:srgbClr val="FF0000"/>
              </a:solidFill>
            </a:endParaRPr>
          </a:p>
        </p:txBody>
      </p:sp>
      <p:sp>
        <p:nvSpPr>
          <p:cNvPr id="128" name="TextBox 127"/>
          <p:cNvSpPr txBox="1"/>
          <p:nvPr/>
        </p:nvSpPr>
        <p:spPr>
          <a:xfrm>
            <a:off x="1691680" y="6165304"/>
            <a:ext cx="360040" cy="369332"/>
          </a:xfrm>
          <a:prstGeom prst="rect">
            <a:avLst/>
          </a:prstGeom>
          <a:noFill/>
        </p:spPr>
        <p:txBody>
          <a:bodyPr wrap="square" rtlCol="0">
            <a:spAutoFit/>
          </a:bodyPr>
          <a:lstStyle/>
          <a:p>
            <a:r>
              <a:rPr lang="de-DE" dirty="0" smtClean="0">
                <a:solidFill>
                  <a:srgbClr val="FF0000"/>
                </a:solidFill>
              </a:rPr>
              <a:t>B</a:t>
            </a:r>
            <a:endParaRPr lang="de-DE"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51520" y="1320772"/>
            <a:ext cx="2880000" cy="28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012480" y="1320772"/>
            <a:ext cx="2880000" cy="28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320772"/>
            <a:ext cx="2880000" cy="2880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97184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601240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p:cNvSpPr/>
          <p:nvPr/>
        </p:nvSpPr>
        <p:spPr>
          <a:xfrm>
            <a:off x="17951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17951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305983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305983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94015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594015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882047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882047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8995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8995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p:cNvSpPr/>
          <p:nvPr/>
        </p:nvSpPr>
        <p:spPr>
          <a:xfrm>
            <a:off x="44999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44999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1003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81003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25"/>
          <p:cNvCxnSpPr>
            <a:stCxn id="21" idx="4"/>
            <a:endCxn id="22" idx="0"/>
          </p:cNvCxnSpPr>
          <p:nvPr/>
        </p:nvCxnSpPr>
        <p:spPr>
          <a:xfrm>
            <a:off x="81724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19" idx="4"/>
            <a:endCxn id="20" idx="0"/>
          </p:cNvCxnSpPr>
          <p:nvPr/>
        </p:nvCxnSpPr>
        <p:spPr>
          <a:xfrm>
            <a:off x="45720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179512" y="188640"/>
            <a:ext cx="2736304" cy="646331"/>
          </a:xfrm>
          <a:prstGeom prst="rect">
            <a:avLst/>
          </a:prstGeom>
          <a:noFill/>
        </p:spPr>
        <p:txBody>
          <a:bodyPr wrap="square" rtlCol="0">
            <a:spAutoFit/>
          </a:bodyPr>
          <a:lstStyle/>
          <a:p>
            <a:r>
              <a:rPr lang="de-DE" sz="3600" b="1" u="sng" dirty="0" smtClean="0"/>
              <a:t>2 Pfosten</a:t>
            </a:r>
            <a:endParaRPr lang="de-DE" sz="3600" b="1" u="sng" dirty="0"/>
          </a:p>
        </p:txBody>
      </p:sp>
      <p:sp>
        <p:nvSpPr>
          <p:cNvPr id="37" name="Abgerundetes Rechteck 36"/>
          <p:cNvSpPr/>
          <p:nvPr/>
        </p:nvSpPr>
        <p:spPr>
          <a:xfrm rot="17562573">
            <a:off x="971600" y="2132856"/>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rgbClr val="FF0000"/>
                </a:solidFill>
              </a:rPr>
              <a:t>A</a:t>
            </a:r>
            <a:endParaRPr lang="de-DE" dirty="0">
              <a:solidFill>
                <a:srgbClr val="FF0000"/>
              </a:solidFill>
            </a:endParaRPr>
          </a:p>
        </p:txBody>
      </p:sp>
      <p:sp>
        <p:nvSpPr>
          <p:cNvPr id="39" name="Abgerundetes Rechteck 38"/>
          <p:cNvSpPr/>
          <p:nvPr/>
        </p:nvSpPr>
        <p:spPr>
          <a:xfrm rot="3837782">
            <a:off x="1000822" y="3226361"/>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e-DE" dirty="0" smtClean="0">
                <a:solidFill>
                  <a:srgbClr val="FF0000"/>
                </a:solidFill>
              </a:rPr>
              <a:t>B</a:t>
            </a:r>
            <a:endParaRPr lang="de-DE" dirty="0">
              <a:solidFill>
                <a:srgbClr val="FF0000"/>
              </a:solidFill>
            </a:endParaRPr>
          </a:p>
        </p:txBody>
      </p:sp>
      <p:cxnSp>
        <p:nvCxnSpPr>
          <p:cNvPr id="41" name="Gerade Verbindung 40"/>
          <p:cNvCxnSpPr>
            <a:stCxn id="37" idx="0"/>
          </p:cNvCxnSpPr>
          <p:nvPr/>
        </p:nvCxnSpPr>
        <p:spPr>
          <a:xfrm flipH="1" flipV="1">
            <a:off x="539552" y="1988840"/>
            <a:ext cx="479217" cy="23243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39" idx="2"/>
          </p:cNvCxnSpPr>
          <p:nvPr/>
        </p:nvCxnSpPr>
        <p:spPr>
          <a:xfrm flipH="1">
            <a:off x="611560" y="3433593"/>
            <a:ext cx="439882" cy="28343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a:stCxn id="37" idx="0"/>
            <a:endCxn id="9" idx="5"/>
          </p:cNvCxnSpPr>
          <p:nvPr/>
        </p:nvCxnSpPr>
        <p:spPr>
          <a:xfrm flipH="1" flipV="1">
            <a:off x="302437" y="1371689"/>
            <a:ext cx="716332" cy="849584"/>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37" idx="0"/>
          </p:cNvCxnSpPr>
          <p:nvPr/>
        </p:nvCxnSpPr>
        <p:spPr>
          <a:xfrm flipH="1" flipV="1">
            <a:off x="971603" y="1412779"/>
            <a:ext cx="47166" cy="808494"/>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3" name="Gerade Verbindung 62"/>
          <p:cNvCxnSpPr>
            <a:stCxn id="39" idx="2"/>
            <a:endCxn id="10" idx="7"/>
          </p:cNvCxnSpPr>
          <p:nvPr/>
        </p:nvCxnSpPr>
        <p:spPr>
          <a:xfrm flipH="1">
            <a:off x="302437" y="3433593"/>
            <a:ext cx="749005" cy="716582"/>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4" name="Gerade Verbindung 63"/>
          <p:cNvCxnSpPr>
            <a:stCxn id="39" idx="2"/>
            <a:endCxn id="18" idx="7"/>
          </p:cNvCxnSpPr>
          <p:nvPr/>
        </p:nvCxnSpPr>
        <p:spPr>
          <a:xfrm flipH="1">
            <a:off x="1022517" y="3433593"/>
            <a:ext cx="28925" cy="716582"/>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9" name="Textfeld 68"/>
          <p:cNvSpPr txBox="1"/>
          <p:nvPr/>
        </p:nvSpPr>
        <p:spPr>
          <a:xfrm>
            <a:off x="395536" y="4293096"/>
            <a:ext cx="504056" cy="369332"/>
          </a:xfrm>
          <a:prstGeom prst="rect">
            <a:avLst/>
          </a:prstGeom>
          <a:noFill/>
        </p:spPr>
        <p:txBody>
          <a:bodyPr wrap="square" rtlCol="0">
            <a:spAutoFit/>
          </a:bodyPr>
          <a:lstStyle/>
          <a:p>
            <a:r>
              <a:rPr lang="de-DE" dirty="0" smtClean="0"/>
              <a:t>a/4</a:t>
            </a:r>
          </a:p>
        </p:txBody>
      </p:sp>
      <p:sp>
        <p:nvSpPr>
          <p:cNvPr id="70" name="Textfeld 69"/>
          <p:cNvSpPr txBox="1"/>
          <p:nvPr/>
        </p:nvSpPr>
        <p:spPr>
          <a:xfrm>
            <a:off x="1763688" y="4355812"/>
            <a:ext cx="648072" cy="369332"/>
          </a:xfrm>
          <a:prstGeom prst="rect">
            <a:avLst/>
          </a:prstGeom>
          <a:noFill/>
        </p:spPr>
        <p:txBody>
          <a:bodyPr wrap="square" rtlCol="0">
            <a:spAutoFit/>
          </a:bodyPr>
          <a:lstStyle/>
          <a:p>
            <a:r>
              <a:rPr lang="de-DE" dirty="0" smtClean="0"/>
              <a:t>3a/4</a:t>
            </a:r>
          </a:p>
        </p:txBody>
      </p:sp>
      <p:sp>
        <p:nvSpPr>
          <p:cNvPr id="71" name="Textfeld 70"/>
          <p:cNvSpPr txBox="1"/>
          <p:nvPr/>
        </p:nvSpPr>
        <p:spPr>
          <a:xfrm>
            <a:off x="395536" y="899428"/>
            <a:ext cx="504056" cy="369332"/>
          </a:xfrm>
          <a:prstGeom prst="rect">
            <a:avLst/>
          </a:prstGeom>
          <a:noFill/>
        </p:spPr>
        <p:txBody>
          <a:bodyPr wrap="square" rtlCol="0">
            <a:spAutoFit/>
          </a:bodyPr>
          <a:lstStyle/>
          <a:p>
            <a:r>
              <a:rPr lang="de-DE" dirty="0" smtClean="0"/>
              <a:t>a/4</a:t>
            </a:r>
          </a:p>
        </p:txBody>
      </p:sp>
      <p:sp>
        <p:nvSpPr>
          <p:cNvPr id="72" name="Textfeld 71"/>
          <p:cNvSpPr txBox="1"/>
          <p:nvPr/>
        </p:nvSpPr>
        <p:spPr>
          <a:xfrm>
            <a:off x="1763688" y="908720"/>
            <a:ext cx="648072" cy="369332"/>
          </a:xfrm>
          <a:prstGeom prst="rect">
            <a:avLst/>
          </a:prstGeom>
          <a:noFill/>
        </p:spPr>
        <p:txBody>
          <a:bodyPr wrap="square" rtlCol="0">
            <a:spAutoFit/>
          </a:bodyPr>
          <a:lstStyle/>
          <a:p>
            <a:r>
              <a:rPr lang="de-DE" dirty="0" smtClean="0"/>
              <a:t>3a/4</a:t>
            </a:r>
          </a:p>
        </p:txBody>
      </p:sp>
      <p:sp>
        <p:nvSpPr>
          <p:cNvPr id="73" name="Textfeld 72"/>
          <p:cNvSpPr txBox="1"/>
          <p:nvPr/>
        </p:nvSpPr>
        <p:spPr>
          <a:xfrm>
            <a:off x="0" y="2636912"/>
            <a:ext cx="504056" cy="369332"/>
          </a:xfrm>
          <a:prstGeom prst="rect">
            <a:avLst/>
          </a:prstGeom>
          <a:noFill/>
        </p:spPr>
        <p:txBody>
          <a:bodyPr wrap="square" rtlCol="0">
            <a:spAutoFit/>
          </a:bodyPr>
          <a:lstStyle/>
          <a:p>
            <a:r>
              <a:rPr lang="de-DE" dirty="0" smtClean="0"/>
              <a:t>b</a:t>
            </a:r>
          </a:p>
        </p:txBody>
      </p:sp>
      <p:sp>
        <p:nvSpPr>
          <p:cNvPr id="42" name="Textfeld 41"/>
          <p:cNvSpPr txBox="1"/>
          <p:nvPr/>
        </p:nvSpPr>
        <p:spPr>
          <a:xfrm>
            <a:off x="3635896" y="4355812"/>
            <a:ext cx="504056" cy="369332"/>
          </a:xfrm>
          <a:prstGeom prst="rect">
            <a:avLst/>
          </a:prstGeom>
          <a:noFill/>
        </p:spPr>
        <p:txBody>
          <a:bodyPr wrap="square" rtlCol="0">
            <a:spAutoFit/>
          </a:bodyPr>
          <a:lstStyle/>
          <a:p>
            <a:r>
              <a:rPr lang="de-DE" dirty="0" smtClean="0"/>
              <a:t>a/2</a:t>
            </a:r>
          </a:p>
        </p:txBody>
      </p:sp>
      <p:sp>
        <p:nvSpPr>
          <p:cNvPr id="43" name="Textfeld 42"/>
          <p:cNvSpPr txBox="1"/>
          <p:nvPr/>
        </p:nvSpPr>
        <p:spPr>
          <a:xfrm>
            <a:off x="3563888" y="908720"/>
            <a:ext cx="504056" cy="369332"/>
          </a:xfrm>
          <a:prstGeom prst="rect">
            <a:avLst/>
          </a:prstGeom>
          <a:noFill/>
        </p:spPr>
        <p:txBody>
          <a:bodyPr wrap="square" rtlCol="0">
            <a:spAutoFit/>
          </a:bodyPr>
          <a:lstStyle/>
          <a:p>
            <a:r>
              <a:rPr lang="de-DE" dirty="0" smtClean="0"/>
              <a:t>a/2</a:t>
            </a:r>
          </a:p>
        </p:txBody>
      </p:sp>
      <p:cxnSp>
        <p:nvCxnSpPr>
          <p:cNvPr id="67" name="Straight Connector 66"/>
          <p:cNvCxnSpPr>
            <a:endCxn id="10" idx="3"/>
          </p:cNvCxnSpPr>
          <p:nvPr/>
        </p:nvCxnSpPr>
        <p:spPr>
          <a:xfrm flipH="1">
            <a:off x="200603" y="1196752"/>
            <a:ext cx="1203045" cy="3055257"/>
          </a:xfrm>
          <a:prstGeom prst="line">
            <a:avLst/>
          </a:prstGeom>
          <a:ln w="19050">
            <a:solidFill>
              <a:srgbClr val="4BFF69"/>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07505" y="1340769"/>
            <a:ext cx="1368151" cy="3168351"/>
          </a:xfrm>
          <a:prstGeom prst="line">
            <a:avLst/>
          </a:prstGeom>
          <a:ln w="19050">
            <a:solidFill>
              <a:srgbClr val="4BFF69"/>
            </a:solidFill>
            <a:prstDash val="lgDash"/>
          </a:ln>
        </p:spPr>
        <p:style>
          <a:lnRef idx="1">
            <a:schemeClr val="accent1"/>
          </a:lnRef>
          <a:fillRef idx="0">
            <a:schemeClr val="accent1"/>
          </a:fillRef>
          <a:effectRef idx="0">
            <a:schemeClr val="accent1"/>
          </a:effectRef>
          <a:fontRef idx="minor">
            <a:schemeClr val="tx1"/>
          </a:fontRef>
        </p:style>
      </p:cxnSp>
      <p:sp>
        <p:nvSpPr>
          <p:cNvPr id="66" name="Abgerundetes Rechteck 36"/>
          <p:cNvSpPr/>
          <p:nvPr/>
        </p:nvSpPr>
        <p:spPr>
          <a:xfrm>
            <a:off x="7956376" y="5805264"/>
            <a:ext cx="360040" cy="288032"/>
          </a:xfrm>
          <a:prstGeom prst="round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F0000"/>
              </a:solidFill>
            </a:endParaRPr>
          </a:p>
        </p:txBody>
      </p:sp>
      <p:cxnSp>
        <p:nvCxnSpPr>
          <p:cNvPr id="74" name="Gerade Verbindung 40"/>
          <p:cNvCxnSpPr>
            <a:stCxn id="66" idx="0"/>
          </p:cNvCxnSpPr>
          <p:nvPr/>
        </p:nvCxnSpPr>
        <p:spPr>
          <a:xfrm flipH="1" flipV="1">
            <a:off x="8134112" y="5248505"/>
            <a:ext cx="2284" cy="55675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740352" y="5661248"/>
            <a:ext cx="216024" cy="261610"/>
          </a:xfrm>
          <a:prstGeom prst="rect">
            <a:avLst/>
          </a:prstGeom>
          <a:noFill/>
        </p:spPr>
        <p:txBody>
          <a:bodyPr wrap="square" rtlCol="0">
            <a:spAutoFit/>
          </a:bodyPr>
          <a:lstStyle/>
          <a:p>
            <a:r>
              <a:rPr lang="de-DE" sz="1100" dirty="0" smtClean="0"/>
              <a:t>0</a:t>
            </a:r>
            <a:endParaRPr lang="de-DE" sz="1100" dirty="0"/>
          </a:p>
        </p:txBody>
      </p:sp>
      <p:sp>
        <p:nvSpPr>
          <p:cNvPr id="76" name="TextBox 75"/>
          <p:cNvSpPr txBox="1"/>
          <p:nvPr/>
        </p:nvSpPr>
        <p:spPr>
          <a:xfrm>
            <a:off x="8244408" y="5661248"/>
            <a:ext cx="432048" cy="261610"/>
          </a:xfrm>
          <a:prstGeom prst="rect">
            <a:avLst/>
          </a:prstGeom>
          <a:noFill/>
        </p:spPr>
        <p:txBody>
          <a:bodyPr wrap="square" rtlCol="0">
            <a:spAutoFit/>
          </a:bodyPr>
          <a:lstStyle/>
          <a:p>
            <a:r>
              <a:rPr lang="de-DE" sz="1100" dirty="0" smtClean="0"/>
              <a:t>180</a:t>
            </a:r>
            <a:endParaRPr lang="de-DE" sz="1100" dirty="0"/>
          </a:p>
        </p:txBody>
      </p:sp>
      <p:sp>
        <p:nvSpPr>
          <p:cNvPr id="77" name="TextBox 76"/>
          <p:cNvSpPr txBox="1"/>
          <p:nvPr/>
        </p:nvSpPr>
        <p:spPr>
          <a:xfrm>
            <a:off x="7956376" y="5229200"/>
            <a:ext cx="432048" cy="261610"/>
          </a:xfrm>
          <a:prstGeom prst="rect">
            <a:avLst/>
          </a:prstGeom>
          <a:noFill/>
        </p:spPr>
        <p:txBody>
          <a:bodyPr wrap="square" rtlCol="0">
            <a:spAutoFit/>
          </a:bodyPr>
          <a:lstStyle/>
          <a:p>
            <a:r>
              <a:rPr lang="de-DE" sz="1100" dirty="0" smtClean="0"/>
              <a:t>90</a:t>
            </a:r>
          </a:p>
        </p:txBody>
      </p:sp>
      <p:sp>
        <p:nvSpPr>
          <p:cNvPr id="78" name="TextBox 77"/>
          <p:cNvSpPr txBox="1"/>
          <p:nvPr/>
        </p:nvSpPr>
        <p:spPr>
          <a:xfrm>
            <a:off x="467544" y="4725144"/>
            <a:ext cx="4320480" cy="1938992"/>
          </a:xfrm>
          <a:prstGeom prst="rect">
            <a:avLst/>
          </a:prstGeom>
          <a:noFill/>
        </p:spPr>
        <p:txBody>
          <a:bodyPr wrap="square" rtlCol="0">
            <a:spAutoFit/>
          </a:bodyPr>
          <a:lstStyle/>
          <a:p>
            <a:r>
              <a:rPr lang="de-DE" sz="1200" dirty="0" smtClean="0"/>
              <a:t>If (#Pfosten == 2)</a:t>
            </a:r>
          </a:p>
          <a:p>
            <a:r>
              <a:rPr lang="de-DE" sz="1200" dirty="0" smtClean="0"/>
              <a:t>  E = Koordinate des Entfernten Pfostens</a:t>
            </a:r>
          </a:p>
          <a:p>
            <a:r>
              <a:rPr lang="de-DE" sz="1200" dirty="0" smtClean="0"/>
              <a:t>  N = Koordinate des Näheren Pfostens</a:t>
            </a:r>
          </a:p>
          <a:p>
            <a:r>
              <a:rPr lang="de-DE" sz="1200" dirty="0" smtClean="0"/>
              <a:t>  if (distance(E,N)~=a/4)</a:t>
            </a:r>
          </a:p>
          <a:p>
            <a:r>
              <a:rPr lang="de-DE" sz="1200" dirty="0" smtClean="0"/>
              <a:t>    if (</a:t>
            </a:r>
            <a:r>
              <a:rPr lang="de-DE" sz="1200" dirty="0" smtClean="0">
                <a:latin typeface="Lucida Sans Unicode"/>
                <a:cs typeface="Lucida Sans Unicode"/>
              </a:rPr>
              <a:t>∡</a:t>
            </a:r>
            <a:r>
              <a:rPr lang="de-DE" sz="1200" dirty="0" smtClean="0"/>
              <a:t>E &lt; </a:t>
            </a:r>
            <a:r>
              <a:rPr lang="de-DE" sz="1200" dirty="0" smtClean="0">
                <a:latin typeface="Lucida Sans Unicode"/>
                <a:cs typeface="Lucida Sans Unicode"/>
              </a:rPr>
              <a:t>∡</a:t>
            </a:r>
            <a:r>
              <a:rPr lang="de-DE" sz="1200" dirty="0" smtClean="0"/>
              <a:t>N)</a:t>
            </a:r>
          </a:p>
          <a:p>
            <a:r>
              <a:rPr lang="de-DE" sz="1200" dirty="0" smtClean="0"/>
              <a:t>      01 = E</a:t>
            </a:r>
          </a:p>
          <a:p>
            <a:r>
              <a:rPr lang="de-DE" sz="1200" dirty="0" smtClean="0"/>
              <a:t>      02 = N</a:t>
            </a:r>
          </a:p>
          <a:p>
            <a:r>
              <a:rPr lang="de-DE" sz="1200" dirty="0" smtClean="0"/>
              <a:t>    else</a:t>
            </a:r>
          </a:p>
          <a:p>
            <a:r>
              <a:rPr lang="de-DE" sz="1200" dirty="0" smtClean="0"/>
              <a:t>      14 = E</a:t>
            </a:r>
          </a:p>
          <a:p>
            <a:r>
              <a:rPr lang="de-DE" sz="1200" dirty="0" smtClean="0"/>
              <a:t>      13 = N</a:t>
            </a:r>
          </a:p>
        </p:txBody>
      </p:sp>
      <p:sp>
        <p:nvSpPr>
          <p:cNvPr id="79" name="TextBox 78"/>
          <p:cNvSpPr txBox="1"/>
          <p:nvPr/>
        </p:nvSpPr>
        <p:spPr>
          <a:xfrm>
            <a:off x="107504" y="1196752"/>
            <a:ext cx="432048" cy="261610"/>
          </a:xfrm>
          <a:prstGeom prst="rect">
            <a:avLst/>
          </a:prstGeom>
          <a:noFill/>
        </p:spPr>
        <p:txBody>
          <a:bodyPr wrap="square" rtlCol="0">
            <a:spAutoFit/>
          </a:bodyPr>
          <a:lstStyle/>
          <a:p>
            <a:r>
              <a:rPr lang="de-DE" sz="1100" dirty="0" smtClean="0">
                <a:solidFill>
                  <a:srgbClr val="FF0000"/>
                </a:solidFill>
              </a:rPr>
              <a:t>01</a:t>
            </a:r>
            <a:endParaRPr lang="de-DE" sz="1100" dirty="0">
              <a:solidFill>
                <a:srgbClr val="FF0000"/>
              </a:solidFill>
            </a:endParaRPr>
          </a:p>
        </p:txBody>
      </p:sp>
      <p:sp>
        <p:nvSpPr>
          <p:cNvPr id="80" name="TextBox 79"/>
          <p:cNvSpPr txBox="1"/>
          <p:nvPr/>
        </p:nvSpPr>
        <p:spPr>
          <a:xfrm>
            <a:off x="827584" y="1196752"/>
            <a:ext cx="432048" cy="261610"/>
          </a:xfrm>
          <a:prstGeom prst="rect">
            <a:avLst/>
          </a:prstGeom>
          <a:noFill/>
        </p:spPr>
        <p:txBody>
          <a:bodyPr wrap="square" rtlCol="0">
            <a:spAutoFit/>
          </a:bodyPr>
          <a:lstStyle/>
          <a:p>
            <a:r>
              <a:rPr lang="de-DE" sz="1100" dirty="0" smtClean="0">
                <a:solidFill>
                  <a:srgbClr val="FF0000"/>
                </a:solidFill>
              </a:rPr>
              <a:t>02</a:t>
            </a:r>
            <a:endParaRPr lang="de-DE" sz="1100" dirty="0">
              <a:solidFill>
                <a:srgbClr val="FF0000"/>
              </a:solidFill>
            </a:endParaRPr>
          </a:p>
        </p:txBody>
      </p:sp>
      <p:sp>
        <p:nvSpPr>
          <p:cNvPr id="81" name="TextBox 80"/>
          <p:cNvSpPr txBox="1"/>
          <p:nvPr/>
        </p:nvSpPr>
        <p:spPr>
          <a:xfrm>
            <a:off x="2987824" y="1196752"/>
            <a:ext cx="432048" cy="261610"/>
          </a:xfrm>
          <a:prstGeom prst="rect">
            <a:avLst/>
          </a:prstGeom>
          <a:noFill/>
        </p:spPr>
        <p:txBody>
          <a:bodyPr wrap="square" rtlCol="0">
            <a:spAutoFit/>
          </a:bodyPr>
          <a:lstStyle/>
          <a:p>
            <a:r>
              <a:rPr lang="de-DE" sz="1100" dirty="0" smtClean="0">
                <a:solidFill>
                  <a:srgbClr val="FF0000"/>
                </a:solidFill>
              </a:rPr>
              <a:t>03</a:t>
            </a:r>
            <a:endParaRPr lang="de-DE" sz="1100" dirty="0">
              <a:solidFill>
                <a:srgbClr val="FF0000"/>
              </a:solidFill>
            </a:endParaRPr>
          </a:p>
        </p:txBody>
      </p:sp>
      <p:sp>
        <p:nvSpPr>
          <p:cNvPr id="82" name="TextBox 81"/>
          <p:cNvSpPr txBox="1"/>
          <p:nvPr/>
        </p:nvSpPr>
        <p:spPr>
          <a:xfrm>
            <a:off x="4427984" y="1196752"/>
            <a:ext cx="432048" cy="261610"/>
          </a:xfrm>
          <a:prstGeom prst="rect">
            <a:avLst/>
          </a:prstGeom>
          <a:noFill/>
        </p:spPr>
        <p:txBody>
          <a:bodyPr wrap="square" rtlCol="0">
            <a:spAutoFit/>
          </a:bodyPr>
          <a:lstStyle/>
          <a:p>
            <a:r>
              <a:rPr lang="de-DE" sz="1100" dirty="0" smtClean="0">
                <a:solidFill>
                  <a:srgbClr val="FF0000"/>
                </a:solidFill>
              </a:rPr>
              <a:t>04</a:t>
            </a:r>
            <a:endParaRPr lang="de-DE" sz="1100" dirty="0">
              <a:solidFill>
                <a:srgbClr val="FF0000"/>
              </a:solidFill>
            </a:endParaRPr>
          </a:p>
        </p:txBody>
      </p:sp>
      <p:sp>
        <p:nvSpPr>
          <p:cNvPr id="83" name="TextBox 82"/>
          <p:cNvSpPr txBox="1"/>
          <p:nvPr/>
        </p:nvSpPr>
        <p:spPr>
          <a:xfrm>
            <a:off x="5868144" y="1196752"/>
            <a:ext cx="432048" cy="261610"/>
          </a:xfrm>
          <a:prstGeom prst="rect">
            <a:avLst/>
          </a:prstGeom>
          <a:noFill/>
        </p:spPr>
        <p:txBody>
          <a:bodyPr wrap="square" rtlCol="0">
            <a:spAutoFit/>
          </a:bodyPr>
          <a:lstStyle/>
          <a:p>
            <a:r>
              <a:rPr lang="de-DE" sz="1100" dirty="0" smtClean="0">
                <a:solidFill>
                  <a:srgbClr val="FF0000"/>
                </a:solidFill>
              </a:rPr>
              <a:t>05</a:t>
            </a:r>
            <a:endParaRPr lang="de-DE" sz="1100" dirty="0">
              <a:solidFill>
                <a:srgbClr val="FF0000"/>
              </a:solidFill>
            </a:endParaRPr>
          </a:p>
        </p:txBody>
      </p:sp>
      <p:sp>
        <p:nvSpPr>
          <p:cNvPr id="84" name="TextBox 83"/>
          <p:cNvSpPr txBox="1"/>
          <p:nvPr/>
        </p:nvSpPr>
        <p:spPr>
          <a:xfrm>
            <a:off x="8028384" y="1196752"/>
            <a:ext cx="432048" cy="261610"/>
          </a:xfrm>
          <a:prstGeom prst="rect">
            <a:avLst/>
          </a:prstGeom>
          <a:noFill/>
        </p:spPr>
        <p:txBody>
          <a:bodyPr wrap="square" rtlCol="0">
            <a:spAutoFit/>
          </a:bodyPr>
          <a:lstStyle/>
          <a:p>
            <a:r>
              <a:rPr lang="de-DE" sz="1100" dirty="0" smtClean="0">
                <a:solidFill>
                  <a:srgbClr val="FF0000"/>
                </a:solidFill>
              </a:rPr>
              <a:t>06</a:t>
            </a:r>
            <a:endParaRPr lang="de-DE" sz="1100" dirty="0">
              <a:solidFill>
                <a:srgbClr val="FF0000"/>
              </a:solidFill>
            </a:endParaRPr>
          </a:p>
        </p:txBody>
      </p:sp>
      <p:sp>
        <p:nvSpPr>
          <p:cNvPr id="85" name="TextBox 84"/>
          <p:cNvSpPr txBox="1"/>
          <p:nvPr/>
        </p:nvSpPr>
        <p:spPr>
          <a:xfrm>
            <a:off x="8748464" y="1196752"/>
            <a:ext cx="432048" cy="261610"/>
          </a:xfrm>
          <a:prstGeom prst="rect">
            <a:avLst/>
          </a:prstGeom>
          <a:noFill/>
        </p:spPr>
        <p:txBody>
          <a:bodyPr wrap="square" rtlCol="0">
            <a:spAutoFit/>
          </a:bodyPr>
          <a:lstStyle/>
          <a:p>
            <a:r>
              <a:rPr lang="de-DE" sz="1100" dirty="0" smtClean="0">
                <a:solidFill>
                  <a:srgbClr val="FF0000"/>
                </a:solidFill>
              </a:rPr>
              <a:t>07</a:t>
            </a:r>
            <a:endParaRPr lang="de-DE" sz="1100" dirty="0">
              <a:solidFill>
                <a:srgbClr val="FF0000"/>
              </a:solidFill>
            </a:endParaRPr>
          </a:p>
        </p:txBody>
      </p:sp>
      <p:sp>
        <p:nvSpPr>
          <p:cNvPr id="86" name="TextBox 85"/>
          <p:cNvSpPr txBox="1"/>
          <p:nvPr/>
        </p:nvSpPr>
        <p:spPr>
          <a:xfrm>
            <a:off x="107504" y="4077072"/>
            <a:ext cx="432048" cy="261610"/>
          </a:xfrm>
          <a:prstGeom prst="rect">
            <a:avLst/>
          </a:prstGeom>
          <a:noFill/>
        </p:spPr>
        <p:txBody>
          <a:bodyPr wrap="square" rtlCol="0">
            <a:spAutoFit/>
          </a:bodyPr>
          <a:lstStyle/>
          <a:p>
            <a:r>
              <a:rPr lang="de-DE" sz="1100" dirty="0" smtClean="0">
                <a:solidFill>
                  <a:srgbClr val="FF0000"/>
                </a:solidFill>
              </a:rPr>
              <a:t>14</a:t>
            </a:r>
            <a:endParaRPr lang="de-DE" sz="1100" dirty="0">
              <a:solidFill>
                <a:srgbClr val="FF0000"/>
              </a:solidFill>
            </a:endParaRPr>
          </a:p>
        </p:txBody>
      </p:sp>
      <p:sp>
        <p:nvSpPr>
          <p:cNvPr id="87" name="TextBox 86"/>
          <p:cNvSpPr txBox="1"/>
          <p:nvPr/>
        </p:nvSpPr>
        <p:spPr>
          <a:xfrm>
            <a:off x="827584" y="4077072"/>
            <a:ext cx="432048" cy="261610"/>
          </a:xfrm>
          <a:prstGeom prst="rect">
            <a:avLst/>
          </a:prstGeom>
          <a:noFill/>
        </p:spPr>
        <p:txBody>
          <a:bodyPr wrap="square" rtlCol="0">
            <a:spAutoFit/>
          </a:bodyPr>
          <a:lstStyle/>
          <a:p>
            <a:r>
              <a:rPr lang="de-DE" sz="1100" dirty="0" smtClean="0">
                <a:solidFill>
                  <a:srgbClr val="FF0000"/>
                </a:solidFill>
              </a:rPr>
              <a:t>13</a:t>
            </a:r>
            <a:endParaRPr lang="de-DE" sz="1100" dirty="0">
              <a:solidFill>
                <a:srgbClr val="FF0000"/>
              </a:solidFill>
            </a:endParaRPr>
          </a:p>
        </p:txBody>
      </p:sp>
      <p:sp>
        <p:nvSpPr>
          <p:cNvPr id="88" name="TextBox 87"/>
          <p:cNvSpPr txBox="1"/>
          <p:nvPr/>
        </p:nvSpPr>
        <p:spPr>
          <a:xfrm>
            <a:off x="2987824" y="4077072"/>
            <a:ext cx="432048" cy="261610"/>
          </a:xfrm>
          <a:prstGeom prst="rect">
            <a:avLst/>
          </a:prstGeom>
          <a:noFill/>
        </p:spPr>
        <p:txBody>
          <a:bodyPr wrap="square" rtlCol="0">
            <a:spAutoFit/>
          </a:bodyPr>
          <a:lstStyle/>
          <a:p>
            <a:r>
              <a:rPr lang="de-DE" sz="1100" dirty="0" smtClean="0">
                <a:solidFill>
                  <a:srgbClr val="FF0000"/>
                </a:solidFill>
              </a:rPr>
              <a:t>12</a:t>
            </a:r>
            <a:endParaRPr lang="de-DE" sz="1100" dirty="0">
              <a:solidFill>
                <a:srgbClr val="FF0000"/>
              </a:solidFill>
            </a:endParaRPr>
          </a:p>
        </p:txBody>
      </p:sp>
      <p:sp>
        <p:nvSpPr>
          <p:cNvPr id="89" name="TextBox 88"/>
          <p:cNvSpPr txBox="1"/>
          <p:nvPr/>
        </p:nvSpPr>
        <p:spPr>
          <a:xfrm>
            <a:off x="4427984" y="4077072"/>
            <a:ext cx="432048" cy="261610"/>
          </a:xfrm>
          <a:prstGeom prst="rect">
            <a:avLst/>
          </a:prstGeom>
          <a:noFill/>
        </p:spPr>
        <p:txBody>
          <a:bodyPr wrap="square" rtlCol="0">
            <a:spAutoFit/>
          </a:bodyPr>
          <a:lstStyle/>
          <a:p>
            <a:r>
              <a:rPr lang="de-DE" sz="1100" dirty="0" smtClean="0">
                <a:solidFill>
                  <a:srgbClr val="FF0000"/>
                </a:solidFill>
              </a:rPr>
              <a:t>11</a:t>
            </a:r>
            <a:endParaRPr lang="de-DE" sz="1100" dirty="0">
              <a:solidFill>
                <a:srgbClr val="FF0000"/>
              </a:solidFill>
            </a:endParaRPr>
          </a:p>
        </p:txBody>
      </p:sp>
      <p:sp>
        <p:nvSpPr>
          <p:cNvPr id="90" name="TextBox 89"/>
          <p:cNvSpPr txBox="1"/>
          <p:nvPr/>
        </p:nvSpPr>
        <p:spPr>
          <a:xfrm>
            <a:off x="5868144" y="4077072"/>
            <a:ext cx="432048" cy="261610"/>
          </a:xfrm>
          <a:prstGeom prst="rect">
            <a:avLst/>
          </a:prstGeom>
          <a:noFill/>
        </p:spPr>
        <p:txBody>
          <a:bodyPr wrap="square" rtlCol="0">
            <a:spAutoFit/>
          </a:bodyPr>
          <a:lstStyle/>
          <a:p>
            <a:r>
              <a:rPr lang="de-DE" sz="1100" dirty="0" smtClean="0">
                <a:solidFill>
                  <a:srgbClr val="FF0000"/>
                </a:solidFill>
              </a:rPr>
              <a:t>10</a:t>
            </a:r>
            <a:endParaRPr lang="de-DE" sz="1100" dirty="0">
              <a:solidFill>
                <a:srgbClr val="FF0000"/>
              </a:solidFill>
            </a:endParaRPr>
          </a:p>
        </p:txBody>
      </p:sp>
      <p:sp>
        <p:nvSpPr>
          <p:cNvPr id="91" name="TextBox 90"/>
          <p:cNvSpPr txBox="1"/>
          <p:nvPr/>
        </p:nvSpPr>
        <p:spPr>
          <a:xfrm>
            <a:off x="8028384" y="4077072"/>
            <a:ext cx="432048" cy="261610"/>
          </a:xfrm>
          <a:prstGeom prst="rect">
            <a:avLst/>
          </a:prstGeom>
          <a:noFill/>
        </p:spPr>
        <p:txBody>
          <a:bodyPr wrap="square" rtlCol="0">
            <a:spAutoFit/>
          </a:bodyPr>
          <a:lstStyle/>
          <a:p>
            <a:r>
              <a:rPr lang="de-DE" sz="1100" dirty="0" smtClean="0">
                <a:solidFill>
                  <a:srgbClr val="FF0000"/>
                </a:solidFill>
              </a:rPr>
              <a:t>09</a:t>
            </a:r>
            <a:endParaRPr lang="de-DE" sz="1100" dirty="0">
              <a:solidFill>
                <a:srgbClr val="FF0000"/>
              </a:solidFill>
            </a:endParaRPr>
          </a:p>
        </p:txBody>
      </p:sp>
      <p:sp>
        <p:nvSpPr>
          <p:cNvPr id="92" name="TextBox 91"/>
          <p:cNvSpPr txBox="1"/>
          <p:nvPr/>
        </p:nvSpPr>
        <p:spPr>
          <a:xfrm>
            <a:off x="8748464" y="4077072"/>
            <a:ext cx="432048" cy="261610"/>
          </a:xfrm>
          <a:prstGeom prst="rect">
            <a:avLst/>
          </a:prstGeom>
          <a:noFill/>
        </p:spPr>
        <p:txBody>
          <a:bodyPr wrap="square" rtlCol="0">
            <a:spAutoFit/>
          </a:bodyPr>
          <a:lstStyle/>
          <a:p>
            <a:r>
              <a:rPr lang="de-DE" sz="1100" dirty="0" smtClean="0">
                <a:solidFill>
                  <a:srgbClr val="FF0000"/>
                </a:solidFill>
              </a:rPr>
              <a:t>08</a:t>
            </a:r>
            <a:endParaRPr lang="de-DE" sz="1100" dirty="0">
              <a:solidFill>
                <a:srgbClr val="FF0000"/>
              </a:solidFill>
            </a:endParaRPr>
          </a:p>
        </p:txBody>
      </p:sp>
      <p:sp>
        <p:nvSpPr>
          <p:cNvPr id="93" name="TextBox 92"/>
          <p:cNvSpPr txBox="1"/>
          <p:nvPr/>
        </p:nvSpPr>
        <p:spPr>
          <a:xfrm>
            <a:off x="1691680" y="5517232"/>
            <a:ext cx="360040" cy="369332"/>
          </a:xfrm>
          <a:prstGeom prst="rect">
            <a:avLst/>
          </a:prstGeom>
          <a:noFill/>
        </p:spPr>
        <p:txBody>
          <a:bodyPr wrap="square" rtlCol="0">
            <a:spAutoFit/>
          </a:bodyPr>
          <a:lstStyle/>
          <a:p>
            <a:r>
              <a:rPr lang="de-DE" dirty="0" smtClean="0">
                <a:solidFill>
                  <a:srgbClr val="FF0000"/>
                </a:solidFill>
              </a:rPr>
              <a:t>A</a:t>
            </a:r>
            <a:endParaRPr lang="de-DE" dirty="0">
              <a:solidFill>
                <a:srgbClr val="FF0000"/>
              </a:solidFill>
            </a:endParaRPr>
          </a:p>
        </p:txBody>
      </p:sp>
      <p:sp>
        <p:nvSpPr>
          <p:cNvPr id="94" name="TextBox 93"/>
          <p:cNvSpPr txBox="1"/>
          <p:nvPr/>
        </p:nvSpPr>
        <p:spPr>
          <a:xfrm>
            <a:off x="1691680" y="6165304"/>
            <a:ext cx="360040" cy="369332"/>
          </a:xfrm>
          <a:prstGeom prst="rect">
            <a:avLst/>
          </a:prstGeom>
          <a:noFill/>
        </p:spPr>
        <p:txBody>
          <a:bodyPr wrap="square" rtlCol="0">
            <a:spAutoFit/>
          </a:bodyPr>
          <a:lstStyle/>
          <a:p>
            <a:r>
              <a:rPr lang="de-DE" dirty="0" smtClean="0">
                <a:solidFill>
                  <a:srgbClr val="FF0000"/>
                </a:solidFill>
              </a:rPr>
              <a:t>B</a:t>
            </a:r>
            <a:endParaRPr lang="de-DE"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51520" y="1320772"/>
            <a:ext cx="2880000" cy="28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012480" y="1320772"/>
            <a:ext cx="2880000" cy="28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320772"/>
            <a:ext cx="2880000" cy="2880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97184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601240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p:cNvSpPr/>
          <p:nvPr/>
        </p:nvSpPr>
        <p:spPr>
          <a:xfrm>
            <a:off x="17951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17951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305983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305983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94015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594015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882047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882047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8995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8995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p:cNvSpPr/>
          <p:nvPr/>
        </p:nvSpPr>
        <p:spPr>
          <a:xfrm>
            <a:off x="44999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44999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1003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81003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25"/>
          <p:cNvCxnSpPr>
            <a:stCxn id="21" idx="4"/>
            <a:endCxn id="22" idx="0"/>
          </p:cNvCxnSpPr>
          <p:nvPr/>
        </p:nvCxnSpPr>
        <p:spPr>
          <a:xfrm>
            <a:off x="81724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19" idx="4"/>
            <a:endCxn id="20" idx="0"/>
          </p:cNvCxnSpPr>
          <p:nvPr/>
        </p:nvCxnSpPr>
        <p:spPr>
          <a:xfrm>
            <a:off x="45720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179512" y="188640"/>
            <a:ext cx="2736304" cy="646331"/>
          </a:xfrm>
          <a:prstGeom prst="rect">
            <a:avLst/>
          </a:prstGeom>
          <a:noFill/>
        </p:spPr>
        <p:txBody>
          <a:bodyPr wrap="square" rtlCol="0">
            <a:spAutoFit/>
          </a:bodyPr>
          <a:lstStyle/>
          <a:p>
            <a:r>
              <a:rPr lang="de-DE" sz="3600" b="1" u="sng" dirty="0" smtClean="0"/>
              <a:t>3 Pfosten</a:t>
            </a:r>
            <a:endParaRPr lang="de-DE" sz="3600" b="1" u="sng" dirty="0"/>
          </a:p>
        </p:txBody>
      </p:sp>
      <p:sp>
        <p:nvSpPr>
          <p:cNvPr id="37" name="Abgerundetes Rechteck 36"/>
          <p:cNvSpPr/>
          <p:nvPr/>
        </p:nvSpPr>
        <p:spPr>
          <a:xfrm rot="20606464">
            <a:off x="971600" y="2106182"/>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rgbClr val="FF0000"/>
                </a:solidFill>
              </a:rPr>
              <a:t>A</a:t>
            </a:r>
            <a:endParaRPr lang="de-DE" dirty="0">
              <a:solidFill>
                <a:srgbClr val="FF0000"/>
              </a:solidFill>
            </a:endParaRPr>
          </a:p>
        </p:txBody>
      </p:sp>
      <p:sp>
        <p:nvSpPr>
          <p:cNvPr id="39" name="Abgerundetes Rechteck 38"/>
          <p:cNvSpPr/>
          <p:nvPr/>
        </p:nvSpPr>
        <p:spPr>
          <a:xfrm rot="1453945">
            <a:off x="1598181" y="2861966"/>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e-DE" dirty="0" smtClean="0">
                <a:solidFill>
                  <a:srgbClr val="FF0000"/>
                </a:solidFill>
              </a:rPr>
              <a:t>B</a:t>
            </a:r>
            <a:endParaRPr lang="de-DE" dirty="0">
              <a:solidFill>
                <a:srgbClr val="FF0000"/>
              </a:solidFill>
            </a:endParaRPr>
          </a:p>
        </p:txBody>
      </p:sp>
      <p:cxnSp>
        <p:nvCxnSpPr>
          <p:cNvPr id="41" name="Gerade Verbindung 40"/>
          <p:cNvCxnSpPr>
            <a:stCxn id="37" idx="0"/>
          </p:cNvCxnSpPr>
          <p:nvPr/>
        </p:nvCxnSpPr>
        <p:spPr>
          <a:xfrm flipH="1" flipV="1">
            <a:off x="971600" y="1674134"/>
            <a:ext cx="138975" cy="43802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a:stCxn id="39" idx="2"/>
          </p:cNvCxnSpPr>
          <p:nvPr/>
        </p:nvCxnSpPr>
        <p:spPr>
          <a:xfrm flipH="1">
            <a:off x="1475656" y="3137308"/>
            <a:ext cx="243435" cy="50771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a:stCxn id="37" idx="0"/>
            <a:endCxn id="9" idx="5"/>
          </p:cNvCxnSpPr>
          <p:nvPr/>
        </p:nvCxnSpPr>
        <p:spPr>
          <a:xfrm flipH="1" flipV="1">
            <a:off x="302437" y="1371689"/>
            <a:ext cx="808138" cy="740466"/>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37" idx="0"/>
          </p:cNvCxnSpPr>
          <p:nvPr/>
        </p:nvCxnSpPr>
        <p:spPr>
          <a:xfrm flipH="1" flipV="1">
            <a:off x="971603" y="1386105"/>
            <a:ext cx="138972" cy="726050"/>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3" name="Gerade Verbindung 62"/>
          <p:cNvCxnSpPr>
            <a:stCxn id="39" idx="2"/>
            <a:endCxn id="10" idx="7"/>
          </p:cNvCxnSpPr>
          <p:nvPr/>
        </p:nvCxnSpPr>
        <p:spPr>
          <a:xfrm flipH="1">
            <a:off x="302437" y="3137308"/>
            <a:ext cx="1416654" cy="1012867"/>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4" name="Gerade Verbindung 63"/>
          <p:cNvCxnSpPr>
            <a:stCxn id="39" idx="2"/>
            <a:endCxn id="18" idx="7"/>
          </p:cNvCxnSpPr>
          <p:nvPr/>
        </p:nvCxnSpPr>
        <p:spPr>
          <a:xfrm flipH="1">
            <a:off x="1022517" y="3137308"/>
            <a:ext cx="696574" cy="1012867"/>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9" name="Textfeld 68"/>
          <p:cNvSpPr txBox="1"/>
          <p:nvPr/>
        </p:nvSpPr>
        <p:spPr>
          <a:xfrm>
            <a:off x="395536" y="4293096"/>
            <a:ext cx="504056" cy="369332"/>
          </a:xfrm>
          <a:prstGeom prst="rect">
            <a:avLst/>
          </a:prstGeom>
          <a:noFill/>
        </p:spPr>
        <p:txBody>
          <a:bodyPr wrap="square" rtlCol="0">
            <a:spAutoFit/>
          </a:bodyPr>
          <a:lstStyle/>
          <a:p>
            <a:r>
              <a:rPr lang="de-DE" dirty="0" smtClean="0"/>
              <a:t>a/4</a:t>
            </a:r>
          </a:p>
        </p:txBody>
      </p:sp>
      <p:sp>
        <p:nvSpPr>
          <p:cNvPr id="70" name="Textfeld 69"/>
          <p:cNvSpPr txBox="1"/>
          <p:nvPr/>
        </p:nvSpPr>
        <p:spPr>
          <a:xfrm>
            <a:off x="1763688" y="4355812"/>
            <a:ext cx="648072" cy="369332"/>
          </a:xfrm>
          <a:prstGeom prst="rect">
            <a:avLst/>
          </a:prstGeom>
          <a:noFill/>
        </p:spPr>
        <p:txBody>
          <a:bodyPr wrap="square" rtlCol="0">
            <a:spAutoFit/>
          </a:bodyPr>
          <a:lstStyle/>
          <a:p>
            <a:r>
              <a:rPr lang="de-DE" dirty="0" smtClean="0"/>
              <a:t>3a/4</a:t>
            </a:r>
          </a:p>
        </p:txBody>
      </p:sp>
      <p:sp>
        <p:nvSpPr>
          <p:cNvPr id="71" name="Textfeld 70"/>
          <p:cNvSpPr txBox="1"/>
          <p:nvPr/>
        </p:nvSpPr>
        <p:spPr>
          <a:xfrm>
            <a:off x="395536" y="899428"/>
            <a:ext cx="504056" cy="369332"/>
          </a:xfrm>
          <a:prstGeom prst="rect">
            <a:avLst/>
          </a:prstGeom>
          <a:noFill/>
        </p:spPr>
        <p:txBody>
          <a:bodyPr wrap="square" rtlCol="0">
            <a:spAutoFit/>
          </a:bodyPr>
          <a:lstStyle/>
          <a:p>
            <a:r>
              <a:rPr lang="de-DE" dirty="0" smtClean="0"/>
              <a:t>a/4</a:t>
            </a:r>
          </a:p>
        </p:txBody>
      </p:sp>
      <p:sp>
        <p:nvSpPr>
          <p:cNvPr id="72" name="Textfeld 71"/>
          <p:cNvSpPr txBox="1"/>
          <p:nvPr/>
        </p:nvSpPr>
        <p:spPr>
          <a:xfrm>
            <a:off x="1763688" y="908720"/>
            <a:ext cx="648072" cy="369332"/>
          </a:xfrm>
          <a:prstGeom prst="rect">
            <a:avLst/>
          </a:prstGeom>
          <a:noFill/>
        </p:spPr>
        <p:txBody>
          <a:bodyPr wrap="square" rtlCol="0">
            <a:spAutoFit/>
          </a:bodyPr>
          <a:lstStyle/>
          <a:p>
            <a:r>
              <a:rPr lang="de-DE" dirty="0" smtClean="0"/>
              <a:t>3a/4</a:t>
            </a:r>
          </a:p>
        </p:txBody>
      </p:sp>
      <p:sp>
        <p:nvSpPr>
          <p:cNvPr id="73" name="Textfeld 72"/>
          <p:cNvSpPr txBox="1"/>
          <p:nvPr/>
        </p:nvSpPr>
        <p:spPr>
          <a:xfrm>
            <a:off x="0" y="2636912"/>
            <a:ext cx="504056" cy="369332"/>
          </a:xfrm>
          <a:prstGeom prst="rect">
            <a:avLst/>
          </a:prstGeom>
          <a:noFill/>
        </p:spPr>
        <p:txBody>
          <a:bodyPr wrap="square" rtlCol="0">
            <a:spAutoFit/>
          </a:bodyPr>
          <a:lstStyle/>
          <a:p>
            <a:r>
              <a:rPr lang="de-DE" dirty="0" smtClean="0"/>
              <a:t>b</a:t>
            </a:r>
          </a:p>
        </p:txBody>
      </p:sp>
      <p:sp>
        <p:nvSpPr>
          <p:cNvPr id="42" name="Textfeld 41"/>
          <p:cNvSpPr txBox="1"/>
          <p:nvPr/>
        </p:nvSpPr>
        <p:spPr>
          <a:xfrm>
            <a:off x="3635896" y="4355812"/>
            <a:ext cx="504056" cy="369332"/>
          </a:xfrm>
          <a:prstGeom prst="rect">
            <a:avLst/>
          </a:prstGeom>
          <a:noFill/>
        </p:spPr>
        <p:txBody>
          <a:bodyPr wrap="square" rtlCol="0">
            <a:spAutoFit/>
          </a:bodyPr>
          <a:lstStyle/>
          <a:p>
            <a:r>
              <a:rPr lang="de-DE" dirty="0" smtClean="0"/>
              <a:t>a/2</a:t>
            </a:r>
          </a:p>
        </p:txBody>
      </p:sp>
      <p:sp>
        <p:nvSpPr>
          <p:cNvPr id="43" name="Textfeld 42"/>
          <p:cNvSpPr txBox="1"/>
          <p:nvPr/>
        </p:nvSpPr>
        <p:spPr>
          <a:xfrm>
            <a:off x="3563888" y="908720"/>
            <a:ext cx="504056" cy="369332"/>
          </a:xfrm>
          <a:prstGeom prst="rect">
            <a:avLst/>
          </a:prstGeom>
          <a:noFill/>
        </p:spPr>
        <p:txBody>
          <a:bodyPr wrap="square" rtlCol="0">
            <a:spAutoFit/>
          </a:bodyPr>
          <a:lstStyle/>
          <a:p>
            <a:r>
              <a:rPr lang="de-DE" dirty="0" smtClean="0"/>
              <a:t>a/2</a:t>
            </a:r>
          </a:p>
        </p:txBody>
      </p:sp>
      <p:cxnSp>
        <p:nvCxnSpPr>
          <p:cNvPr id="67" name="Straight Connector 66"/>
          <p:cNvCxnSpPr>
            <a:stCxn id="81" idx="3"/>
          </p:cNvCxnSpPr>
          <p:nvPr/>
        </p:nvCxnSpPr>
        <p:spPr>
          <a:xfrm flipH="1">
            <a:off x="0" y="1327557"/>
            <a:ext cx="3419872" cy="1165339"/>
          </a:xfrm>
          <a:prstGeom prst="line">
            <a:avLst/>
          </a:prstGeom>
          <a:ln w="19050">
            <a:solidFill>
              <a:srgbClr val="4BFF69"/>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0" y="2420888"/>
            <a:ext cx="4139952" cy="1800200"/>
          </a:xfrm>
          <a:prstGeom prst="line">
            <a:avLst/>
          </a:prstGeom>
          <a:ln w="19050">
            <a:solidFill>
              <a:srgbClr val="4BFF69"/>
            </a:solidFill>
            <a:prstDash val="lgDash"/>
          </a:ln>
        </p:spPr>
        <p:style>
          <a:lnRef idx="1">
            <a:schemeClr val="accent1"/>
          </a:lnRef>
          <a:fillRef idx="0">
            <a:schemeClr val="accent1"/>
          </a:fillRef>
          <a:effectRef idx="0">
            <a:schemeClr val="accent1"/>
          </a:effectRef>
          <a:fontRef idx="minor">
            <a:schemeClr val="tx1"/>
          </a:fontRef>
        </p:style>
      </p:cxnSp>
      <p:sp>
        <p:nvSpPr>
          <p:cNvPr id="66" name="Abgerundetes Rechteck 36"/>
          <p:cNvSpPr/>
          <p:nvPr/>
        </p:nvSpPr>
        <p:spPr>
          <a:xfrm>
            <a:off x="7956376" y="5805264"/>
            <a:ext cx="360040" cy="288032"/>
          </a:xfrm>
          <a:prstGeom prst="round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F0000"/>
              </a:solidFill>
            </a:endParaRPr>
          </a:p>
        </p:txBody>
      </p:sp>
      <p:cxnSp>
        <p:nvCxnSpPr>
          <p:cNvPr id="74" name="Gerade Verbindung 40"/>
          <p:cNvCxnSpPr>
            <a:stCxn id="66" idx="0"/>
          </p:cNvCxnSpPr>
          <p:nvPr/>
        </p:nvCxnSpPr>
        <p:spPr>
          <a:xfrm flipH="1" flipV="1">
            <a:off x="8134112" y="5248505"/>
            <a:ext cx="2284" cy="55675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740352" y="5661248"/>
            <a:ext cx="216024" cy="261610"/>
          </a:xfrm>
          <a:prstGeom prst="rect">
            <a:avLst/>
          </a:prstGeom>
          <a:noFill/>
        </p:spPr>
        <p:txBody>
          <a:bodyPr wrap="square" rtlCol="0">
            <a:spAutoFit/>
          </a:bodyPr>
          <a:lstStyle/>
          <a:p>
            <a:r>
              <a:rPr lang="de-DE" sz="1100" dirty="0" smtClean="0"/>
              <a:t>0</a:t>
            </a:r>
            <a:endParaRPr lang="de-DE" sz="1100" dirty="0"/>
          </a:p>
        </p:txBody>
      </p:sp>
      <p:sp>
        <p:nvSpPr>
          <p:cNvPr id="76" name="TextBox 75"/>
          <p:cNvSpPr txBox="1"/>
          <p:nvPr/>
        </p:nvSpPr>
        <p:spPr>
          <a:xfrm>
            <a:off x="8244408" y="5661248"/>
            <a:ext cx="432048" cy="261610"/>
          </a:xfrm>
          <a:prstGeom prst="rect">
            <a:avLst/>
          </a:prstGeom>
          <a:noFill/>
        </p:spPr>
        <p:txBody>
          <a:bodyPr wrap="square" rtlCol="0">
            <a:spAutoFit/>
          </a:bodyPr>
          <a:lstStyle/>
          <a:p>
            <a:r>
              <a:rPr lang="de-DE" sz="1100" dirty="0" smtClean="0"/>
              <a:t>180</a:t>
            </a:r>
            <a:endParaRPr lang="de-DE" sz="1100" dirty="0"/>
          </a:p>
        </p:txBody>
      </p:sp>
      <p:sp>
        <p:nvSpPr>
          <p:cNvPr id="77" name="TextBox 76"/>
          <p:cNvSpPr txBox="1"/>
          <p:nvPr/>
        </p:nvSpPr>
        <p:spPr>
          <a:xfrm>
            <a:off x="7956376" y="5229200"/>
            <a:ext cx="432048" cy="261610"/>
          </a:xfrm>
          <a:prstGeom prst="rect">
            <a:avLst/>
          </a:prstGeom>
          <a:noFill/>
        </p:spPr>
        <p:txBody>
          <a:bodyPr wrap="square" rtlCol="0">
            <a:spAutoFit/>
          </a:bodyPr>
          <a:lstStyle/>
          <a:p>
            <a:r>
              <a:rPr lang="de-DE" sz="1100" dirty="0" smtClean="0"/>
              <a:t>90</a:t>
            </a:r>
          </a:p>
        </p:txBody>
      </p:sp>
      <p:sp>
        <p:nvSpPr>
          <p:cNvPr id="78" name="TextBox 77"/>
          <p:cNvSpPr txBox="1"/>
          <p:nvPr/>
        </p:nvSpPr>
        <p:spPr>
          <a:xfrm>
            <a:off x="467544" y="4725144"/>
            <a:ext cx="3816424" cy="1754326"/>
          </a:xfrm>
          <a:prstGeom prst="rect">
            <a:avLst/>
          </a:prstGeom>
          <a:noFill/>
        </p:spPr>
        <p:txBody>
          <a:bodyPr wrap="square" rtlCol="0">
            <a:spAutoFit/>
          </a:bodyPr>
          <a:lstStyle/>
          <a:p>
            <a:r>
              <a:rPr lang="de-DE" sz="1200" dirty="0" smtClean="0"/>
              <a:t>If (#Pfosten == 3)</a:t>
            </a:r>
          </a:p>
          <a:p>
            <a:r>
              <a:rPr lang="de-DE" sz="1200" dirty="0" smtClean="0"/>
              <a:t>  L = Koordinate des linken Pfostens</a:t>
            </a:r>
          </a:p>
          <a:p>
            <a:r>
              <a:rPr lang="de-DE" sz="1200" dirty="0" smtClean="0"/>
              <a:t>  M = Koordinate des mittleren Pfostens</a:t>
            </a:r>
          </a:p>
          <a:p>
            <a:r>
              <a:rPr lang="de-DE" sz="1200" dirty="0" smtClean="0"/>
              <a:t>  R = Koordinate des rechten Pfostens</a:t>
            </a:r>
          </a:p>
          <a:p>
            <a:r>
              <a:rPr lang="de-DE" sz="1200" dirty="0" smtClean="0"/>
              <a:t>  if (distance(L,M)~=a/4 &amp;&amp; distance(M,R) ~=3a/4)</a:t>
            </a:r>
          </a:p>
          <a:p>
            <a:r>
              <a:rPr lang="de-DE" sz="1200" dirty="0" smtClean="0"/>
              <a:t>    Szenario A</a:t>
            </a:r>
          </a:p>
          <a:p>
            <a:r>
              <a:rPr lang="de-DE" sz="1200" dirty="0" smtClean="0"/>
              <a:t>  else if (distance(L,M)~=3a/4 &amp;&amp; distance(M,R) ~=a/4)</a:t>
            </a:r>
          </a:p>
          <a:p>
            <a:r>
              <a:rPr lang="de-DE" sz="1200" dirty="0" smtClean="0"/>
              <a:t>    Szenario B</a:t>
            </a:r>
          </a:p>
          <a:p>
            <a:r>
              <a:rPr lang="de-DE" sz="1200" dirty="0" smtClean="0"/>
              <a:t>...</a:t>
            </a:r>
          </a:p>
        </p:txBody>
      </p:sp>
      <p:sp>
        <p:nvSpPr>
          <p:cNvPr id="79" name="TextBox 78"/>
          <p:cNvSpPr txBox="1"/>
          <p:nvPr/>
        </p:nvSpPr>
        <p:spPr>
          <a:xfrm>
            <a:off x="107504" y="1196752"/>
            <a:ext cx="432048" cy="261610"/>
          </a:xfrm>
          <a:prstGeom prst="rect">
            <a:avLst/>
          </a:prstGeom>
          <a:noFill/>
        </p:spPr>
        <p:txBody>
          <a:bodyPr wrap="square" rtlCol="0">
            <a:spAutoFit/>
          </a:bodyPr>
          <a:lstStyle/>
          <a:p>
            <a:r>
              <a:rPr lang="de-DE" sz="1100" dirty="0" smtClean="0">
                <a:solidFill>
                  <a:srgbClr val="FF0000"/>
                </a:solidFill>
              </a:rPr>
              <a:t>01</a:t>
            </a:r>
            <a:endParaRPr lang="de-DE" sz="1100" dirty="0">
              <a:solidFill>
                <a:srgbClr val="FF0000"/>
              </a:solidFill>
            </a:endParaRPr>
          </a:p>
        </p:txBody>
      </p:sp>
      <p:sp>
        <p:nvSpPr>
          <p:cNvPr id="80" name="TextBox 79"/>
          <p:cNvSpPr txBox="1"/>
          <p:nvPr/>
        </p:nvSpPr>
        <p:spPr>
          <a:xfrm>
            <a:off x="827584" y="1196752"/>
            <a:ext cx="432048" cy="261610"/>
          </a:xfrm>
          <a:prstGeom prst="rect">
            <a:avLst/>
          </a:prstGeom>
          <a:noFill/>
        </p:spPr>
        <p:txBody>
          <a:bodyPr wrap="square" rtlCol="0">
            <a:spAutoFit/>
          </a:bodyPr>
          <a:lstStyle/>
          <a:p>
            <a:r>
              <a:rPr lang="de-DE" sz="1100" dirty="0" smtClean="0">
                <a:solidFill>
                  <a:srgbClr val="FF0000"/>
                </a:solidFill>
              </a:rPr>
              <a:t>02</a:t>
            </a:r>
            <a:endParaRPr lang="de-DE" sz="1100" dirty="0">
              <a:solidFill>
                <a:srgbClr val="FF0000"/>
              </a:solidFill>
            </a:endParaRPr>
          </a:p>
        </p:txBody>
      </p:sp>
      <p:sp>
        <p:nvSpPr>
          <p:cNvPr id="81" name="TextBox 80"/>
          <p:cNvSpPr txBox="1"/>
          <p:nvPr/>
        </p:nvSpPr>
        <p:spPr>
          <a:xfrm>
            <a:off x="2987824" y="1196752"/>
            <a:ext cx="432048" cy="261610"/>
          </a:xfrm>
          <a:prstGeom prst="rect">
            <a:avLst/>
          </a:prstGeom>
          <a:noFill/>
        </p:spPr>
        <p:txBody>
          <a:bodyPr wrap="square" rtlCol="0">
            <a:spAutoFit/>
          </a:bodyPr>
          <a:lstStyle/>
          <a:p>
            <a:r>
              <a:rPr lang="de-DE" sz="1100" dirty="0" smtClean="0">
                <a:solidFill>
                  <a:srgbClr val="FF0000"/>
                </a:solidFill>
              </a:rPr>
              <a:t>03</a:t>
            </a:r>
            <a:endParaRPr lang="de-DE" sz="1100" dirty="0">
              <a:solidFill>
                <a:srgbClr val="FF0000"/>
              </a:solidFill>
            </a:endParaRPr>
          </a:p>
        </p:txBody>
      </p:sp>
      <p:sp>
        <p:nvSpPr>
          <p:cNvPr id="82" name="TextBox 81"/>
          <p:cNvSpPr txBox="1"/>
          <p:nvPr/>
        </p:nvSpPr>
        <p:spPr>
          <a:xfrm>
            <a:off x="4427984" y="1196752"/>
            <a:ext cx="432048" cy="261610"/>
          </a:xfrm>
          <a:prstGeom prst="rect">
            <a:avLst/>
          </a:prstGeom>
          <a:noFill/>
        </p:spPr>
        <p:txBody>
          <a:bodyPr wrap="square" rtlCol="0">
            <a:spAutoFit/>
          </a:bodyPr>
          <a:lstStyle/>
          <a:p>
            <a:r>
              <a:rPr lang="de-DE" sz="1100" dirty="0" smtClean="0">
                <a:solidFill>
                  <a:srgbClr val="FF0000"/>
                </a:solidFill>
              </a:rPr>
              <a:t>04</a:t>
            </a:r>
            <a:endParaRPr lang="de-DE" sz="1100" dirty="0">
              <a:solidFill>
                <a:srgbClr val="FF0000"/>
              </a:solidFill>
            </a:endParaRPr>
          </a:p>
        </p:txBody>
      </p:sp>
      <p:sp>
        <p:nvSpPr>
          <p:cNvPr id="83" name="TextBox 82"/>
          <p:cNvSpPr txBox="1"/>
          <p:nvPr/>
        </p:nvSpPr>
        <p:spPr>
          <a:xfrm>
            <a:off x="5868144" y="1196752"/>
            <a:ext cx="432048" cy="261610"/>
          </a:xfrm>
          <a:prstGeom prst="rect">
            <a:avLst/>
          </a:prstGeom>
          <a:noFill/>
        </p:spPr>
        <p:txBody>
          <a:bodyPr wrap="square" rtlCol="0">
            <a:spAutoFit/>
          </a:bodyPr>
          <a:lstStyle/>
          <a:p>
            <a:r>
              <a:rPr lang="de-DE" sz="1100" dirty="0" smtClean="0">
                <a:solidFill>
                  <a:srgbClr val="FF0000"/>
                </a:solidFill>
              </a:rPr>
              <a:t>05</a:t>
            </a:r>
            <a:endParaRPr lang="de-DE" sz="1100" dirty="0">
              <a:solidFill>
                <a:srgbClr val="FF0000"/>
              </a:solidFill>
            </a:endParaRPr>
          </a:p>
        </p:txBody>
      </p:sp>
      <p:sp>
        <p:nvSpPr>
          <p:cNvPr id="84" name="TextBox 83"/>
          <p:cNvSpPr txBox="1"/>
          <p:nvPr/>
        </p:nvSpPr>
        <p:spPr>
          <a:xfrm>
            <a:off x="8028384" y="1196752"/>
            <a:ext cx="432048" cy="261610"/>
          </a:xfrm>
          <a:prstGeom prst="rect">
            <a:avLst/>
          </a:prstGeom>
          <a:noFill/>
        </p:spPr>
        <p:txBody>
          <a:bodyPr wrap="square" rtlCol="0">
            <a:spAutoFit/>
          </a:bodyPr>
          <a:lstStyle/>
          <a:p>
            <a:r>
              <a:rPr lang="de-DE" sz="1100" dirty="0" smtClean="0">
                <a:solidFill>
                  <a:srgbClr val="FF0000"/>
                </a:solidFill>
              </a:rPr>
              <a:t>06</a:t>
            </a:r>
            <a:endParaRPr lang="de-DE" sz="1100" dirty="0">
              <a:solidFill>
                <a:srgbClr val="FF0000"/>
              </a:solidFill>
            </a:endParaRPr>
          </a:p>
        </p:txBody>
      </p:sp>
      <p:sp>
        <p:nvSpPr>
          <p:cNvPr id="85" name="TextBox 84"/>
          <p:cNvSpPr txBox="1"/>
          <p:nvPr/>
        </p:nvSpPr>
        <p:spPr>
          <a:xfrm>
            <a:off x="8748464" y="1196752"/>
            <a:ext cx="432048" cy="261610"/>
          </a:xfrm>
          <a:prstGeom prst="rect">
            <a:avLst/>
          </a:prstGeom>
          <a:noFill/>
        </p:spPr>
        <p:txBody>
          <a:bodyPr wrap="square" rtlCol="0">
            <a:spAutoFit/>
          </a:bodyPr>
          <a:lstStyle/>
          <a:p>
            <a:r>
              <a:rPr lang="de-DE" sz="1100" dirty="0" smtClean="0">
                <a:solidFill>
                  <a:srgbClr val="FF0000"/>
                </a:solidFill>
              </a:rPr>
              <a:t>07</a:t>
            </a:r>
            <a:endParaRPr lang="de-DE" sz="1100" dirty="0">
              <a:solidFill>
                <a:srgbClr val="FF0000"/>
              </a:solidFill>
            </a:endParaRPr>
          </a:p>
        </p:txBody>
      </p:sp>
      <p:sp>
        <p:nvSpPr>
          <p:cNvPr id="86" name="TextBox 85"/>
          <p:cNvSpPr txBox="1"/>
          <p:nvPr/>
        </p:nvSpPr>
        <p:spPr>
          <a:xfrm>
            <a:off x="107504" y="4077072"/>
            <a:ext cx="432048" cy="261610"/>
          </a:xfrm>
          <a:prstGeom prst="rect">
            <a:avLst/>
          </a:prstGeom>
          <a:noFill/>
        </p:spPr>
        <p:txBody>
          <a:bodyPr wrap="square" rtlCol="0">
            <a:spAutoFit/>
          </a:bodyPr>
          <a:lstStyle/>
          <a:p>
            <a:r>
              <a:rPr lang="de-DE" sz="1100" dirty="0" smtClean="0">
                <a:solidFill>
                  <a:srgbClr val="FF0000"/>
                </a:solidFill>
              </a:rPr>
              <a:t>14</a:t>
            </a:r>
            <a:endParaRPr lang="de-DE" sz="1100" dirty="0">
              <a:solidFill>
                <a:srgbClr val="FF0000"/>
              </a:solidFill>
            </a:endParaRPr>
          </a:p>
        </p:txBody>
      </p:sp>
      <p:sp>
        <p:nvSpPr>
          <p:cNvPr id="87" name="TextBox 86"/>
          <p:cNvSpPr txBox="1"/>
          <p:nvPr/>
        </p:nvSpPr>
        <p:spPr>
          <a:xfrm>
            <a:off x="827584" y="4077072"/>
            <a:ext cx="432048" cy="261610"/>
          </a:xfrm>
          <a:prstGeom prst="rect">
            <a:avLst/>
          </a:prstGeom>
          <a:noFill/>
        </p:spPr>
        <p:txBody>
          <a:bodyPr wrap="square" rtlCol="0">
            <a:spAutoFit/>
          </a:bodyPr>
          <a:lstStyle/>
          <a:p>
            <a:r>
              <a:rPr lang="de-DE" sz="1100" dirty="0" smtClean="0">
                <a:solidFill>
                  <a:srgbClr val="FF0000"/>
                </a:solidFill>
              </a:rPr>
              <a:t>13</a:t>
            </a:r>
            <a:endParaRPr lang="de-DE" sz="1100" dirty="0">
              <a:solidFill>
                <a:srgbClr val="FF0000"/>
              </a:solidFill>
            </a:endParaRPr>
          </a:p>
        </p:txBody>
      </p:sp>
      <p:sp>
        <p:nvSpPr>
          <p:cNvPr id="88" name="TextBox 87"/>
          <p:cNvSpPr txBox="1"/>
          <p:nvPr/>
        </p:nvSpPr>
        <p:spPr>
          <a:xfrm>
            <a:off x="2987824" y="4077072"/>
            <a:ext cx="432048" cy="261610"/>
          </a:xfrm>
          <a:prstGeom prst="rect">
            <a:avLst/>
          </a:prstGeom>
          <a:noFill/>
        </p:spPr>
        <p:txBody>
          <a:bodyPr wrap="square" rtlCol="0">
            <a:spAutoFit/>
          </a:bodyPr>
          <a:lstStyle/>
          <a:p>
            <a:r>
              <a:rPr lang="de-DE" sz="1100" dirty="0" smtClean="0">
                <a:solidFill>
                  <a:srgbClr val="FF0000"/>
                </a:solidFill>
              </a:rPr>
              <a:t>12</a:t>
            </a:r>
            <a:endParaRPr lang="de-DE" sz="1100" dirty="0">
              <a:solidFill>
                <a:srgbClr val="FF0000"/>
              </a:solidFill>
            </a:endParaRPr>
          </a:p>
        </p:txBody>
      </p:sp>
      <p:sp>
        <p:nvSpPr>
          <p:cNvPr id="89" name="TextBox 88"/>
          <p:cNvSpPr txBox="1"/>
          <p:nvPr/>
        </p:nvSpPr>
        <p:spPr>
          <a:xfrm>
            <a:off x="4427984" y="4077072"/>
            <a:ext cx="432048" cy="261610"/>
          </a:xfrm>
          <a:prstGeom prst="rect">
            <a:avLst/>
          </a:prstGeom>
          <a:noFill/>
        </p:spPr>
        <p:txBody>
          <a:bodyPr wrap="square" rtlCol="0">
            <a:spAutoFit/>
          </a:bodyPr>
          <a:lstStyle/>
          <a:p>
            <a:r>
              <a:rPr lang="de-DE" sz="1100" dirty="0" smtClean="0">
                <a:solidFill>
                  <a:srgbClr val="FF0000"/>
                </a:solidFill>
              </a:rPr>
              <a:t>11</a:t>
            </a:r>
            <a:endParaRPr lang="de-DE" sz="1100" dirty="0">
              <a:solidFill>
                <a:srgbClr val="FF0000"/>
              </a:solidFill>
            </a:endParaRPr>
          </a:p>
        </p:txBody>
      </p:sp>
      <p:sp>
        <p:nvSpPr>
          <p:cNvPr id="90" name="TextBox 89"/>
          <p:cNvSpPr txBox="1"/>
          <p:nvPr/>
        </p:nvSpPr>
        <p:spPr>
          <a:xfrm>
            <a:off x="5868144" y="4077072"/>
            <a:ext cx="432048" cy="261610"/>
          </a:xfrm>
          <a:prstGeom prst="rect">
            <a:avLst/>
          </a:prstGeom>
          <a:noFill/>
        </p:spPr>
        <p:txBody>
          <a:bodyPr wrap="square" rtlCol="0">
            <a:spAutoFit/>
          </a:bodyPr>
          <a:lstStyle/>
          <a:p>
            <a:r>
              <a:rPr lang="de-DE" sz="1100" dirty="0" smtClean="0">
                <a:solidFill>
                  <a:srgbClr val="FF0000"/>
                </a:solidFill>
              </a:rPr>
              <a:t>10</a:t>
            </a:r>
            <a:endParaRPr lang="de-DE" sz="1100" dirty="0">
              <a:solidFill>
                <a:srgbClr val="FF0000"/>
              </a:solidFill>
            </a:endParaRPr>
          </a:p>
        </p:txBody>
      </p:sp>
      <p:sp>
        <p:nvSpPr>
          <p:cNvPr id="91" name="TextBox 90"/>
          <p:cNvSpPr txBox="1"/>
          <p:nvPr/>
        </p:nvSpPr>
        <p:spPr>
          <a:xfrm>
            <a:off x="8028384" y="4077072"/>
            <a:ext cx="432048" cy="261610"/>
          </a:xfrm>
          <a:prstGeom prst="rect">
            <a:avLst/>
          </a:prstGeom>
          <a:noFill/>
        </p:spPr>
        <p:txBody>
          <a:bodyPr wrap="square" rtlCol="0">
            <a:spAutoFit/>
          </a:bodyPr>
          <a:lstStyle/>
          <a:p>
            <a:r>
              <a:rPr lang="de-DE" sz="1100" dirty="0" smtClean="0">
                <a:solidFill>
                  <a:srgbClr val="FF0000"/>
                </a:solidFill>
              </a:rPr>
              <a:t>09</a:t>
            </a:r>
            <a:endParaRPr lang="de-DE" sz="1100" dirty="0">
              <a:solidFill>
                <a:srgbClr val="FF0000"/>
              </a:solidFill>
            </a:endParaRPr>
          </a:p>
        </p:txBody>
      </p:sp>
      <p:sp>
        <p:nvSpPr>
          <p:cNvPr id="92" name="TextBox 91"/>
          <p:cNvSpPr txBox="1"/>
          <p:nvPr/>
        </p:nvSpPr>
        <p:spPr>
          <a:xfrm>
            <a:off x="8748464" y="4077072"/>
            <a:ext cx="432048" cy="261610"/>
          </a:xfrm>
          <a:prstGeom prst="rect">
            <a:avLst/>
          </a:prstGeom>
          <a:noFill/>
        </p:spPr>
        <p:txBody>
          <a:bodyPr wrap="square" rtlCol="0">
            <a:spAutoFit/>
          </a:bodyPr>
          <a:lstStyle/>
          <a:p>
            <a:r>
              <a:rPr lang="de-DE" sz="1100" dirty="0" smtClean="0">
                <a:solidFill>
                  <a:srgbClr val="FF0000"/>
                </a:solidFill>
              </a:rPr>
              <a:t>08</a:t>
            </a:r>
            <a:endParaRPr lang="de-DE" sz="1100" dirty="0">
              <a:solidFill>
                <a:srgbClr val="FF0000"/>
              </a:solidFill>
            </a:endParaRPr>
          </a:p>
        </p:txBody>
      </p:sp>
      <p:cxnSp>
        <p:nvCxnSpPr>
          <p:cNvPr id="100" name="Gerade Verbindung 53"/>
          <p:cNvCxnSpPr>
            <a:stCxn id="37" idx="0"/>
          </p:cNvCxnSpPr>
          <p:nvPr/>
        </p:nvCxnSpPr>
        <p:spPr>
          <a:xfrm flipV="1">
            <a:off x="1110575" y="1412776"/>
            <a:ext cx="1949257" cy="699379"/>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2" name="Gerade Verbindung 63"/>
          <p:cNvCxnSpPr>
            <a:stCxn id="39" idx="2"/>
          </p:cNvCxnSpPr>
          <p:nvPr/>
        </p:nvCxnSpPr>
        <p:spPr>
          <a:xfrm>
            <a:off x="1719091" y="3137308"/>
            <a:ext cx="1412749" cy="1011772"/>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51520" y="1320772"/>
            <a:ext cx="2880000" cy="28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012480" y="1320772"/>
            <a:ext cx="2880000" cy="28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320772"/>
            <a:ext cx="2880000" cy="2880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97184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601240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p:cNvSpPr/>
          <p:nvPr/>
        </p:nvSpPr>
        <p:spPr>
          <a:xfrm>
            <a:off x="17951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17951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305983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305983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94015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594015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882047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882047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8995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8995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p:cNvSpPr/>
          <p:nvPr/>
        </p:nvSpPr>
        <p:spPr>
          <a:xfrm>
            <a:off x="44999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44999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1003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81003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25"/>
          <p:cNvCxnSpPr>
            <a:stCxn id="21" idx="4"/>
            <a:endCxn id="22" idx="0"/>
          </p:cNvCxnSpPr>
          <p:nvPr/>
        </p:nvCxnSpPr>
        <p:spPr>
          <a:xfrm>
            <a:off x="81724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19" idx="4"/>
            <a:endCxn id="20" idx="0"/>
          </p:cNvCxnSpPr>
          <p:nvPr/>
        </p:nvCxnSpPr>
        <p:spPr>
          <a:xfrm>
            <a:off x="45720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179512" y="188640"/>
            <a:ext cx="2736304" cy="646331"/>
          </a:xfrm>
          <a:prstGeom prst="rect">
            <a:avLst/>
          </a:prstGeom>
          <a:noFill/>
        </p:spPr>
        <p:txBody>
          <a:bodyPr wrap="square" rtlCol="0">
            <a:spAutoFit/>
          </a:bodyPr>
          <a:lstStyle/>
          <a:p>
            <a:r>
              <a:rPr lang="de-DE" sz="3600" b="1" u="sng" dirty="0" smtClean="0"/>
              <a:t>3 Pfosten</a:t>
            </a:r>
            <a:endParaRPr lang="de-DE" sz="3600" b="1" u="sng" dirty="0"/>
          </a:p>
        </p:txBody>
      </p:sp>
      <p:sp>
        <p:nvSpPr>
          <p:cNvPr id="37" name="Abgerundetes Rechteck 36"/>
          <p:cNvSpPr/>
          <p:nvPr/>
        </p:nvSpPr>
        <p:spPr>
          <a:xfrm rot="18162437">
            <a:off x="1442083" y="2362152"/>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rgbClr val="FF0000"/>
                </a:solidFill>
              </a:rPr>
              <a:t>C</a:t>
            </a:r>
            <a:endParaRPr lang="de-DE" dirty="0">
              <a:solidFill>
                <a:srgbClr val="FF0000"/>
              </a:solidFill>
            </a:endParaRPr>
          </a:p>
        </p:txBody>
      </p:sp>
      <p:sp>
        <p:nvSpPr>
          <p:cNvPr id="39" name="Abgerundetes Rechteck 38"/>
          <p:cNvSpPr/>
          <p:nvPr/>
        </p:nvSpPr>
        <p:spPr>
          <a:xfrm rot="3608526">
            <a:off x="1510159" y="3080759"/>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e-DE" dirty="0" smtClean="0">
                <a:solidFill>
                  <a:srgbClr val="FF0000"/>
                </a:solidFill>
              </a:rPr>
              <a:t>D</a:t>
            </a:r>
            <a:endParaRPr lang="de-DE" dirty="0">
              <a:solidFill>
                <a:srgbClr val="FF0000"/>
              </a:solidFill>
            </a:endParaRPr>
          </a:p>
        </p:txBody>
      </p:sp>
      <p:cxnSp>
        <p:nvCxnSpPr>
          <p:cNvPr id="41" name="Gerade Verbindung 40"/>
          <p:cNvCxnSpPr>
            <a:stCxn id="37" idx="0"/>
          </p:cNvCxnSpPr>
          <p:nvPr/>
        </p:nvCxnSpPr>
        <p:spPr>
          <a:xfrm flipH="1" flipV="1">
            <a:off x="1115616" y="2132856"/>
            <a:ext cx="385306" cy="29549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p:nvCxnSpPr>
        <p:spPr>
          <a:xfrm rot="374924" flipH="1">
            <a:off x="1315627" y="3296473"/>
            <a:ext cx="249652" cy="20730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a:stCxn id="37" idx="0"/>
            <a:endCxn id="9" idx="5"/>
          </p:cNvCxnSpPr>
          <p:nvPr/>
        </p:nvCxnSpPr>
        <p:spPr>
          <a:xfrm flipH="1" flipV="1">
            <a:off x="302437" y="1371689"/>
            <a:ext cx="1198485" cy="1056660"/>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4" name="Gerade Verbindung 53"/>
          <p:cNvCxnSpPr>
            <a:stCxn id="37" idx="0"/>
            <a:endCxn id="80" idx="2"/>
          </p:cNvCxnSpPr>
          <p:nvPr/>
        </p:nvCxnSpPr>
        <p:spPr>
          <a:xfrm flipH="1" flipV="1">
            <a:off x="1043608" y="1458362"/>
            <a:ext cx="457314" cy="969987"/>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9" name="Textfeld 68"/>
          <p:cNvSpPr txBox="1"/>
          <p:nvPr/>
        </p:nvSpPr>
        <p:spPr>
          <a:xfrm>
            <a:off x="395536" y="4293096"/>
            <a:ext cx="504056" cy="369332"/>
          </a:xfrm>
          <a:prstGeom prst="rect">
            <a:avLst/>
          </a:prstGeom>
          <a:noFill/>
        </p:spPr>
        <p:txBody>
          <a:bodyPr wrap="square" rtlCol="0">
            <a:spAutoFit/>
          </a:bodyPr>
          <a:lstStyle/>
          <a:p>
            <a:r>
              <a:rPr lang="de-DE" dirty="0" smtClean="0"/>
              <a:t>a/4</a:t>
            </a:r>
          </a:p>
        </p:txBody>
      </p:sp>
      <p:sp>
        <p:nvSpPr>
          <p:cNvPr id="70" name="Textfeld 69"/>
          <p:cNvSpPr txBox="1"/>
          <p:nvPr/>
        </p:nvSpPr>
        <p:spPr>
          <a:xfrm>
            <a:off x="1763688" y="4355812"/>
            <a:ext cx="648072" cy="369332"/>
          </a:xfrm>
          <a:prstGeom prst="rect">
            <a:avLst/>
          </a:prstGeom>
          <a:noFill/>
        </p:spPr>
        <p:txBody>
          <a:bodyPr wrap="square" rtlCol="0">
            <a:spAutoFit/>
          </a:bodyPr>
          <a:lstStyle/>
          <a:p>
            <a:r>
              <a:rPr lang="de-DE" dirty="0" smtClean="0"/>
              <a:t>3a/4</a:t>
            </a:r>
          </a:p>
        </p:txBody>
      </p:sp>
      <p:sp>
        <p:nvSpPr>
          <p:cNvPr id="71" name="Textfeld 70"/>
          <p:cNvSpPr txBox="1"/>
          <p:nvPr/>
        </p:nvSpPr>
        <p:spPr>
          <a:xfrm>
            <a:off x="395536" y="899428"/>
            <a:ext cx="504056" cy="369332"/>
          </a:xfrm>
          <a:prstGeom prst="rect">
            <a:avLst/>
          </a:prstGeom>
          <a:noFill/>
        </p:spPr>
        <p:txBody>
          <a:bodyPr wrap="square" rtlCol="0">
            <a:spAutoFit/>
          </a:bodyPr>
          <a:lstStyle/>
          <a:p>
            <a:r>
              <a:rPr lang="de-DE" dirty="0" smtClean="0"/>
              <a:t>a/4</a:t>
            </a:r>
          </a:p>
        </p:txBody>
      </p:sp>
      <p:sp>
        <p:nvSpPr>
          <p:cNvPr id="72" name="Textfeld 71"/>
          <p:cNvSpPr txBox="1"/>
          <p:nvPr/>
        </p:nvSpPr>
        <p:spPr>
          <a:xfrm>
            <a:off x="1763688" y="908720"/>
            <a:ext cx="648072" cy="369332"/>
          </a:xfrm>
          <a:prstGeom prst="rect">
            <a:avLst/>
          </a:prstGeom>
          <a:noFill/>
        </p:spPr>
        <p:txBody>
          <a:bodyPr wrap="square" rtlCol="0">
            <a:spAutoFit/>
          </a:bodyPr>
          <a:lstStyle/>
          <a:p>
            <a:r>
              <a:rPr lang="de-DE" dirty="0" smtClean="0"/>
              <a:t>3a/4</a:t>
            </a:r>
          </a:p>
        </p:txBody>
      </p:sp>
      <p:sp>
        <p:nvSpPr>
          <p:cNvPr id="73" name="Textfeld 72"/>
          <p:cNvSpPr txBox="1"/>
          <p:nvPr/>
        </p:nvSpPr>
        <p:spPr>
          <a:xfrm>
            <a:off x="0" y="2636912"/>
            <a:ext cx="504056" cy="369332"/>
          </a:xfrm>
          <a:prstGeom prst="rect">
            <a:avLst/>
          </a:prstGeom>
          <a:noFill/>
        </p:spPr>
        <p:txBody>
          <a:bodyPr wrap="square" rtlCol="0">
            <a:spAutoFit/>
          </a:bodyPr>
          <a:lstStyle/>
          <a:p>
            <a:r>
              <a:rPr lang="de-DE" dirty="0" smtClean="0"/>
              <a:t>b</a:t>
            </a:r>
          </a:p>
        </p:txBody>
      </p:sp>
      <p:sp>
        <p:nvSpPr>
          <p:cNvPr id="42" name="Textfeld 41"/>
          <p:cNvSpPr txBox="1"/>
          <p:nvPr/>
        </p:nvSpPr>
        <p:spPr>
          <a:xfrm>
            <a:off x="3635896" y="4355812"/>
            <a:ext cx="504056" cy="369332"/>
          </a:xfrm>
          <a:prstGeom prst="rect">
            <a:avLst/>
          </a:prstGeom>
          <a:noFill/>
        </p:spPr>
        <p:txBody>
          <a:bodyPr wrap="square" rtlCol="0">
            <a:spAutoFit/>
          </a:bodyPr>
          <a:lstStyle/>
          <a:p>
            <a:r>
              <a:rPr lang="de-DE" dirty="0" smtClean="0"/>
              <a:t>a/2</a:t>
            </a:r>
          </a:p>
        </p:txBody>
      </p:sp>
      <p:sp>
        <p:nvSpPr>
          <p:cNvPr id="43" name="Textfeld 42"/>
          <p:cNvSpPr txBox="1"/>
          <p:nvPr/>
        </p:nvSpPr>
        <p:spPr>
          <a:xfrm>
            <a:off x="3563888" y="908720"/>
            <a:ext cx="504056" cy="369332"/>
          </a:xfrm>
          <a:prstGeom prst="rect">
            <a:avLst/>
          </a:prstGeom>
          <a:noFill/>
        </p:spPr>
        <p:txBody>
          <a:bodyPr wrap="square" rtlCol="0">
            <a:spAutoFit/>
          </a:bodyPr>
          <a:lstStyle/>
          <a:p>
            <a:r>
              <a:rPr lang="de-DE" dirty="0" smtClean="0"/>
              <a:t>a/2</a:t>
            </a:r>
          </a:p>
        </p:txBody>
      </p:sp>
      <p:cxnSp>
        <p:nvCxnSpPr>
          <p:cNvPr id="67" name="Straight Connector 66"/>
          <p:cNvCxnSpPr>
            <a:endCxn id="86" idx="2"/>
          </p:cNvCxnSpPr>
          <p:nvPr/>
        </p:nvCxnSpPr>
        <p:spPr>
          <a:xfrm flipH="1">
            <a:off x="323528" y="1340768"/>
            <a:ext cx="1872208" cy="2997914"/>
          </a:xfrm>
          <a:prstGeom prst="line">
            <a:avLst/>
          </a:prstGeom>
          <a:ln w="19050">
            <a:solidFill>
              <a:srgbClr val="4BFF69"/>
            </a:solidFill>
            <a:prstDash val="lg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67544" y="4725144"/>
            <a:ext cx="3816424" cy="1754326"/>
          </a:xfrm>
          <a:prstGeom prst="rect">
            <a:avLst/>
          </a:prstGeom>
          <a:noFill/>
        </p:spPr>
        <p:txBody>
          <a:bodyPr wrap="square" rtlCol="0">
            <a:spAutoFit/>
          </a:bodyPr>
          <a:lstStyle/>
          <a:p>
            <a:r>
              <a:rPr lang="de-DE" sz="1200" dirty="0" smtClean="0"/>
              <a:t>If (#Pfosten == 3)</a:t>
            </a:r>
          </a:p>
          <a:p>
            <a:r>
              <a:rPr lang="de-DE" sz="1200" dirty="0" smtClean="0"/>
              <a:t>  L = Koordinate des linken Pfostens</a:t>
            </a:r>
          </a:p>
          <a:p>
            <a:r>
              <a:rPr lang="de-DE" sz="1200" dirty="0" smtClean="0"/>
              <a:t>  M = Koordinate des mittleren Pfostens</a:t>
            </a:r>
          </a:p>
          <a:p>
            <a:r>
              <a:rPr lang="de-DE" sz="1200" dirty="0" smtClean="0"/>
              <a:t>  R = Koordinate des rechten Pfostens</a:t>
            </a:r>
          </a:p>
          <a:p>
            <a:r>
              <a:rPr lang="de-DE" sz="1200" dirty="0" smtClean="0"/>
              <a:t>  if (distance(L,M)~=a/4 &amp;&amp; distance(M,R) ~=3a/4)</a:t>
            </a:r>
          </a:p>
          <a:p>
            <a:r>
              <a:rPr lang="de-DE" sz="1200" dirty="0" smtClean="0"/>
              <a:t>    Szenario A</a:t>
            </a:r>
          </a:p>
          <a:p>
            <a:r>
              <a:rPr lang="de-DE" sz="1200" dirty="0" smtClean="0"/>
              <a:t>  else if (distance(L,M)~=3a/4 &amp;&amp; distance(M,R) ~=a/4)</a:t>
            </a:r>
          </a:p>
          <a:p>
            <a:r>
              <a:rPr lang="de-DE" sz="1200" dirty="0" smtClean="0"/>
              <a:t>    Szenario B</a:t>
            </a:r>
          </a:p>
          <a:p>
            <a:r>
              <a:rPr lang="de-DE" sz="1200" dirty="0" smtClean="0"/>
              <a:t>...</a:t>
            </a:r>
          </a:p>
        </p:txBody>
      </p:sp>
      <p:sp>
        <p:nvSpPr>
          <p:cNvPr id="79" name="TextBox 78"/>
          <p:cNvSpPr txBox="1"/>
          <p:nvPr/>
        </p:nvSpPr>
        <p:spPr>
          <a:xfrm>
            <a:off x="107504" y="1196752"/>
            <a:ext cx="432048" cy="261610"/>
          </a:xfrm>
          <a:prstGeom prst="rect">
            <a:avLst/>
          </a:prstGeom>
          <a:noFill/>
        </p:spPr>
        <p:txBody>
          <a:bodyPr wrap="square" rtlCol="0">
            <a:spAutoFit/>
          </a:bodyPr>
          <a:lstStyle/>
          <a:p>
            <a:r>
              <a:rPr lang="de-DE" sz="1100" dirty="0" smtClean="0">
                <a:solidFill>
                  <a:srgbClr val="FF0000"/>
                </a:solidFill>
              </a:rPr>
              <a:t>01</a:t>
            </a:r>
            <a:endParaRPr lang="de-DE" sz="1100" dirty="0">
              <a:solidFill>
                <a:srgbClr val="FF0000"/>
              </a:solidFill>
            </a:endParaRPr>
          </a:p>
        </p:txBody>
      </p:sp>
      <p:sp>
        <p:nvSpPr>
          <p:cNvPr id="80" name="TextBox 79"/>
          <p:cNvSpPr txBox="1"/>
          <p:nvPr/>
        </p:nvSpPr>
        <p:spPr>
          <a:xfrm>
            <a:off x="827584" y="1196752"/>
            <a:ext cx="432048" cy="261610"/>
          </a:xfrm>
          <a:prstGeom prst="rect">
            <a:avLst/>
          </a:prstGeom>
          <a:noFill/>
        </p:spPr>
        <p:txBody>
          <a:bodyPr wrap="square" rtlCol="0">
            <a:spAutoFit/>
          </a:bodyPr>
          <a:lstStyle/>
          <a:p>
            <a:r>
              <a:rPr lang="de-DE" sz="1100" dirty="0" smtClean="0">
                <a:solidFill>
                  <a:srgbClr val="FF0000"/>
                </a:solidFill>
              </a:rPr>
              <a:t>02</a:t>
            </a:r>
            <a:endParaRPr lang="de-DE" sz="1100" dirty="0">
              <a:solidFill>
                <a:srgbClr val="FF0000"/>
              </a:solidFill>
            </a:endParaRPr>
          </a:p>
        </p:txBody>
      </p:sp>
      <p:sp>
        <p:nvSpPr>
          <p:cNvPr id="81" name="TextBox 80"/>
          <p:cNvSpPr txBox="1"/>
          <p:nvPr/>
        </p:nvSpPr>
        <p:spPr>
          <a:xfrm>
            <a:off x="2987824" y="1196752"/>
            <a:ext cx="432048" cy="261610"/>
          </a:xfrm>
          <a:prstGeom prst="rect">
            <a:avLst/>
          </a:prstGeom>
          <a:noFill/>
        </p:spPr>
        <p:txBody>
          <a:bodyPr wrap="square" rtlCol="0">
            <a:spAutoFit/>
          </a:bodyPr>
          <a:lstStyle/>
          <a:p>
            <a:r>
              <a:rPr lang="de-DE" sz="1100" dirty="0" smtClean="0">
                <a:solidFill>
                  <a:srgbClr val="FF0000"/>
                </a:solidFill>
              </a:rPr>
              <a:t>03</a:t>
            </a:r>
            <a:endParaRPr lang="de-DE" sz="1100" dirty="0">
              <a:solidFill>
                <a:srgbClr val="FF0000"/>
              </a:solidFill>
            </a:endParaRPr>
          </a:p>
        </p:txBody>
      </p:sp>
      <p:sp>
        <p:nvSpPr>
          <p:cNvPr id="82" name="TextBox 81"/>
          <p:cNvSpPr txBox="1"/>
          <p:nvPr/>
        </p:nvSpPr>
        <p:spPr>
          <a:xfrm>
            <a:off x="4427984" y="1196752"/>
            <a:ext cx="432048" cy="261610"/>
          </a:xfrm>
          <a:prstGeom prst="rect">
            <a:avLst/>
          </a:prstGeom>
          <a:noFill/>
        </p:spPr>
        <p:txBody>
          <a:bodyPr wrap="square" rtlCol="0">
            <a:spAutoFit/>
          </a:bodyPr>
          <a:lstStyle/>
          <a:p>
            <a:r>
              <a:rPr lang="de-DE" sz="1100" dirty="0" smtClean="0">
                <a:solidFill>
                  <a:srgbClr val="FF0000"/>
                </a:solidFill>
              </a:rPr>
              <a:t>04</a:t>
            </a:r>
            <a:endParaRPr lang="de-DE" sz="1100" dirty="0">
              <a:solidFill>
                <a:srgbClr val="FF0000"/>
              </a:solidFill>
            </a:endParaRPr>
          </a:p>
        </p:txBody>
      </p:sp>
      <p:sp>
        <p:nvSpPr>
          <p:cNvPr id="83" name="TextBox 82"/>
          <p:cNvSpPr txBox="1"/>
          <p:nvPr/>
        </p:nvSpPr>
        <p:spPr>
          <a:xfrm>
            <a:off x="5868144" y="1196752"/>
            <a:ext cx="432048" cy="261610"/>
          </a:xfrm>
          <a:prstGeom prst="rect">
            <a:avLst/>
          </a:prstGeom>
          <a:noFill/>
        </p:spPr>
        <p:txBody>
          <a:bodyPr wrap="square" rtlCol="0">
            <a:spAutoFit/>
          </a:bodyPr>
          <a:lstStyle/>
          <a:p>
            <a:r>
              <a:rPr lang="de-DE" sz="1100" dirty="0" smtClean="0">
                <a:solidFill>
                  <a:srgbClr val="FF0000"/>
                </a:solidFill>
              </a:rPr>
              <a:t>05</a:t>
            </a:r>
            <a:endParaRPr lang="de-DE" sz="1100" dirty="0">
              <a:solidFill>
                <a:srgbClr val="FF0000"/>
              </a:solidFill>
            </a:endParaRPr>
          </a:p>
        </p:txBody>
      </p:sp>
      <p:sp>
        <p:nvSpPr>
          <p:cNvPr id="84" name="TextBox 83"/>
          <p:cNvSpPr txBox="1"/>
          <p:nvPr/>
        </p:nvSpPr>
        <p:spPr>
          <a:xfrm>
            <a:off x="8028384" y="1196752"/>
            <a:ext cx="432048" cy="261610"/>
          </a:xfrm>
          <a:prstGeom prst="rect">
            <a:avLst/>
          </a:prstGeom>
          <a:noFill/>
        </p:spPr>
        <p:txBody>
          <a:bodyPr wrap="square" rtlCol="0">
            <a:spAutoFit/>
          </a:bodyPr>
          <a:lstStyle/>
          <a:p>
            <a:r>
              <a:rPr lang="de-DE" sz="1100" dirty="0" smtClean="0">
                <a:solidFill>
                  <a:srgbClr val="FF0000"/>
                </a:solidFill>
              </a:rPr>
              <a:t>06</a:t>
            </a:r>
            <a:endParaRPr lang="de-DE" sz="1100" dirty="0">
              <a:solidFill>
                <a:srgbClr val="FF0000"/>
              </a:solidFill>
            </a:endParaRPr>
          </a:p>
        </p:txBody>
      </p:sp>
      <p:sp>
        <p:nvSpPr>
          <p:cNvPr id="85" name="TextBox 84"/>
          <p:cNvSpPr txBox="1"/>
          <p:nvPr/>
        </p:nvSpPr>
        <p:spPr>
          <a:xfrm>
            <a:off x="8748464" y="1196752"/>
            <a:ext cx="432048" cy="261610"/>
          </a:xfrm>
          <a:prstGeom prst="rect">
            <a:avLst/>
          </a:prstGeom>
          <a:noFill/>
        </p:spPr>
        <p:txBody>
          <a:bodyPr wrap="square" rtlCol="0">
            <a:spAutoFit/>
          </a:bodyPr>
          <a:lstStyle/>
          <a:p>
            <a:r>
              <a:rPr lang="de-DE" sz="1100" dirty="0" smtClean="0">
                <a:solidFill>
                  <a:srgbClr val="FF0000"/>
                </a:solidFill>
              </a:rPr>
              <a:t>07</a:t>
            </a:r>
            <a:endParaRPr lang="de-DE" sz="1100" dirty="0">
              <a:solidFill>
                <a:srgbClr val="FF0000"/>
              </a:solidFill>
            </a:endParaRPr>
          </a:p>
        </p:txBody>
      </p:sp>
      <p:sp>
        <p:nvSpPr>
          <p:cNvPr id="86" name="TextBox 85"/>
          <p:cNvSpPr txBox="1"/>
          <p:nvPr/>
        </p:nvSpPr>
        <p:spPr>
          <a:xfrm>
            <a:off x="107504" y="4077072"/>
            <a:ext cx="432048" cy="261610"/>
          </a:xfrm>
          <a:prstGeom prst="rect">
            <a:avLst/>
          </a:prstGeom>
          <a:noFill/>
        </p:spPr>
        <p:txBody>
          <a:bodyPr wrap="square" rtlCol="0">
            <a:spAutoFit/>
          </a:bodyPr>
          <a:lstStyle/>
          <a:p>
            <a:r>
              <a:rPr lang="de-DE" sz="1100" dirty="0" smtClean="0">
                <a:solidFill>
                  <a:srgbClr val="FF0000"/>
                </a:solidFill>
              </a:rPr>
              <a:t>14</a:t>
            </a:r>
            <a:endParaRPr lang="de-DE" sz="1100" dirty="0">
              <a:solidFill>
                <a:srgbClr val="FF0000"/>
              </a:solidFill>
            </a:endParaRPr>
          </a:p>
        </p:txBody>
      </p:sp>
      <p:sp>
        <p:nvSpPr>
          <p:cNvPr id="87" name="TextBox 86"/>
          <p:cNvSpPr txBox="1"/>
          <p:nvPr/>
        </p:nvSpPr>
        <p:spPr>
          <a:xfrm>
            <a:off x="827584" y="4077072"/>
            <a:ext cx="432048" cy="261610"/>
          </a:xfrm>
          <a:prstGeom prst="rect">
            <a:avLst/>
          </a:prstGeom>
          <a:noFill/>
        </p:spPr>
        <p:txBody>
          <a:bodyPr wrap="square" rtlCol="0">
            <a:spAutoFit/>
          </a:bodyPr>
          <a:lstStyle/>
          <a:p>
            <a:r>
              <a:rPr lang="de-DE" sz="1100" dirty="0" smtClean="0">
                <a:solidFill>
                  <a:srgbClr val="FF0000"/>
                </a:solidFill>
              </a:rPr>
              <a:t>13</a:t>
            </a:r>
            <a:endParaRPr lang="de-DE" sz="1100" dirty="0">
              <a:solidFill>
                <a:srgbClr val="FF0000"/>
              </a:solidFill>
            </a:endParaRPr>
          </a:p>
        </p:txBody>
      </p:sp>
      <p:sp>
        <p:nvSpPr>
          <p:cNvPr id="88" name="TextBox 87"/>
          <p:cNvSpPr txBox="1"/>
          <p:nvPr/>
        </p:nvSpPr>
        <p:spPr>
          <a:xfrm>
            <a:off x="2987824" y="4077072"/>
            <a:ext cx="432048" cy="261610"/>
          </a:xfrm>
          <a:prstGeom prst="rect">
            <a:avLst/>
          </a:prstGeom>
          <a:noFill/>
        </p:spPr>
        <p:txBody>
          <a:bodyPr wrap="square" rtlCol="0">
            <a:spAutoFit/>
          </a:bodyPr>
          <a:lstStyle/>
          <a:p>
            <a:r>
              <a:rPr lang="de-DE" sz="1100" dirty="0" smtClean="0">
                <a:solidFill>
                  <a:srgbClr val="FF0000"/>
                </a:solidFill>
              </a:rPr>
              <a:t>12</a:t>
            </a:r>
            <a:endParaRPr lang="de-DE" sz="1100" dirty="0">
              <a:solidFill>
                <a:srgbClr val="FF0000"/>
              </a:solidFill>
            </a:endParaRPr>
          </a:p>
        </p:txBody>
      </p:sp>
      <p:sp>
        <p:nvSpPr>
          <p:cNvPr id="89" name="TextBox 88"/>
          <p:cNvSpPr txBox="1"/>
          <p:nvPr/>
        </p:nvSpPr>
        <p:spPr>
          <a:xfrm>
            <a:off x="4427984" y="4077072"/>
            <a:ext cx="432048" cy="261610"/>
          </a:xfrm>
          <a:prstGeom prst="rect">
            <a:avLst/>
          </a:prstGeom>
          <a:noFill/>
        </p:spPr>
        <p:txBody>
          <a:bodyPr wrap="square" rtlCol="0">
            <a:spAutoFit/>
          </a:bodyPr>
          <a:lstStyle/>
          <a:p>
            <a:r>
              <a:rPr lang="de-DE" sz="1100" dirty="0" smtClean="0">
                <a:solidFill>
                  <a:srgbClr val="FF0000"/>
                </a:solidFill>
              </a:rPr>
              <a:t>11</a:t>
            </a:r>
            <a:endParaRPr lang="de-DE" sz="1100" dirty="0">
              <a:solidFill>
                <a:srgbClr val="FF0000"/>
              </a:solidFill>
            </a:endParaRPr>
          </a:p>
        </p:txBody>
      </p:sp>
      <p:sp>
        <p:nvSpPr>
          <p:cNvPr id="90" name="TextBox 89"/>
          <p:cNvSpPr txBox="1"/>
          <p:nvPr/>
        </p:nvSpPr>
        <p:spPr>
          <a:xfrm>
            <a:off x="5868144" y="4077072"/>
            <a:ext cx="432048" cy="261610"/>
          </a:xfrm>
          <a:prstGeom prst="rect">
            <a:avLst/>
          </a:prstGeom>
          <a:noFill/>
        </p:spPr>
        <p:txBody>
          <a:bodyPr wrap="square" rtlCol="0">
            <a:spAutoFit/>
          </a:bodyPr>
          <a:lstStyle/>
          <a:p>
            <a:r>
              <a:rPr lang="de-DE" sz="1100" dirty="0" smtClean="0">
                <a:solidFill>
                  <a:srgbClr val="FF0000"/>
                </a:solidFill>
              </a:rPr>
              <a:t>10</a:t>
            </a:r>
            <a:endParaRPr lang="de-DE" sz="1100" dirty="0">
              <a:solidFill>
                <a:srgbClr val="FF0000"/>
              </a:solidFill>
            </a:endParaRPr>
          </a:p>
        </p:txBody>
      </p:sp>
      <p:sp>
        <p:nvSpPr>
          <p:cNvPr id="91" name="TextBox 90"/>
          <p:cNvSpPr txBox="1"/>
          <p:nvPr/>
        </p:nvSpPr>
        <p:spPr>
          <a:xfrm>
            <a:off x="8028384" y="4077072"/>
            <a:ext cx="432048" cy="261610"/>
          </a:xfrm>
          <a:prstGeom prst="rect">
            <a:avLst/>
          </a:prstGeom>
          <a:noFill/>
        </p:spPr>
        <p:txBody>
          <a:bodyPr wrap="square" rtlCol="0">
            <a:spAutoFit/>
          </a:bodyPr>
          <a:lstStyle/>
          <a:p>
            <a:r>
              <a:rPr lang="de-DE" sz="1100" dirty="0" smtClean="0">
                <a:solidFill>
                  <a:srgbClr val="FF0000"/>
                </a:solidFill>
              </a:rPr>
              <a:t>09</a:t>
            </a:r>
            <a:endParaRPr lang="de-DE" sz="1100" dirty="0">
              <a:solidFill>
                <a:srgbClr val="FF0000"/>
              </a:solidFill>
            </a:endParaRPr>
          </a:p>
        </p:txBody>
      </p:sp>
      <p:sp>
        <p:nvSpPr>
          <p:cNvPr id="92" name="TextBox 91"/>
          <p:cNvSpPr txBox="1"/>
          <p:nvPr/>
        </p:nvSpPr>
        <p:spPr>
          <a:xfrm>
            <a:off x="8748464" y="4077072"/>
            <a:ext cx="432048" cy="261610"/>
          </a:xfrm>
          <a:prstGeom prst="rect">
            <a:avLst/>
          </a:prstGeom>
          <a:noFill/>
        </p:spPr>
        <p:txBody>
          <a:bodyPr wrap="square" rtlCol="0">
            <a:spAutoFit/>
          </a:bodyPr>
          <a:lstStyle/>
          <a:p>
            <a:r>
              <a:rPr lang="de-DE" sz="1100" dirty="0" smtClean="0">
                <a:solidFill>
                  <a:srgbClr val="FF0000"/>
                </a:solidFill>
              </a:rPr>
              <a:t>08</a:t>
            </a:r>
            <a:endParaRPr lang="de-DE" sz="1100" dirty="0">
              <a:solidFill>
                <a:srgbClr val="FF0000"/>
              </a:solidFill>
            </a:endParaRPr>
          </a:p>
        </p:txBody>
      </p:sp>
      <p:cxnSp>
        <p:nvCxnSpPr>
          <p:cNvPr id="100" name="Gerade Verbindung 53"/>
          <p:cNvCxnSpPr>
            <a:stCxn id="37" idx="0"/>
            <a:endCxn id="86" idx="0"/>
          </p:cNvCxnSpPr>
          <p:nvPr/>
        </p:nvCxnSpPr>
        <p:spPr>
          <a:xfrm flipH="1">
            <a:off x="323528" y="2428349"/>
            <a:ext cx="1177394" cy="1648723"/>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55976" y="4725144"/>
            <a:ext cx="3888432" cy="1015663"/>
          </a:xfrm>
          <a:prstGeom prst="rect">
            <a:avLst/>
          </a:prstGeom>
          <a:noFill/>
        </p:spPr>
        <p:txBody>
          <a:bodyPr wrap="square" rtlCol="0">
            <a:spAutoFit/>
          </a:bodyPr>
          <a:lstStyle/>
          <a:p>
            <a:r>
              <a:rPr lang="de-DE" sz="1200" dirty="0" smtClean="0"/>
              <a:t>  else if (distance(L,M)~=b &amp;&amp; distance(M,R) ~=a/4) </a:t>
            </a:r>
          </a:p>
          <a:p>
            <a:r>
              <a:rPr lang="de-DE" sz="1200" dirty="0" smtClean="0"/>
              <a:t>    Szenario C</a:t>
            </a:r>
          </a:p>
          <a:p>
            <a:r>
              <a:rPr lang="de-DE" sz="1200" dirty="0" smtClean="0"/>
              <a:t>  else if (distance(L,M)~=a/4 &amp;&amp; distance(M,R) ~=b)</a:t>
            </a:r>
          </a:p>
          <a:p>
            <a:r>
              <a:rPr lang="de-DE" sz="1200" dirty="0" smtClean="0"/>
              <a:t>    Szenario D</a:t>
            </a:r>
          </a:p>
          <a:p>
            <a:r>
              <a:rPr lang="de-DE" sz="1200" dirty="0" smtClean="0"/>
              <a:t>...</a:t>
            </a:r>
            <a:endParaRPr lang="de-DE"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51520" y="1320772"/>
            <a:ext cx="2880000" cy="28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6012480" y="1320772"/>
            <a:ext cx="2880000" cy="28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320772"/>
            <a:ext cx="2880000" cy="2880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601240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p:cNvSpPr/>
          <p:nvPr/>
        </p:nvSpPr>
        <p:spPr>
          <a:xfrm>
            <a:off x="17951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17951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305983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305983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94015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594015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882047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882047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8995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8995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p:cNvSpPr/>
          <p:nvPr/>
        </p:nvSpPr>
        <p:spPr>
          <a:xfrm>
            <a:off x="44999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44999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1003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81003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25"/>
          <p:cNvCxnSpPr>
            <a:stCxn id="21" idx="4"/>
            <a:endCxn id="22" idx="0"/>
          </p:cNvCxnSpPr>
          <p:nvPr/>
        </p:nvCxnSpPr>
        <p:spPr>
          <a:xfrm>
            <a:off x="81724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19" idx="4"/>
            <a:endCxn id="20" idx="0"/>
          </p:cNvCxnSpPr>
          <p:nvPr/>
        </p:nvCxnSpPr>
        <p:spPr>
          <a:xfrm>
            <a:off x="45720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179512" y="188640"/>
            <a:ext cx="2736304" cy="646331"/>
          </a:xfrm>
          <a:prstGeom prst="rect">
            <a:avLst/>
          </a:prstGeom>
          <a:noFill/>
        </p:spPr>
        <p:txBody>
          <a:bodyPr wrap="square" rtlCol="0">
            <a:spAutoFit/>
          </a:bodyPr>
          <a:lstStyle/>
          <a:p>
            <a:r>
              <a:rPr lang="de-DE" sz="3600" b="1" u="sng" dirty="0" smtClean="0"/>
              <a:t>&gt;3 Pfosten</a:t>
            </a:r>
            <a:endParaRPr lang="de-DE" sz="3600" b="1" u="sng" dirty="0"/>
          </a:p>
        </p:txBody>
      </p:sp>
      <p:sp>
        <p:nvSpPr>
          <p:cNvPr id="69" name="Textfeld 68"/>
          <p:cNvSpPr txBox="1"/>
          <p:nvPr/>
        </p:nvSpPr>
        <p:spPr>
          <a:xfrm>
            <a:off x="395536" y="4293096"/>
            <a:ext cx="504056" cy="369332"/>
          </a:xfrm>
          <a:prstGeom prst="rect">
            <a:avLst/>
          </a:prstGeom>
          <a:noFill/>
        </p:spPr>
        <p:txBody>
          <a:bodyPr wrap="square" rtlCol="0">
            <a:spAutoFit/>
          </a:bodyPr>
          <a:lstStyle/>
          <a:p>
            <a:r>
              <a:rPr lang="de-DE" dirty="0" smtClean="0"/>
              <a:t>a/4</a:t>
            </a:r>
          </a:p>
        </p:txBody>
      </p:sp>
      <p:sp>
        <p:nvSpPr>
          <p:cNvPr id="70" name="Textfeld 69"/>
          <p:cNvSpPr txBox="1"/>
          <p:nvPr/>
        </p:nvSpPr>
        <p:spPr>
          <a:xfrm>
            <a:off x="1763688" y="4355812"/>
            <a:ext cx="648072" cy="369332"/>
          </a:xfrm>
          <a:prstGeom prst="rect">
            <a:avLst/>
          </a:prstGeom>
          <a:noFill/>
        </p:spPr>
        <p:txBody>
          <a:bodyPr wrap="square" rtlCol="0">
            <a:spAutoFit/>
          </a:bodyPr>
          <a:lstStyle/>
          <a:p>
            <a:r>
              <a:rPr lang="de-DE" dirty="0" smtClean="0"/>
              <a:t>3a/4</a:t>
            </a:r>
          </a:p>
        </p:txBody>
      </p:sp>
      <p:sp>
        <p:nvSpPr>
          <p:cNvPr id="71" name="Textfeld 70"/>
          <p:cNvSpPr txBox="1"/>
          <p:nvPr/>
        </p:nvSpPr>
        <p:spPr>
          <a:xfrm>
            <a:off x="395536" y="899428"/>
            <a:ext cx="504056" cy="369332"/>
          </a:xfrm>
          <a:prstGeom prst="rect">
            <a:avLst/>
          </a:prstGeom>
          <a:noFill/>
        </p:spPr>
        <p:txBody>
          <a:bodyPr wrap="square" rtlCol="0">
            <a:spAutoFit/>
          </a:bodyPr>
          <a:lstStyle/>
          <a:p>
            <a:r>
              <a:rPr lang="de-DE" dirty="0" smtClean="0"/>
              <a:t>a/4</a:t>
            </a:r>
          </a:p>
        </p:txBody>
      </p:sp>
      <p:sp>
        <p:nvSpPr>
          <p:cNvPr id="72" name="Textfeld 71"/>
          <p:cNvSpPr txBox="1"/>
          <p:nvPr/>
        </p:nvSpPr>
        <p:spPr>
          <a:xfrm>
            <a:off x="1763688" y="908720"/>
            <a:ext cx="648072" cy="369332"/>
          </a:xfrm>
          <a:prstGeom prst="rect">
            <a:avLst/>
          </a:prstGeom>
          <a:noFill/>
        </p:spPr>
        <p:txBody>
          <a:bodyPr wrap="square" rtlCol="0">
            <a:spAutoFit/>
          </a:bodyPr>
          <a:lstStyle/>
          <a:p>
            <a:r>
              <a:rPr lang="de-DE" dirty="0" smtClean="0"/>
              <a:t>3a/4</a:t>
            </a:r>
          </a:p>
        </p:txBody>
      </p:sp>
      <p:sp>
        <p:nvSpPr>
          <p:cNvPr id="73" name="Textfeld 72"/>
          <p:cNvSpPr txBox="1"/>
          <p:nvPr/>
        </p:nvSpPr>
        <p:spPr>
          <a:xfrm>
            <a:off x="0" y="2636912"/>
            <a:ext cx="504056" cy="369332"/>
          </a:xfrm>
          <a:prstGeom prst="rect">
            <a:avLst/>
          </a:prstGeom>
          <a:noFill/>
        </p:spPr>
        <p:txBody>
          <a:bodyPr wrap="square" rtlCol="0">
            <a:spAutoFit/>
          </a:bodyPr>
          <a:lstStyle/>
          <a:p>
            <a:r>
              <a:rPr lang="de-DE" dirty="0" smtClean="0"/>
              <a:t>b</a:t>
            </a:r>
          </a:p>
        </p:txBody>
      </p:sp>
      <p:sp>
        <p:nvSpPr>
          <p:cNvPr id="42" name="Textfeld 41"/>
          <p:cNvSpPr txBox="1"/>
          <p:nvPr/>
        </p:nvSpPr>
        <p:spPr>
          <a:xfrm>
            <a:off x="3635896" y="4355812"/>
            <a:ext cx="504056" cy="369332"/>
          </a:xfrm>
          <a:prstGeom prst="rect">
            <a:avLst/>
          </a:prstGeom>
          <a:noFill/>
        </p:spPr>
        <p:txBody>
          <a:bodyPr wrap="square" rtlCol="0">
            <a:spAutoFit/>
          </a:bodyPr>
          <a:lstStyle/>
          <a:p>
            <a:r>
              <a:rPr lang="de-DE" dirty="0" smtClean="0"/>
              <a:t>a/2</a:t>
            </a:r>
          </a:p>
        </p:txBody>
      </p:sp>
      <p:sp>
        <p:nvSpPr>
          <p:cNvPr id="43" name="Textfeld 42"/>
          <p:cNvSpPr txBox="1"/>
          <p:nvPr/>
        </p:nvSpPr>
        <p:spPr>
          <a:xfrm>
            <a:off x="3563888" y="908720"/>
            <a:ext cx="504056" cy="369332"/>
          </a:xfrm>
          <a:prstGeom prst="rect">
            <a:avLst/>
          </a:prstGeom>
          <a:noFill/>
        </p:spPr>
        <p:txBody>
          <a:bodyPr wrap="square" rtlCol="0">
            <a:spAutoFit/>
          </a:bodyPr>
          <a:lstStyle/>
          <a:p>
            <a:r>
              <a:rPr lang="de-DE" dirty="0" smtClean="0"/>
              <a:t>a/2</a:t>
            </a:r>
          </a:p>
        </p:txBody>
      </p:sp>
      <p:sp>
        <p:nvSpPr>
          <p:cNvPr id="78" name="TextBox 77"/>
          <p:cNvSpPr txBox="1"/>
          <p:nvPr/>
        </p:nvSpPr>
        <p:spPr>
          <a:xfrm>
            <a:off x="467544" y="4725144"/>
            <a:ext cx="3960440" cy="1938992"/>
          </a:xfrm>
          <a:prstGeom prst="rect">
            <a:avLst/>
          </a:prstGeom>
          <a:noFill/>
        </p:spPr>
        <p:txBody>
          <a:bodyPr wrap="square" rtlCol="0">
            <a:spAutoFit/>
          </a:bodyPr>
          <a:lstStyle/>
          <a:p>
            <a:r>
              <a:rPr lang="de-DE" sz="1200" dirty="0" smtClean="0"/>
              <a:t>If (#Pfosten &gt; 3)</a:t>
            </a:r>
          </a:p>
          <a:p>
            <a:r>
              <a:rPr lang="de-DE" sz="1200" dirty="0" smtClean="0"/>
              <a:t>  N1 = naheliegenster Pfosten</a:t>
            </a:r>
          </a:p>
          <a:p>
            <a:r>
              <a:rPr lang="de-DE" sz="1200" dirty="0" smtClean="0"/>
              <a:t>  N2 = zweit naheliegenster Pfosten</a:t>
            </a:r>
          </a:p>
          <a:p>
            <a:r>
              <a:rPr lang="de-DE" sz="1200" dirty="0" smtClean="0"/>
              <a:t>  N3 = dritt naheliegenster Pfosten</a:t>
            </a:r>
          </a:p>
          <a:p>
            <a:r>
              <a:rPr lang="de-DE" sz="1200" dirty="0" smtClean="0"/>
              <a:t>  if (distance(N1,N2)~=a/4)</a:t>
            </a:r>
          </a:p>
          <a:p>
            <a:r>
              <a:rPr lang="de-DE" sz="1200" dirty="0" smtClean="0"/>
              <a:t>    Bereich A</a:t>
            </a:r>
          </a:p>
          <a:p>
            <a:r>
              <a:rPr lang="de-DE" sz="1200" dirty="0" smtClean="0"/>
              <a:t>  else if (distance(N1,N2)~=3a/4 &amp;&amp; distance(N1,N3)~=3a/4)</a:t>
            </a:r>
          </a:p>
          <a:p>
            <a:r>
              <a:rPr lang="de-DE" sz="1200" dirty="0" smtClean="0"/>
              <a:t>    Bereich B</a:t>
            </a:r>
          </a:p>
          <a:p>
            <a:r>
              <a:rPr lang="de-DE" sz="1200" dirty="0" smtClean="0"/>
              <a:t>  else if (distance(N1,N2)~=3a/4 &amp;&amp; distance(N2,N3)~=3a/4)</a:t>
            </a:r>
          </a:p>
          <a:p>
            <a:r>
              <a:rPr lang="de-DE" sz="1200" dirty="0" smtClean="0"/>
              <a:t>    Bereich C </a:t>
            </a:r>
          </a:p>
        </p:txBody>
      </p:sp>
      <p:sp>
        <p:nvSpPr>
          <p:cNvPr id="79" name="TextBox 78"/>
          <p:cNvSpPr txBox="1"/>
          <p:nvPr/>
        </p:nvSpPr>
        <p:spPr>
          <a:xfrm>
            <a:off x="107504" y="1196752"/>
            <a:ext cx="432048" cy="261610"/>
          </a:xfrm>
          <a:prstGeom prst="rect">
            <a:avLst/>
          </a:prstGeom>
          <a:noFill/>
        </p:spPr>
        <p:txBody>
          <a:bodyPr wrap="square" rtlCol="0">
            <a:spAutoFit/>
          </a:bodyPr>
          <a:lstStyle/>
          <a:p>
            <a:r>
              <a:rPr lang="de-DE" sz="1100" dirty="0" smtClean="0">
                <a:solidFill>
                  <a:srgbClr val="FF0000"/>
                </a:solidFill>
              </a:rPr>
              <a:t>01</a:t>
            </a:r>
            <a:endParaRPr lang="de-DE" sz="1100" dirty="0">
              <a:solidFill>
                <a:srgbClr val="FF0000"/>
              </a:solidFill>
            </a:endParaRPr>
          </a:p>
        </p:txBody>
      </p:sp>
      <p:sp>
        <p:nvSpPr>
          <p:cNvPr id="80" name="TextBox 79"/>
          <p:cNvSpPr txBox="1"/>
          <p:nvPr/>
        </p:nvSpPr>
        <p:spPr>
          <a:xfrm>
            <a:off x="827584" y="1196752"/>
            <a:ext cx="432048" cy="261610"/>
          </a:xfrm>
          <a:prstGeom prst="rect">
            <a:avLst/>
          </a:prstGeom>
          <a:noFill/>
        </p:spPr>
        <p:txBody>
          <a:bodyPr wrap="square" rtlCol="0">
            <a:spAutoFit/>
          </a:bodyPr>
          <a:lstStyle/>
          <a:p>
            <a:r>
              <a:rPr lang="de-DE" sz="1100" dirty="0" smtClean="0">
                <a:solidFill>
                  <a:srgbClr val="FF0000"/>
                </a:solidFill>
              </a:rPr>
              <a:t>02</a:t>
            </a:r>
            <a:endParaRPr lang="de-DE" sz="1100" dirty="0">
              <a:solidFill>
                <a:srgbClr val="FF0000"/>
              </a:solidFill>
            </a:endParaRPr>
          </a:p>
        </p:txBody>
      </p:sp>
      <p:sp>
        <p:nvSpPr>
          <p:cNvPr id="81" name="TextBox 80"/>
          <p:cNvSpPr txBox="1"/>
          <p:nvPr/>
        </p:nvSpPr>
        <p:spPr>
          <a:xfrm>
            <a:off x="2987824" y="1196752"/>
            <a:ext cx="432048" cy="261610"/>
          </a:xfrm>
          <a:prstGeom prst="rect">
            <a:avLst/>
          </a:prstGeom>
          <a:noFill/>
        </p:spPr>
        <p:txBody>
          <a:bodyPr wrap="square" rtlCol="0">
            <a:spAutoFit/>
          </a:bodyPr>
          <a:lstStyle/>
          <a:p>
            <a:r>
              <a:rPr lang="de-DE" sz="1100" dirty="0" smtClean="0">
                <a:solidFill>
                  <a:srgbClr val="FF0000"/>
                </a:solidFill>
              </a:rPr>
              <a:t>03</a:t>
            </a:r>
            <a:endParaRPr lang="de-DE" sz="1100" dirty="0">
              <a:solidFill>
                <a:srgbClr val="FF0000"/>
              </a:solidFill>
            </a:endParaRPr>
          </a:p>
        </p:txBody>
      </p:sp>
      <p:sp>
        <p:nvSpPr>
          <p:cNvPr id="82" name="TextBox 81"/>
          <p:cNvSpPr txBox="1"/>
          <p:nvPr/>
        </p:nvSpPr>
        <p:spPr>
          <a:xfrm>
            <a:off x="4427984" y="1196752"/>
            <a:ext cx="432048" cy="261610"/>
          </a:xfrm>
          <a:prstGeom prst="rect">
            <a:avLst/>
          </a:prstGeom>
          <a:noFill/>
        </p:spPr>
        <p:txBody>
          <a:bodyPr wrap="square" rtlCol="0">
            <a:spAutoFit/>
          </a:bodyPr>
          <a:lstStyle/>
          <a:p>
            <a:r>
              <a:rPr lang="de-DE" sz="1100" dirty="0" smtClean="0">
                <a:solidFill>
                  <a:srgbClr val="FF0000"/>
                </a:solidFill>
              </a:rPr>
              <a:t>04</a:t>
            </a:r>
            <a:endParaRPr lang="de-DE" sz="1100" dirty="0">
              <a:solidFill>
                <a:srgbClr val="FF0000"/>
              </a:solidFill>
            </a:endParaRPr>
          </a:p>
        </p:txBody>
      </p:sp>
      <p:sp>
        <p:nvSpPr>
          <p:cNvPr id="83" name="TextBox 82"/>
          <p:cNvSpPr txBox="1"/>
          <p:nvPr/>
        </p:nvSpPr>
        <p:spPr>
          <a:xfrm>
            <a:off x="5868144" y="1196752"/>
            <a:ext cx="432048" cy="261610"/>
          </a:xfrm>
          <a:prstGeom prst="rect">
            <a:avLst/>
          </a:prstGeom>
          <a:noFill/>
        </p:spPr>
        <p:txBody>
          <a:bodyPr wrap="square" rtlCol="0">
            <a:spAutoFit/>
          </a:bodyPr>
          <a:lstStyle/>
          <a:p>
            <a:r>
              <a:rPr lang="de-DE" sz="1100" dirty="0" smtClean="0">
                <a:solidFill>
                  <a:srgbClr val="FF0000"/>
                </a:solidFill>
              </a:rPr>
              <a:t>05</a:t>
            </a:r>
            <a:endParaRPr lang="de-DE" sz="1100" dirty="0">
              <a:solidFill>
                <a:srgbClr val="FF0000"/>
              </a:solidFill>
            </a:endParaRPr>
          </a:p>
        </p:txBody>
      </p:sp>
      <p:sp>
        <p:nvSpPr>
          <p:cNvPr id="84" name="TextBox 83"/>
          <p:cNvSpPr txBox="1"/>
          <p:nvPr/>
        </p:nvSpPr>
        <p:spPr>
          <a:xfrm>
            <a:off x="8028384" y="1196752"/>
            <a:ext cx="432048" cy="261610"/>
          </a:xfrm>
          <a:prstGeom prst="rect">
            <a:avLst/>
          </a:prstGeom>
          <a:noFill/>
        </p:spPr>
        <p:txBody>
          <a:bodyPr wrap="square" rtlCol="0">
            <a:spAutoFit/>
          </a:bodyPr>
          <a:lstStyle/>
          <a:p>
            <a:r>
              <a:rPr lang="de-DE" sz="1100" dirty="0" smtClean="0">
                <a:solidFill>
                  <a:srgbClr val="FF0000"/>
                </a:solidFill>
              </a:rPr>
              <a:t>06</a:t>
            </a:r>
            <a:endParaRPr lang="de-DE" sz="1100" dirty="0">
              <a:solidFill>
                <a:srgbClr val="FF0000"/>
              </a:solidFill>
            </a:endParaRPr>
          </a:p>
        </p:txBody>
      </p:sp>
      <p:sp>
        <p:nvSpPr>
          <p:cNvPr id="85" name="TextBox 84"/>
          <p:cNvSpPr txBox="1"/>
          <p:nvPr/>
        </p:nvSpPr>
        <p:spPr>
          <a:xfrm>
            <a:off x="8748464" y="1196752"/>
            <a:ext cx="432048" cy="261610"/>
          </a:xfrm>
          <a:prstGeom prst="rect">
            <a:avLst/>
          </a:prstGeom>
          <a:noFill/>
        </p:spPr>
        <p:txBody>
          <a:bodyPr wrap="square" rtlCol="0">
            <a:spAutoFit/>
          </a:bodyPr>
          <a:lstStyle/>
          <a:p>
            <a:r>
              <a:rPr lang="de-DE" sz="1100" dirty="0" smtClean="0">
                <a:solidFill>
                  <a:srgbClr val="FF0000"/>
                </a:solidFill>
              </a:rPr>
              <a:t>07</a:t>
            </a:r>
            <a:endParaRPr lang="de-DE" sz="1100" dirty="0">
              <a:solidFill>
                <a:srgbClr val="FF0000"/>
              </a:solidFill>
            </a:endParaRPr>
          </a:p>
        </p:txBody>
      </p:sp>
      <p:sp>
        <p:nvSpPr>
          <p:cNvPr id="86" name="TextBox 85"/>
          <p:cNvSpPr txBox="1"/>
          <p:nvPr/>
        </p:nvSpPr>
        <p:spPr>
          <a:xfrm>
            <a:off x="107504" y="4077072"/>
            <a:ext cx="432048" cy="261610"/>
          </a:xfrm>
          <a:prstGeom prst="rect">
            <a:avLst/>
          </a:prstGeom>
          <a:noFill/>
        </p:spPr>
        <p:txBody>
          <a:bodyPr wrap="square" rtlCol="0">
            <a:spAutoFit/>
          </a:bodyPr>
          <a:lstStyle/>
          <a:p>
            <a:r>
              <a:rPr lang="de-DE" sz="1100" dirty="0" smtClean="0">
                <a:solidFill>
                  <a:srgbClr val="FF0000"/>
                </a:solidFill>
              </a:rPr>
              <a:t>14</a:t>
            </a:r>
            <a:endParaRPr lang="de-DE" sz="1100" dirty="0">
              <a:solidFill>
                <a:srgbClr val="FF0000"/>
              </a:solidFill>
            </a:endParaRPr>
          </a:p>
        </p:txBody>
      </p:sp>
      <p:sp>
        <p:nvSpPr>
          <p:cNvPr id="87" name="TextBox 86"/>
          <p:cNvSpPr txBox="1"/>
          <p:nvPr/>
        </p:nvSpPr>
        <p:spPr>
          <a:xfrm>
            <a:off x="827584" y="4077072"/>
            <a:ext cx="432048" cy="261610"/>
          </a:xfrm>
          <a:prstGeom prst="rect">
            <a:avLst/>
          </a:prstGeom>
          <a:noFill/>
        </p:spPr>
        <p:txBody>
          <a:bodyPr wrap="square" rtlCol="0">
            <a:spAutoFit/>
          </a:bodyPr>
          <a:lstStyle/>
          <a:p>
            <a:r>
              <a:rPr lang="de-DE" sz="1100" dirty="0" smtClean="0">
                <a:solidFill>
                  <a:srgbClr val="FF0000"/>
                </a:solidFill>
              </a:rPr>
              <a:t>13</a:t>
            </a:r>
            <a:endParaRPr lang="de-DE" sz="1100" dirty="0">
              <a:solidFill>
                <a:srgbClr val="FF0000"/>
              </a:solidFill>
            </a:endParaRPr>
          </a:p>
        </p:txBody>
      </p:sp>
      <p:sp>
        <p:nvSpPr>
          <p:cNvPr id="88" name="TextBox 87"/>
          <p:cNvSpPr txBox="1"/>
          <p:nvPr/>
        </p:nvSpPr>
        <p:spPr>
          <a:xfrm>
            <a:off x="2987824" y="4077072"/>
            <a:ext cx="432048" cy="261610"/>
          </a:xfrm>
          <a:prstGeom prst="rect">
            <a:avLst/>
          </a:prstGeom>
          <a:noFill/>
        </p:spPr>
        <p:txBody>
          <a:bodyPr wrap="square" rtlCol="0">
            <a:spAutoFit/>
          </a:bodyPr>
          <a:lstStyle/>
          <a:p>
            <a:r>
              <a:rPr lang="de-DE" sz="1100" dirty="0" smtClean="0">
                <a:solidFill>
                  <a:srgbClr val="FF0000"/>
                </a:solidFill>
              </a:rPr>
              <a:t>12</a:t>
            </a:r>
            <a:endParaRPr lang="de-DE" sz="1100" dirty="0">
              <a:solidFill>
                <a:srgbClr val="FF0000"/>
              </a:solidFill>
            </a:endParaRPr>
          </a:p>
        </p:txBody>
      </p:sp>
      <p:sp>
        <p:nvSpPr>
          <p:cNvPr id="89" name="TextBox 88"/>
          <p:cNvSpPr txBox="1"/>
          <p:nvPr/>
        </p:nvSpPr>
        <p:spPr>
          <a:xfrm>
            <a:off x="4427984" y="4077072"/>
            <a:ext cx="432048" cy="261610"/>
          </a:xfrm>
          <a:prstGeom prst="rect">
            <a:avLst/>
          </a:prstGeom>
          <a:noFill/>
        </p:spPr>
        <p:txBody>
          <a:bodyPr wrap="square" rtlCol="0">
            <a:spAutoFit/>
          </a:bodyPr>
          <a:lstStyle/>
          <a:p>
            <a:r>
              <a:rPr lang="de-DE" sz="1100" dirty="0" smtClean="0">
                <a:solidFill>
                  <a:srgbClr val="FF0000"/>
                </a:solidFill>
              </a:rPr>
              <a:t>11</a:t>
            </a:r>
            <a:endParaRPr lang="de-DE" sz="1100" dirty="0">
              <a:solidFill>
                <a:srgbClr val="FF0000"/>
              </a:solidFill>
            </a:endParaRPr>
          </a:p>
        </p:txBody>
      </p:sp>
      <p:sp>
        <p:nvSpPr>
          <p:cNvPr id="90" name="TextBox 89"/>
          <p:cNvSpPr txBox="1"/>
          <p:nvPr/>
        </p:nvSpPr>
        <p:spPr>
          <a:xfrm>
            <a:off x="5868144" y="4077072"/>
            <a:ext cx="432048" cy="261610"/>
          </a:xfrm>
          <a:prstGeom prst="rect">
            <a:avLst/>
          </a:prstGeom>
          <a:noFill/>
        </p:spPr>
        <p:txBody>
          <a:bodyPr wrap="square" rtlCol="0">
            <a:spAutoFit/>
          </a:bodyPr>
          <a:lstStyle/>
          <a:p>
            <a:r>
              <a:rPr lang="de-DE" sz="1100" dirty="0" smtClean="0">
                <a:solidFill>
                  <a:srgbClr val="FF0000"/>
                </a:solidFill>
              </a:rPr>
              <a:t>10</a:t>
            </a:r>
            <a:endParaRPr lang="de-DE" sz="1100" dirty="0">
              <a:solidFill>
                <a:srgbClr val="FF0000"/>
              </a:solidFill>
            </a:endParaRPr>
          </a:p>
        </p:txBody>
      </p:sp>
      <p:sp>
        <p:nvSpPr>
          <p:cNvPr id="91" name="TextBox 90"/>
          <p:cNvSpPr txBox="1"/>
          <p:nvPr/>
        </p:nvSpPr>
        <p:spPr>
          <a:xfrm>
            <a:off x="8028384" y="4077072"/>
            <a:ext cx="432048" cy="261610"/>
          </a:xfrm>
          <a:prstGeom prst="rect">
            <a:avLst/>
          </a:prstGeom>
          <a:noFill/>
        </p:spPr>
        <p:txBody>
          <a:bodyPr wrap="square" rtlCol="0">
            <a:spAutoFit/>
          </a:bodyPr>
          <a:lstStyle/>
          <a:p>
            <a:r>
              <a:rPr lang="de-DE" sz="1100" dirty="0" smtClean="0">
                <a:solidFill>
                  <a:srgbClr val="FF0000"/>
                </a:solidFill>
              </a:rPr>
              <a:t>09</a:t>
            </a:r>
            <a:endParaRPr lang="de-DE" sz="1100" dirty="0">
              <a:solidFill>
                <a:srgbClr val="FF0000"/>
              </a:solidFill>
            </a:endParaRPr>
          </a:p>
        </p:txBody>
      </p:sp>
      <p:sp>
        <p:nvSpPr>
          <p:cNvPr id="92" name="TextBox 91"/>
          <p:cNvSpPr txBox="1"/>
          <p:nvPr/>
        </p:nvSpPr>
        <p:spPr>
          <a:xfrm>
            <a:off x="8748464" y="4077072"/>
            <a:ext cx="432048" cy="261610"/>
          </a:xfrm>
          <a:prstGeom prst="rect">
            <a:avLst/>
          </a:prstGeom>
          <a:noFill/>
        </p:spPr>
        <p:txBody>
          <a:bodyPr wrap="square" rtlCol="0">
            <a:spAutoFit/>
          </a:bodyPr>
          <a:lstStyle/>
          <a:p>
            <a:r>
              <a:rPr lang="de-DE" sz="1100" dirty="0" smtClean="0">
                <a:solidFill>
                  <a:srgbClr val="FF0000"/>
                </a:solidFill>
              </a:rPr>
              <a:t>08</a:t>
            </a:r>
            <a:endParaRPr lang="de-DE" sz="1100" dirty="0">
              <a:solidFill>
                <a:srgbClr val="FF0000"/>
              </a:solidFill>
            </a:endParaRPr>
          </a:p>
        </p:txBody>
      </p:sp>
      <p:sp>
        <p:nvSpPr>
          <p:cNvPr id="109" name="TextBox 108"/>
          <p:cNvSpPr txBox="1"/>
          <p:nvPr/>
        </p:nvSpPr>
        <p:spPr>
          <a:xfrm>
            <a:off x="4355976" y="4725144"/>
            <a:ext cx="3888432" cy="1938992"/>
          </a:xfrm>
          <a:prstGeom prst="rect">
            <a:avLst/>
          </a:prstGeom>
          <a:noFill/>
        </p:spPr>
        <p:txBody>
          <a:bodyPr wrap="square" rtlCol="0">
            <a:spAutoFit/>
          </a:bodyPr>
          <a:lstStyle/>
          <a:p>
            <a:r>
              <a:rPr lang="de-DE" sz="1200" dirty="0" smtClean="0"/>
              <a:t>  else if (distance(N1,N2)~=3a/4 &amp;&amp; distance(N1,N3)~=a/2)</a:t>
            </a:r>
          </a:p>
          <a:p>
            <a:r>
              <a:rPr lang="de-DE" sz="1200" dirty="0" smtClean="0"/>
              <a:t>    Bereich D</a:t>
            </a:r>
          </a:p>
          <a:p>
            <a:r>
              <a:rPr lang="de-DE" sz="1200" dirty="0" smtClean="0"/>
              <a:t>  else if (distance(N1,N2)~=a/2)</a:t>
            </a:r>
          </a:p>
          <a:p>
            <a:r>
              <a:rPr lang="de-DE" sz="1200" dirty="0" smtClean="0"/>
              <a:t>    Bereich E</a:t>
            </a:r>
          </a:p>
          <a:p>
            <a:r>
              <a:rPr lang="de-DE" sz="1200" dirty="0" smtClean="0"/>
              <a:t>-------------------------</a:t>
            </a:r>
          </a:p>
          <a:p>
            <a:r>
              <a:rPr lang="de-DE" sz="1200" dirty="0" smtClean="0"/>
              <a:t>Beispiel Bereich C:</a:t>
            </a:r>
          </a:p>
          <a:p>
            <a:r>
              <a:rPr lang="de-DE" sz="1200" dirty="0" smtClean="0"/>
              <a:t>  if (</a:t>
            </a:r>
            <a:r>
              <a:rPr lang="de-DE" sz="1200" dirty="0" smtClean="0">
                <a:latin typeface="Lucida Sans Unicode"/>
                <a:cs typeface="Lucida Sans Unicode"/>
              </a:rPr>
              <a:t>∡</a:t>
            </a:r>
            <a:r>
              <a:rPr lang="de-DE" sz="1200" dirty="0" smtClean="0"/>
              <a:t>N3 &lt; </a:t>
            </a:r>
            <a:r>
              <a:rPr lang="de-DE" sz="1200" dirty="0" smtClean="0">
                <a:latin typeface="Lucida Sans Unicode"/>
                <a:cs typeface="Lucida Sans Unicode"/>
              </a:rPr>
              <a:t>∡</a:t>
            </a:r>
            <a:r>
              <a:rPr lang="de-DE" sz="1200" dirty="0" smtClean="0"/>
              <a:t>N2 &lt;</a:t>
            </a:r>
            <a:r>
              <a:rPr lang="de-DE" sz="1200" dirty="0" smtClean="0">
                <a:latin typeface="Lucida Sans Unicode"/>
                <a:cs typeface="Lucida Sans Unicode"/>
              </a:rPr>
              <a:t> ∡</a:t>
            </a:r>
            <a:r>
              <a:rPr lang="de-DE" sz="1200" dirty="0" smtClean="0"/>
              <a:t> N1)</a:t>
            </a:r>
          </a:p>
          <a:p>
            <a:r>
              <a:rPr lang="de-DE" sz="1200" dirty="0" smtClean="0"/>
              <a:t>    N3 = 01, N2 = 02, N1 = 03</a:t>
            </a:r>
          </a:p>
          <a:p>
            <a:r>
              <a:rPr lang="de-DE" sz="1200" dirty="0" smtClean="0"/>
              <a:t>  if (</a:t>
            </a:r>
            <a:r>
              <a:rPr lang="de-DE" sz="1200" dirty="0" smtClean="0">
                <a:latin typeface="Lucida Sans Unicode"/>
                <a:cs typeface="Lucida Sans Unicode"/>
              </a:rPr>
              <a:t>∡</a:t>
            </a:r>
            <a:r>
              <a:rPr lang="de-DE" sz="1200" dirty="0" smtClean="0"/>
              <a:t>N3 &gt; </a:t>
            </a:r>
            <a:r>
              <a:rPr lang="de-DE" sz="1200" dirty="0" smtClean="0">
                <a:latin typeface="Lucida Sans Unicode"/>
                <a:cs typeface="Lucida Sans Unicode"/>
              </a:rPr>
              <a:t>∡</a:t>
            </a:r>
            <a:r>
              <a:rPr lang="de-DE" sz="1200" dirty="0" smtClean="0"/>
              <a:t>N2 &gt;</a:t>
            </a:r>
            <a:r>
              <a:rPr lang="de-DE" sz="1200" dirty="0" smtClean="0">
                <a:latin typeface="Lucida Sans Unicode"/>
                <a:cs typeface="Lucida Sans Unicode"/>
              </a:rPr>
              <a:t> ∡</a:t>
            </a:r>
            <a:r>
              <a:rPr lang="de-DE" sz="1200" dirty="0" smtClean="0"/>
              <a:t> N1)</a:t>
            </a:r>
          </a:p>
          <a:p>
            <a:r>
              <a:rPr lang="de-DE" sz="1200" dirty="0" smtClean="0"/>
              <a:t>    N3 = 14, N2 = 13, N1 = 12</a:t>
            </a:r>
          </a:p>
        </p:txBody>
      </p:sp>
      <p:sp>
        <p:nvSpPr>
          <p:cNvPr id="126" name="Rounded Rectangle 125"/>
          <p:cNvSpPr/>
          <p:nvPr/>
        </p:nvSpPr>
        <p:spPr>
          <a:xfrm>
            <a:off x="971600" y="2132856"/>
            <a:ext cx="720080" cy="1440160"/>
          </a:xfrm>
          <a:prstGeom prst="roundRect">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a:t>
            </a:r>
            <a:endParaRPr lang="de-DE" dirty="0"/>
          </a:p>
        </p:txBody>
      </p:sp>
      <p:sp>
        <p:nvSpPr>
          <p:cNvPr id="130" name="Rounded Rectangle 129"/>
          <p:cNvSpPr/>
          <p:nvPr/>
        </p:nvSpPr>
        <p:spPr>
          <a:xfrm>
            <a:off x="1691680" y="2132856"/>
            <a:ext cx="360040" cy="1440160"/>
          </a:xfrm>
          <a:prstGeom prst="roundRect">
            <a:avLst/>
          </a:prstGeom>
          <a:noFill/>
          <a:ln>
            <a:solidFill>
              <a:schemeClr val="accent5">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t>
            </a:r>
            <a:endParaRPr lang="de-DE" dirty="0"/>
          </a:p>
        </p:txBody>
      </p:sp>
      <p:sp>
        <p:nvSpPr>
          <p:cNvPr id="131" name="Rounded Rectangle 130"/>
          <p:cNvSpPr/>
          <p:nvPr/>
        </p:nvSpPr>
        <p:spPr>
          <a:xfrm>
            <a:off x="2051720" y="2132856"/>
            <a:ext cx="360040" cy="1440160"/>
          </a:xfrm>
          <a:prstGeom prst="roundRect">
            <a:avLst/>
          </a:prstGeom>
          <a:noFill/>
          <a:ln>
            <a:solidFill>
              <a:schemeClr val="accent3">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a:t>
            </a:r>
            <a:endParaRPr lang="de-DE" dirty="0"/>
          </a:p>
        </p:txBody>
      </p:sp>
      <p:sp>
        <p:nvSpPr>
          <p:cNvPr id="132" name="Rounded Rectangle 131"/>
          <p:cNvSpPr/>
          <p:nvPr/>
        </p:nvSpPr>
        <p:spPr>
          <a:xfrm>
            <a:off x="2411760" y="2132856"/>
            <a:ext cx="360040" cy="1440160"/>
          </a:xfrm>
          <a:prstGeom prst="roundRect">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t>
            </a:r>
            <a:endParaRPr lang="de-DE" dirty="0"/>
          </a:p>
        </p:txBody>
      </p:sp>
      <p:sp>
        <p:nvSpPr>
          <p:cNvPr id="133" name="Rounded Rectangle 132"/>
          <p:cNvSpPr/>
          <p:nvPr/>
        </p:nvSpPr>
        <p:spPr>
          <a:xfrm>
            <a:off x="2771800" y="2132856"/>
            <a:ext cx="360040" cy="1440160"/>
          </a:xfrm>
          <a:prstGeom prst="round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a:t>
            </a:r>
            <a:endParaRPr lang="de-D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251520" y="1320772"/>
            <a:ext cx="2880000" cy="28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6012480" y="1320772"/>
            <a:ext cx="2880000" cy="2880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320772"/>
            <a:ext cx="2880000" cy="2880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6012400" y="2113020"/>
            <a:ext cx="2160000" cy="144000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p:cNvSpPr/>
          <p:nvPr/>
        </p:nvSpPr>
        <p:spPr>
          <a:xfrm>
            <a:off x="17951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17951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305983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305983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94015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594015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882047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882047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8995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8995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p:cNvSpPr/>
          <p:nvPr/>
        </p:nvSpPr>
        <p:spPr>
          <a:xfrm>
            <a:off x="44999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44999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100392" y="124876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8100392" y="4129084"/>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25"/>
          <p:cNvCxnSpPr>
            <a:stCxn id="21" idx="4"/>
            <a:endCxn id="22" idx="0"/>
          </p:cNvCxnSpPr>
          <p:nvPr/>
        </p:nvCxnSpPr>
        <p:spPr>
          <a:xfrm>
            <a:off x="81724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9" name="Gerade Verbindung 28"/>
          <p:cNvCxnSpPr>
            <a:stCxn id="19" idx="4"/>
            <a:endCxn id="20" idx="0"/>
          </p:cNvCxnSpPr>
          <p:nvPr/>
        </p:nvCxnSpPr>
        <p:spPr>
          <a:xfrm>
            <a:off x="4572000" y="1392780"/>
            <a:ext cx="0" cy="2736304"/>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179512" y="188640"/>
            <a:ext cx="2736304" cy="646331"/>
          </a:xfrm>
          <a:prstGeom prst="rect">
            <a:avLst/>
          </a:prstGeom>
          <a:noFill/>
        </p:spPr>
        <p:txBody>
          <a:bodyPr wrap="square" rtlCol="0">
            <a:spAutoFit/>
          </a:bodyPr>
          <a:lstStyle/>
          <a:p>
            <a:r>
              <a:rPr lang="de-DE" sz="3600" b="1" u="sng" dirty="0" smtClean="0"/>
              <a:t>&gt;3 Pfosten</a:t>
            </a:r>
            <a:endParaRPr lang="de-DE" sz="3600" b="1" u="sng" dirty="0"/>
          </a:p>
        </p:txBody>
      </p:sp>
      <p:sp>
        <p:nvSpPr>
          <p:cNvPr id="69" name="Textfeld 68"/>
          <p:cNvSpPr txBox="1"/>
          <p:nvPr/>
        </p:nvSpPr>
        <p:spPr>
          <a:xfrm>
            <a:off x="395536" y="4293096"/>
            <a:ext cx="504056" cy="369332"/>
          </a:xfrm>
          <a:prstGeom prst="rect">
            <a:avLst/>
          </a:prstGeom>
          <a:noFill/>
        </p:spPr>
        <p:txBody>
          <a:bodyPr wrap="square" rtlCol="0">
            <a:spAutoFit/>
          </a:bodyPr>
          <a:lstStyle/>
          <a:p>
            <a:r>
              <a:rPr lang="de-DE" dirty="0" smtClean="0"/>
              <a:t>a/4</a:t>
            </a:r>
          </a:p>
        </p:txBody>
      </p:sp>
      <p:sp>
        <p:nvSpPr>
          <p:cNvPr id="70" name="Textfeld 69"/>
          <p:cNvSpPr txBox="1"/>
          <p:nvPr/>
        </p:nvSpPr>
        <p:spPr>
          <a:xfrm>
            <a:off x="1763688" y="4355812"/>
            <a:ext cx="648072" cy="369332"/>
          </a:xfrm>
          <a:prstGeom prst="rect">
            <a:avLst/>
          </a:prstGeom>
          <a:noFill/>
        </p:spPr>
        <p:txBody>
          <a:bodyPr wrap="square" rtlCol="0">
            <a:spAutoFit/>
          </a:bodyPr>
          <a:lstStyle/>
          <a:p>
            <a:r>
              <a:rPr lang="de-DE" dirty="0" smtClean="0"/>
              <a:t>3a/4</a:t>
            </a:r>
          </a:p>
        </p:txBody>
      </p:sp>
      <p:sp>
        <p:nvSpPr>
          <p:cNvPr id="71" name="Textfeld 70"/>
          <p:cNvSpPr txBox="1"/>
          <p:nvPr/>
        </p:nvSpPr>
        <p:spPr>
          <a:xfrm>
            <a:off x="395536" y="899428"/>
            <a:ext cx="504056" cy="369332"/>
          </a:xfrm>
          <a:prstGeom prst="rect">
            <a:avLst/>
          </a:prstGeom>
          <a:noFill/>
        </p:spPr>
        <p:txBody>
          <a:bodyPr wrap="square" rtlCol="0">
            <a:spAutoFit/>
          </a:bodyPr>
          <a:lstStyle/>
          <a:p>
            <a:r>
              <a:rPr lang="de-DE" dirty="0" smtClean="0"/>
              <a:t>a/4</a:t>
            </a:r>
          </a:p>
        </p:txBody>
      </p:sp>
      <p:sp>
        <p:nvSpPr>
          <p:cNvPr id="72" name="Textfeld 71"/>
          <p:cNvSpPr txBox="1"/>
          <p:nvPr/>
        </p:nvSpPr>
        <p:spPr>
          <a:xfrm>
            <a:off x="1763688" y="908720"/>
            <a:ext cx="648072" cy="369332"/>
          </a:xfrm>
          <a:prstGeom prst="rect">
            <a:avLst/>
          </a:prstGeom>
          <a:noFill/>
        </p:spPr>
        <p:txBody>
          <a:bodyPr wrap="square" rtlCol="0">
            <a:spAutoFit/>
          </a:bodyPr>
          <a:lstStyle/>
          <a:p>
            <a:r>
              <a:rPr lang="de-DE" dirty="0" smtClean="0"/>
              <a:t>3a/4</a:t>
            </a:r>
          </a:p>
        </p:txBody>
      </p:sp>
      <p:sp>
        <p:nvSpPr>
          <p:cNvPr id="73" name="Textfeld 72"/>
          <p:cNvSpPr txBox="1"/>
          <p:nvPr/>
        </p:nvSpPr>
        <p:spPr>
          <a:xfrm>
            <a:off x="0" y="2636912"/>
            <a:ext cx="504056" cy="369332"/>
          </a:xfrm>
          <a:prstGeom prst="rect">
            <a:avLst/>
          </a:prstGeom>
          <a:noFill/>
        </p:spPr>
        <p:txBody>
          <a:bodyPr wrap="square" rtlCol="0">
            <a:spAutoFit/>
          </a:bodyPr>
          <a:lstStyle/>
          <a:p>
            <a:r>
              <a:rPr lang="de-DE" dirty="0" smtClean="0"/>
              <a:t>b</a:t>
            </a:r>
          </a:p>
        </p:txBody>
      </p:sp>
      <p:sp>
        <p:nvSpPr>
          <p:cNvPr id="42" name="Textfeld 41"/>
          <p:cNvSpPr txBox="1"/>
          <p:nvPr/>
        </p:nvSpPr>
        <p:spPr>
          <a:xfrm>
            <a:off x="3635896" y="4355812"/>
            <a:ext cx="504056" cy="369332"/>
          </a:xfrm>
          <a:prstGeom prst="rect">
            <a:avLst/>
          </a:prstGeom>
          <a:noFill/>
        </p:spPr>
        <p:txBody>
          <a:bodyPr wrap="square" rtlCol="0">
            <a:spAutoFit/>
          </a:bodyPr>
          <a:lstStyle/>
          <a:p>
            <a:r>
              <a:rPr lang="de-DE" dirty="0" smtClean="0"/>
              <a:t>a/2</a:t>
            </a:r>
          </a:p>
        </p:txBody>
      </p:sp>
      <p:sp>
        <p:nvSpPr>
          <p:cNvPr id="43" name="Textfeld 42"/>
          <p:cNvSpPr txBox="1"/>
          <p:nvPr/>
        </p:nvSpPr>
        <p:spPr>
          <a:xfrm>
            <a:off x="3563888" y="908720"/>
            <a:ext cx="504056" cy="369332"/>
          </a:xfrm>
          <a:prstGeom prst="rect">
            <a:avLst/>
          </a:prstGeom>
          <a:noFill/>
        </p:spPr>
        <p:txBody>
          <a:bodyPr wrap="square" rtlCol="0">
            <a:spAutoFit/>
          </a:bodyPr>
          <a:lstStyle/>
          <a:p>
            <a:r>
              <a:rPr lang="de-DE" dirty="0" smtClean="0"/>
              <a:t>a/2</a:t>
            </a:r>
          </a:p>
        </p:txBody>
      </p:sp>
      <p:sp>
        <p:nvSpPr>
          <p:cNvPr id="78" name="TextBox 77"/>
          <p:cNvSpPr txBox="1"/>
          <p:nvPr/>
        </p:nvSpPr>
        <p:spPr>
          <a:xfrm>
            <a:off x="467544" y="4725144"/>
            <a:ext cx="3960440" cy="1938992"/>
          </a:xfrm>
          <a:prstGeom prst="rect">
            <a:avLst/>
          </a:prstGeom>
          <a:noFill/>
        </p:spPr>
        <p:txBody>
          <a:bodyPr wrap="square" rtlCol="0">
            <a:spAutoFit/>
          </a:bodyPr>
          <a:lstStyle/>
          <a:p>
            <a:r>
              <a:rPr lang="de-DE" sz="1200" dirty="0" smtClean="0"/>
              <a:t>If (#Pfosten &gt; 3)</a:t>
            </a:r>
          </a:p>
          <a:p>
            <a:r>
              <a:rPr lang="de-DE" sz="1200" dirty="0" smtClean="0"/>
              <a:t>  N1 = naheliegenster Pfosten</a:t>
            </a:r>
          </a:p>
          <a:p>
            <a:r>
              <a:rPr lang="de-DE" sz="1200" dirty="0" smtClean="0"/>
              <a:t>  N2 = zweit naheliegenster Pfosten</a:t>
            </a:r>
          </a:p>
          <a:p>
            <a:r>
              <a:rPr lang="de-DE" sz="1200" dirty="0" smtClean="0"/>
              <a:t>  N3 = dritt naheliegenster Pfosten</a:t>
            </a:r>
          </a:p>
          <a:p>
            <a:r>
              <a:rPr lang="de-DE" sz="1200" dirty="0" smtClean="0"/>
              <a:t>...</a:t>
            </a:r>
          </a:p>
          <a:p>
            <a:r>
              <a:rPr lang="de-DE" sz="1200" dirty="0" smtClean="0"/>
              <a:t>  else if (distance(N1,N2)~=3a/4 &amp;&amp; distance(N1,N3)~=a/2)</a:t>
            </a:r>
          </a:p>
          <a:p>
            <a:r>
              <a:rPr lang="de-DE" sz="1200" dirty="0" smtClean="0"/>
              <a:t>    if (</a:t>
            </a:r>
            <a:r>
              <a:rPr lang="de-DE" sz="1200" dirty="0" smtClean="0">
                <a:latin typeface="Lucida Sans Unicode"/>
                <a:cs typeface="Lucida Sans Unicode"/>
              </a:rPr>
              <a:t>∡</a:t>
            </a:r>
            <a:r>
              <a:rPr lang="de-DE" sz="1200" dirty="0" smtClean="0"/>
              <a:t>N3 &gt; </a:t>
            </a:r>
            <a:r>
              <a:rPr lang="de-DE" sz="1200" dirty="0" smtClean="0">
                <a:latin typeface="Lucida Sans Unicode"/>
                <a:cs typeface="Lucida Sans Unicode"/>
              </a:rPr>
              <a:t>∡</a:t>
            </a:r>
            <a:r>
              <a:rPr lang="de-DE" sz="1200" dirty="0" smtClean="0"/>
              <a:t>N2 &gt;</a:t>
            </a:r>
            <a:r>
              <a:rPr lang="de-DE" sz="1200" dirty="0" smtClean="0">
                <a:latin typeface="Lucida Sans Unicode"/>
                <a:cs typeface="Lucida Sans Unicode"/>
              </a:rPr>
              <a:t> ∡</a:t>
            </a:r>
            <a:r>
              <a:rPr lang="de-DE" sz="1200" dirty="0" smtClean="0"/>
              <a:t> N1)</a:t>
            </a:r>
          </a:p>
          <a:p>
            <a:r>
              <a:rPr lang="de-DE" sz="1200" dirty="0" smtClean="0"/>
              <a:t>      N3 = 14, N2 = 13, N1 = 12</a:t>
            </a:r>
          </a:p>
          <a:p>
            <a:endParaRPr lang="de-DE" sz="1200" dirty="0" smtClean="0"/>
          </a:p>
          <a:p>
            <a:r>
              <a:rPr lang="de-DE" sz="1200" dirty="0" smtClean="0"/>
              <a:t>    </a:t>
            </a:r>
          </a:p>
        </p:txBody>
      </p:sp>
      <p:sp>
        <p:nvSpPr>
          <p:cNvPr id="79" name="TextBox 78"/>
          <p:cNvSpPr txBox="1"/>
          <p:nvPr/>
        </p:nvSpPr>
        <p:spPr>
          <a:xfrm>
            <a:off x="107504" y="1196752"/>
            <a:ext cx="432048" cy="261610"/>
          </a:xfrm>
          <a:prstGeom prst="rect">
            <a:avLst/>
          </a:prstGeom>
          <a:noFill/>
        </p:spPr>
        <p:txBody>
          <a:bodyPr wrap="square" rtlCol="0">
            <a:spAutoFit/>
          </a:bodyPr>
          <a:lstStyle/>
          <a:p>
            <a:r>
              <a:rPr lang="de-DE" sz="1100" dirty="0" smtClean="0">
                <a:solidFill>
                  <a:srgbClr val="FF0000"/>
                </a:solidFill>
              </a:rPr>
              <a:t>01</a:t>
            </a:r>
            <a:endParaRPr lang="de-DE" sz="1100" dirty="0">
              <a:solidFill>
                <a:srgbClr val="FF0000"/>
              </a:solidFill>
            </a:endParaRPr>
          </a:p>
        </p:txBody>
      </p:sp>
      <p:sp>
        <p:nvSpPr>
          <p:cNvPr id="80" name="TextBox 79"/>
          <p:cNvSpPr txBox="1"/>
          <p:nvPr/>
        </p:nvSpPr>
        <p:spPr>
          <a:xfrm>
            <a:off x="827584" y="1196752"/>
            <a:ext cx="432048" cy="261610"/>
          </a:xfrm>
          <a:prstGeom prst="rect">
            <a:avLst/>
          </a:prstGeom>
          <a:noFill/>
        </p:spPr>
        <p:txBody>
          <a:bodyPr wrap="square" rtlCol="0">
            <a:spAutoFit/>
          </a:bodyPr>
          <a:lstStyle/>
          <a:p>
            <a:r>
              <a:rPr lang="de-DE" sz="1100" dirty="0" smtClean="0">
                <a:solidFill>
                  <a:srgbClr val="FF0000"/>
                </a:solidFill>
              </a:rPr>
              <a:t>02</a:t>
            </a:r>
            <a:endParaRPr lang="de-DE" sz="1100" dirty="0">
              <a:solidFill>
                <a:srgbClr val="FF0000"/>
              </a:solidFill>
            </a:endParaRPr>
          </a:p>
        </p:txBody>
      </p:sp>
      <p:sp>
        <p:nvSpPr>
          <p:cNvPr id="81" name="TextBox 80"/>
          <p:cNvSpPr txBox="1"/>
          <p:nvPr/>
        </p:nvSpPr>
        <p:spPr>
          <a:xfrm>
            <a:off x="2987824" y="1196752"/>
            <a:ext cx="432048" cy="261610"/>
          </a:xfrm>
          <a:prstGeom prst="rect">
            <a:avLst/>
          </a:prstGeom>
          <a:noFill/>
        </p:spPr>
        <p:txBody>
          <a:bodyPr wrap="square" rtlCol="0">
            <a:spAutoFit/>
          </a:bodyPr>
          <a:lstStyle/>
          <a:p>
            <a:r>
              <a:rPr lang="de-DE" sz="1100" dirty="0" smtClean="0">
                <a:solidFill>
                  <a:srgbClr val="FF0000"/>
                </a:solidFill>
              </a:rPr>
              <a:t>03</a:t>
            </a:r>
            <a:endParaRPr lang="de-DE" sz="1100" dirty="0">
              <a:solidFill>
                <a:srgbClr val="FF0000"/>
              </a:solidFill>
            </a:endParaRPr>
          </a:p>
        </p:txBody>
      </p:sp>
      <p:sp>
        <p:nvSpPr>
          <p:cNvPr id="82" name="TextBox 81"/>
          <p:cNvSpPr txBox="1"/>
          <p:nvPr/>
        </p:nvSpPr>
        <p:spPr>
          <a:xfrm>
            <a:off x="4427984" y="1196752"/>
            <a:ext cx="432048" cy="261610"/>
          </a:xfrm>
          <a:prstGeom prst="rect">
            <a:avLst/>
          </a:prstGeom>
          <a:noFill/>
        </p:spPr>
        <p:txBody>
          <a:bodyPr wrap="square" rtlCol="0">
            <a:spAutoFit/>
          </a:bodyPr>
          <a:lstStyle/>
          <a:p>
            <a:r>
              <a:rPr lang="de-DE" sz="1100" dirty="0" smtClean="0">
                <a:solidFill>
                  <a:srgbClr val="FF0000"/>
                </a:solidFill>
              </a:rPr>
              <a:t>04</a:t>
            </a:r>
            <a:endParaRPr lang="de-DE" sz="1100" dirty="0">
              <a:solidFill>
                <a:srgbClr val="FF0000"/>
              </a:solidFill>
            </a:endParaRPr>
          </a:p>
        </p:txBody>
      </p:sp>
      <p:sp>
        <p:nvSpPr>
          <p:cNvPr id="83" name="TextBox 82"/>
          <p:cNvSpPr txBox="1"/>
          <p:nvPr/>
        </p:nvSpPr>
        <p:spPr>
          <a:xfrm>
            <a:off x="5868144" y="1196752"/>
            <a:ext cx="432048" cy="261610"/>
          </a:xfrm>
          <a:prstGeom prst="rect">
            <a:avLst/>
          </a:prstGeom>
          <a:noFill/>
        </p:spPr>
        <p:txBody>
          <a:bodyPr wrap="square" rtlCol="0">
            <a:spAutoFit/>
          </a:bodyPr>
          <a:lstStyle/>
          <a:p>
            <a:r>
              <a:rPr lang="de-DE" sz="1100" dirty="0" smtClean="0">
                <a:solidFill>
                  <a:srgbClr val="FF0000"/>
                </a:solidFill>
              </a:rPr>
              <a:t>05</a:t>
            </a:r>
            <a:endParaRPr lang="de-DE" sz="1100" dirty="0">
              <a:solidFill>
                <a:srgbClr val="FF0000"/>
              </a:solidFill>
            </a:endParaRPr>
          </a:p>
        </p:txBody>
      </p:sp>
      <p:sp>
        <p:nvSpPr>
          <p:cNvPr id="84" name="TextBox 83"/>
          <p:cNvSpPr txBox="1"/>
          <p:nvPr/>
        </p:nvSpPr>
        <p:spPr>
          <a:xfrm>
            <a:off x="8028384" y="1196752"/>
            <a:ext cx="432048" cy="261610"/>
          </a:xfrm>
          <a:prstGeom prst="rect">
            <a:avLst/>
          </a:prstGeom>
          <a:noFill/>
        </p:spPr>
        <p:txBody>
          <a:bodyPr wrap="square" rtlCol="0">
            <a:spAutoFit/>
          </a:bodyPr>
          <a:lstStyle/>
          <a:p>
            <a:r>
              <a:rPr lang="de-DE" sz="1100" dirty="0" smtClean="0">
                <a:solidFill>
                  <a:srgbClr val="FF0000"/>
                </a:solidFill>
              </a:rPr>
              <a:t>06</a:t>
            </a:r>
            <a:endParaRPr lang="de-DE" sz="1100" dirty="0">
              <a:solidFill>
                <a:srgbClr val="FF0000"/>
              </a:solidFill>
            </a:endParaRPr>
          </a:p>
        </p:txBody>
      </p:sp>
      <p:sp>
        <p:nvSpPr>
          <p:cNvPr id="85" name="TextBox 84"/>
          <p:cNvSpPr txBox="1"/>
          <p:nvPr/>
        </p:nvSpPr>
        <p:spPr>
          <a:xfrm>
            <a:off x="8748464" y="1196752"/>
            <a:ext cx="432048" cy="261610"/>
          </a:xfrm>
          <a:prstGeom prst="rect">
            <a:avLst/>
          </a:prstGeom>
          <a:noFill/>
        </p:spPr>
        <p:txBody>
          <a:bodyPr wrap="square" rtlCol="0">
            <a:spAutoFit/>
          </a:bodyPr>
          <a:lstStyle/>
          <a:p>
            <a:r>
              <a:rPr lang="de-DE" sz="1100" dirty="0" smtClean="0">
                <a:solidFill>
                  <a:srgbClr val="FF0000"/>
                </a:solidFill>
              </a:rPr>
              <a:t>07</a:t>
            </a:r>
            <a:endParaRPr lang="de-DE" sz="1100" dirty="0">
              <a:solidFill>
                <a:srgbClr val="FF0000"/>
              </a:solidFill>
            </a:endParaRPr>
          </a:p>
        </p:txBody>
      </p:sp>
      <p:sp>
        <p:nvSpPr>
          <p:cNvPr id="86" name="TextBox 85"/>
          <p:cNvSpPr txBox="1"/>
          <p:nvPr/>
        </p:nvSpPr>
        <p:spPr>
          <a:xfrm>
            <a:off x="107504" y="4077072"/>
            <a:ext cx="432048" cy="261610"/>
          </a:xfrm>
          <a:prstGeom prst="rect">
            <a:avLst/>
          </a:prstGeom>
          <a:noFill/>
        </p:spPr>
        <p:txBody>
          <a:bodyPr wrap="square" rtlCol="0">
            <a:spAutoFit/>
          </a:bodyPr>
          <a:lstStyle/>
          <a:p>
            <a:r>
              <a:rPr lang="de-DE" sz="1100" dirty="0" smtClean="0">
                <a:solidFill>
                  <a:srgbClr val="FF0000"/>
                </a:solidFill>
              </a:rPr>
              <a:t>14</a:t>
            </a:r>
            <a:endParaRPr lang="de-DE" sz="1100" dirty="0">
              <a:solidFill>
                <a:srgbClr val="FF0000"/>
              </a:solidFill>
            </a:endParaRPr>
          </a:p>
        </p:txBody>
      </p:sp>
      <p:sp>
        <p:nvSpPr>
          <p:cNvPr id="87" name="TextBox 86"/>
          <p:cNvSpPr txBox="1"/>
          <p:nvPr/>
        </p:nvSpPr>
        <p:spPr>
          <a:xfrm>
            <a:off x="827584" y="4077072"/>
            <a:ext cx="432048" cy="261610"/>
          </a:xfrm>
          <a:prstGeom prst="rect">
            <a:avLst/>
          </a:prstGeom>
          <a:noFill/>
        </p:spPr>
        <p:txBody>
          <a:bodyPr wrap="square" rtlCol="0">
            <a:spAutoFit/>
          </a:bodyPr>
          <a:lstStyle/>
          <a:p>
            <a:r>
              <a:rPr lang="de-DE" sz="1100" dirty="0" smtClean="0">
                <a:solidFill>
                  <a:srgbClr val="FF0000"/>
                </a:solidFill>
              </a:rPr>
              <a:t>13</a:t>
            </a:r>
            <a:endParaRPr lang="de-DE" sz="1100" dirty="0">
              <a:solidFill>
                <a:srgbClr val="FF0000"/>
              </a:solidFill>
            </a:endParaRPr>
          </a:p>
        </p:txBody>
      </p:sp>
      <p:sp>
        <p:nvSpPr>
          <p:cNvPr id="88" name="TextBox 87"/>
          <p:cNvSpPr txBox="1"/>
          <p:nvPr/>
        </p:nvSpPr>
        <p:spPr>
          <a:xfrm>
            <a:off x="2987824" y="4077072"/>
            <a:ext cx="432048" cy="261610"/>
          </a:xfrm>
          <a:prstGeom prst="rect">
            <a:avLst/>
          </a:prstGeom>
          <a:noFill/>
        </p:spPr>
        <p:txBody>
          <a:bodyPr wrap="square" rtlCol="0">
            <a:spAutoFit/>
          </a:bodyPr>
          <a:lstStyle/>
          <a:p>
            <a:r>
              <a:rPr lang="de-DE" sz="1100" dirty="0" smtClean="0">
                <a:solidFill>
                  <a:srgbClr val="FF0000"/>
                </a:solidFill>
              </a:rPr>
              <a:t>12</a:t>
            </a:r>
            <a:endParaRPr lang="de-DE" sz="1100" dirty="0">
              <a:solidFill>
                <a:srgbClr val="FF0000"/>
              </a:solidFill>
            </a:endParaRPr>
          </a:p>
        </p:txBody>
      </p:sp>
      <p:sp>
        <p:nvSpPr>
          <p:cNvPr id="89" name="TextBox 88"/>
          <p:cNvSpPr txBox="1"/>
          <p:nvPr/>
        </p:nvSpPr>
        <p:spPr>
          <a:xfrm>
            <a:off x="4427984" y="4077072"/>
            <a:ext cx="432048" cy="261610"/>
          </a:xfrm>
          <a:prstGeom prst="rect">
            <a:avLst/>
          </a:prstGeom>
          <a:noFill/>
        </p:spPr>
        <p:txBody>
          <a:bodyPr wrap="square" rtlCol="0">
            <a:spAutoFit/>
          </a:bodyPr>
          <a:lstStyle/>
          <a:p>
            <a:r>
              <a:rPr lang="de-DE" sz="1100" dirty="0" smtClean="0">
                <a:solidFill>
                  <a:srgbClr val="FF0000"/>
                </a:solidFill>
              </a:rPr>
              <a:t>11</a:t>
            </a:r>
            <a:endParaRPr lang="de-DE" sz="1100" dirty="0">
              <a:solidFill>
                <a:srgbClr val="FF0000"/>
              </a:solidFill>
            </a:endParaRPr>
          </a:p>
        </p:txBody>
      </p:sp>
      <p:sp>
        <p:nvSpPr>
          <p:cNvPr id="90" name="TextBox 89"/>
          <p:cNvSpPr txBox="1"/>
          <p:nvPr/>
        </p:nvSpPr>
        <p:spPr>
          <a:xfrm>
            <a:off x="5868144" y="4077072"/>
            <a:ext cx="432048" cy="261610"/>
          </a:xfrm>
          <a:prstGeom prst="rect">
            <a:avLst/>
          </a:prstGeom>
          <a:noFill/>
        </p:spPr>
        <p:txBody>
          <a:bodyPr wrap="square" rtlCol="0">
            <a:spAutoFit/>
          </a:bodyPr>
          <a:lstStyle/>
          <a:p>
            <a:r>
              <a:rPr lang="de-DE" sz="1100" dirty="0" smtClean="0">
                <a:solidFill>
                  <a:srgbClr val="FF0000"/>
                </a:solidFill>
              </a:rPr>
              <a:t>10</a:t>
            </a:r>
            <a:endParaRPr lang="de-DE" sz="1100" dirty="0">
              <a:solidFill>
                <a:srgbClr val="FF0000"/>
              </a:solidFill>
            </a:endParaRPr>
          </a:p>
        </p:txBody>
      </p:sp>
      <p:sp>
        <p:nvSpPr>
          <p:cNvPr id="91" name="TextBox 90"/>
          <p:cNvSpPr txBox="1"/>
          <p:nvPr/>
        </p:nvSpPr>
        <p:spPr>
          <a:xfrm>
            <a:off x="8028384" y="4077072"/>
            <a:ext cx="432048" cy="261610"/>
          </a:xfrm>
          <a:prstGeom prst="rect">
            <a:avLst/>
          </a:prstGeom>
          <a:noFill/>
        </p:spPr>
        <p:txBody>
          <a:bodyPr wrap="square" rtlCol="0">
            <a:spAutoFit/>
          </a:bodyPr>
          <a:lstStyle/>
          <a:p>
            <a:r>
              <a:rPr lang="de-DE" sz="1100" dirty="0" smtClean="0">
                <a:solidFill>
                  <a:srgbClr val="FF0000"/>
                </a:solidFill>
              </a:rPr>
              <a:t>09</a:t>
            </a:r>
            <a:endParaRPr lang="de-DE" sz="1100" dirty="0">
              <a:solidFill>
                <a:srgbClr val="FF0000"/>
              </a:solidFill>
            </a:endParaRPr>
          </a:p>
        </p:txBody>
      </p:sp>
      <p:sp>
        <p:nvSpPr>
          <p:cNvPr id="92" name="TextBox 91"/>
          <p:cNvSpPr txBox="1"/>
          <p:nvPr/>
        </p:nvSpPr>
        <p:spPr>
          <a:xfrm>
            <a:off x="8748464" y="4077072"/>
            <a:ext cx="432048" cy="261610"/>
          </a:xfrm>
          <a:prstGeom prst="rect">
            <a:avLst/>
          </a:prstGeom>
          <a:noFill/>
        </p:spPr>
        <p:txBody>
          <a:bodyPr wrap="square" rtlCol="0">
            <a:spAutoFit/>
          </a:bodyPr>
          <a:lstStyle/>
          <a:p>
            <a:r>
              <a:rPr lang="de-DE" sz="1100" dirty="0" smtClean="0">
                <a:solidFill>
                  <a:srgbClr val="FF0000"/>
                </a:solidFill>
              </a:rPr>
              <a:t>08</a:t>
            </a:r>
            <a:endParaRPr lang="de-DE" sz="1100" dirty="0">
              <a:solidFill>
                <a:srgbClr val="FF0000"/>
              </a:solidFill>
            </a:endParaRPr>
          </a:p>
        </p:txBody>
      </p:sp>
      <p:sp>
        <p:nvSpPr>
          <p:cNvPr id="109" name="TextBox 108"/>
          <p:cNvSpPr txBox="1"/>
          <p:nvPr/>
        </p:nvSpPr>
        <p:spPr>
          <a:xfrm>
            <a:off x="4355976" y="4725144"/>
            <a:ext cx="3888432" cy="830997"/>
          </a:xfrm>
          <a:prstGeom prst="rect">
            <a:avLst/>
          </a:prstGeom>
          <a:noFill/>
        </p:spPr>
        <p:txBody>
          <a:bodyPr wrap="square" rtlCol="0">
            <a:spAutoFit/>
          </a:bodyPr>
          <a:lstStyle/>
          <a:p>
            <a:r>
              <a:rPr lang="de-DE" sz="1200" dirty="0" smtClean="0"/>
              <a:t>12 = (3m, 1.67m)</a:t>
            </a:r>
          </a:p>
          <a:p>
            <a:r>
              <a:rPr lang="de-DE" sz="1200" dirty="0" smtClean="0"/>
              <a:t>13 = (3m, 0.42m)</a:t>
            </a:r>
          </a:p>
          <a:p>
            <a:r>
              <a:rPr lang="de-DE" sz="1200" dirty="0" smtClean="0"/>
              <a:t>14 = (3m</a:t>
            </a:r>
            <a:r>
              <a:rPr lang="de-DE" sz="1200" smtClean="0"/>
              <a:t>, 0.00m</a:t>
            </a:r>
            <a:r>
              <a:rPr lang="de-DE" sz="1200" dirty="0" smtClean="0"/>
              <a:t>)</a:t>
            </a:r>
          </a:p>
          <a:p>
            <a:endParaRPr lang="de-DE" sz="1200" dirty="0" smtClean="0"/>
          </a:p>
        </p:txBody>
      </p:sp>
      <p:sp>
        <p:nvSpPr>
          <p:cNvPr id="126" name="Rounded Rectangle 125"/>
          <p:cNvSpPr/>
          <p:nvPr/>
        </p:nvSpPr>
        <p:spPr>
          <a:xfrm>
            <a:off x="971600" y="2132856"/>
            <a:ext cx="720080" cy="1440160"/>
          </a:xfrm>
          <a:prstGeom prst="roundRect">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a:t>
            </a:r>
            <a:endParaRPr lang="de-DE" dirty="0"/>
          </a:p>
        </p:txBody>
      </p:sp>
      <p:sp>
        <p:nvSpPr>
          <p:cNvPr id="130" name="Rounded Rectangle 129"/>
          <p:cNvSpPr/>
          <p:nvPr/>
        </p:nvSpPr>
        <p:spPr>
          <a:xfrm>
            <a:off x="1691680" y="2132856"/>
            <a:ext cx="360040" cy="1440160"/>
          </a:xfrm>
          <a:prstGeom prst="roundRect">
            <a:avLst/>
          </a:prstGeom>
          <a:noFill/>
          <a:ln>
            <a:solidFill>
              <a:schemeClr val="accent5">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t>
            </a:r>
            <a:endParaRPr lang="de-DE" dirty="0"/>
          </a:p>
        </p:txBody>
      </p:sp>
      <p:sp>
        <p:nvSpPr>
          <p:cNvPr id="131" name="Rounded Rectangle 130"/>
          <p:cNvSpPr/>
          <p:nvPr/>
        </p:nvSpPr>
        <p:spPr>
          <a:xfrm>
            <a:off x="2051720" y="2132856"/>
            <a:ext cx="360040" cy="1440160"/>
          </a:xfrm>
          <a:prstGeom prst="roundRect">
            <a:avLst/>
          </a:prstGeom>
          <a:noFill/>
          <a:ln>
            <a:solidFill>
              <a:schemeClr val="accent3">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a:t>
            </a:r>
            <a:endParaRPr lang="de-DE" dirty="0"/>
          </a:p>
        </p:txBody>
      </p:sp>
      <p:sp>
        <p:nvSpPr>
          <p:cNvPr id="132" name="Rounded Rectangle 131"/>
          <p:cNvSpPr/>
          <p:nvPr/>
        </p:nvSpPr>
        <p:spPr>
          <a:xfrm>
            <a:off x="2411760" y="2132856"/>
            <a:ext cx="360040" cy="1440160"/>
          </a:xfrm>
          <a:prstGeom prst="roundRect">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t>
            </a:r>
            <a:endParaRPr lang="de-DE" dirty="0"/>
          </a:p>
        </p:txBody>
      </p:sp>
      <p:sp>
        <p:nvSpPr>
          <p:cNvPr id="133" name="Rounded Rectangle 132"/>
          <p:cNvSpPr/>
          <p:nvPr/>
        </p:nvSpPr>
        <p:spPr>
          <a:xfrm>
            <a:off x="2771800" y="2132856"/>
            <a:ext cx="360040" cy="1440160"/>
          </a:xfrm>
          <a:prstGeom prst="round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a:t>
            </a:r>
            <a:endParaRPr lang="de-DE" dirty="0"/>
          </a:p>
        </p:txBody>
      </p:sp>
      <p:sp>
        <p:nvSpPr>
          <p:cNvPr id="51" name="Abgerundetes Rechteck 50"/>
          <p:cNvSpPr/>
          <p:nvPr/>
        </p:nvSpPr>
        <p:spPr>
          <a:xfrm rot="19350450">
            <a:off x="2373332" y="2538228"/>
            <a:ext cx="360040" cy="288032"/>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rgbClr val="FF0000"/>
                </a:solidFill>
              </a:rPr>
              <a:t>A</a:t>
            </a:r>
            <a:endParaRPr lang="de-DE" dirty="0">
              <a:solidFill>
                <a:srgbClr val="FF0000"/>
              </a:solidFill>
            </a:endParaRPr>
          </a:p>
        </p:txBody>
      </p:sp>
      <p:cxnSp>
        <p:nvCxnSpPr>
          <p:cNvPr id="52" name="Gerade Verbindung 51"/>
          <p:cNvCxnSpPr>
            <a:stCxn id="51" idx="2"/>
          </p:cNvCxnSpPr>
          <p:nvPr/>
        </p:nvCxnSpPr>
        <p:spPr>
          <a:xfrm>
            <a:off x="2641008" y="2796511"/>
            <a:ext cx="490832" cy="63248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66"/>
          <p:cNvCxnSpPr/>
          <p:nvPr/>
        </p:nvCxnSpPr>
        <p:spPr>
          <a:xfrm flipH="1">
            <a:off x="467544" y="1556792"/>
            <a:ext cx="3888432" cy="2880320"/>
          </a:xfrm>
          <a:prstGeom prst="line">
            <a:avLst/>
          </a:prstGeom>
          <a:ln w="19050">
            <a:solidFill>
              <a:srgbClr val="4BFF69"/>
            </a:solidFill>
            <a:prstDash val="lgDash"/>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a:stCxn id="51" idx="2"/>
          </p:cNvCxnSpPr>
          <p:nvPr/>
        </p:nvCxnSpPr>
        <p:spPr>
          <a:xfrm>
            <a:off x="2641008" y="2796511"/>
            <a:ext cx="418824" cy="135256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51" idx="2"/>
          </p:cNvCxnSpPr>
          <p:nvPr/>
        </p:nvCxnSpPr>
        <p:spPr>
          <a:xfrm flipH="1">
            <a:off x="1043608" y="2796511"/>
            <a:ext cx="1597400" cy="142457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Gerade Verbindung mit Pfeil 74"/>
          <p:cNvCxnSpPr>
            <a:stCxn id="51" idx="2"/>
          </p:cNvCxnSpPr>
          <p:nvPr/>
        </p:nvCxnSpPr>
        <p:spPr>
          <a:xfrm>
            <a:off x="2641008" y="2796511"/>
            <a:ext cx="1930992" cy="135256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feld 93"/>
          <p:cNvSpPr txBox="1"/>
          <p:nvPr/>
        </p:nvSpPr>
        <p:spPr>
          <a:xfrm>
            <a:off x="3995936" y="3501008"/>
            <a:ext cx="432048" cy="369332"/>
          </a:xfrm>
          <a:prstGeom prst="rect">
            <a:avLst/>
          </a:prstGeom>
          <a:noFill/>
        </p:spPr>
        <p:txBody>
          <a:bodyPr wrap="square" rtlCol="0">
            <a:spAutoFit/>
          </a:bodyPr>
          <a:lstStyle/>
          <a:p>
            <a:r>
              <a:rPr lang="de-DE" dirty="0" smtClean="0">
                <a:solidFill>
                  <a:srgbClr val="FF0000"/>
                </a:solidFill>
              </a:rPr>
              <a:t>v</a:t>
            </a:r>
            <a:r>
              <a:rPr lang="de-DE" sz="1100" dirty="0" smtClean="0">
                <a:solidFill>
                  <a:srgbClr val="FF0000"/>
                </a:solidFill>
              </a:rPr>
              <a:t>3</a:t>
            </a:r>
            <a:endParaRPr lang="de-DE" dirty="0">
              <a:solidFill>
                <a:srgbClr val="FF0000"/>
              </a:solidFill>
            </a:endParaRPr>
          </a:p>
        </p:txBody>
      </p:sp>
      <p:sp>
        <p:nvSpPr>
          <p:cNvPr id="95" name="Textfeld 94"/>
          <p:cNvSpPr txBox="1"/>
          <p:nvPr/>
        </p:nvSpPr>
        <p:spPr>
          <a:xfrm>
            <a:off x="2627784" y="3779748"/>
            <a:ext cx="432048" cy="369332"/>
          </a:xfrm>
          <a:prstGeom prst="rect">
            <a:avLst/>
          </a:prstGeom>
          <a:noFill/>
        </p:spPr>
        <p:txBody>
          <a:bodyPr wrap="square" rtlCol="0">
            <a:spAutoFit/>
          </a:bodyPr>
          <a:lstStyle/>
          <a:p>
            <a:r>
              <a:rPr lang="de-DE" dirty="0" smtClean="0">
                <a:solidFill>
                  <a:srgbClr val="FF0000"/>
                </a:solidFill>
              </a:rPr>
              <a:t>v</a:t>
            </a:r>
            <a:r>
              <a:rPr lang="de-DE" sz="1100" dirty="0" smtClean="0">
                <a:solidFill>
                  <a:srgbClr val="FF0000"/>
                </a:solidFill>
              </a:rPr>
              <a:t>1</a:t>
            </a:r>
            <a:endParaRPr lang="de-DE" dirty="0">
              <a:solidFill>
                <a:srgbClr val="FF0000"/>
              </a:solidFill>
            </a:endParaRPr>
          </a:p>
        </p:txBody>
      </p:sp>
      <p:sp>
        <p:nvSpPr>
          <p:cNvPr id="96" name="Textfeld 95"/>
          <p:cNvSpPr txBox="1"/>
          <p:nvPr/>
        </p:nvSpPr>
        <p:spPr>
          <a:xfrm>
            <a:off x="1259632" y="3861048"/>
            <a:ext cx="432048" cy="369332"/>
          </a:xfrm>
          <a:prstGeom prst="rect">
            <a:avLst/>
          </a:prstGeom>
          <a:noFill/>
        </p:spPr>
        <p:txBody>
          <a:bodyPr wrap="square" rtlCol="0">
            <a:spAutoFit/>
          </a:bodyPr>
          <a:lstStyle/>
          <a:p>
            <a:r>
              <a:rPr lang="de-DE" dirty="0" smtClean="0">
                <a:solidFill>
                  <a:srgbClr val="FF0000"/>
                </a:solidFill>
              </a:rPr>
              <a:t>v</a:t>
            </a:r>
            <a:r>
              <a:rPr lang="de-DE" sz="1100" dirty="0" smtClean="0">
                <a:solidFill>
                  <a:srgbClr val="FF0000"/>
                </a:solidFill>
              </a:rPr>
              <a:t>2</a:t>
            </a:r>
            <a:endParaRPr lang="de-DE"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smtClean="0"/>
              <a:t>Odometrie</a:t>
            </a:r>
            <a:endParaRPr lang="de-DE" dirty="0"/>
          </a:p>
        </p:txBody>
      </p:sp>
      <p:sp>
        <p:nvSpPr>
          <p:cNvPr id="3" name="Content Placeholder 2"/>
          <p:cNvSpPr>
            <a:spLocks noGrp="1"/>
          </p:cNvSpPr>
          <p:nvPr>
            <p:ph idx="1"/>
          </p:nvPr>
        </p:nvSpPr>
        <p:spPr/>
        <p:txBody>
          <a:bodyPr>
            <a:normAutofit/>
          </a:bodyPr>
          <a:lstStyle/>
          <a:p>
            <a:r>
              <a:rPr lang="de-DE" dirty="0" smtClean="0"/>
              <a:t>„Der Roboter besitzt eine sehr gute Odomentrie zur Positionsmessung. Diese gibt die Koordinaten in Metern sowie den Winkel ausgehend von der Startposition an. Der Erfahrung nach ist die Odometrie so zuverlässig, dass nach einer einmaligen Positionsbestimmung das gesamte Spiel mit den Odometriedaten zur Ortung gefahren werden kann.“</a:t>
            </a:r>
            <a:endParaRPr lang="de-D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Bildschirmpräsentation (4:3)</PresentationFormat>
  <Paragraphs>291</Paragraphs>
  <Slides>9</Slides>
  <Notes>0</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Larissa-Design</vt:lpstr>
      <vt:lpstr>Folie 1</vt:lpstr>
      <vt:lpstr>Folie 2</vt:lpstr>
      <vt:lpstr>Folie 3</vt:lpstr>
      <vt:lpstr>Folie 4</vt:lpstr>
      <vt:lpstr>Folie 5</vt:lpstr>
      <vt:lpstr>Folie 6</vt:lpstr>
      <vt:lpstr>Folie 7</vt:lpstr>
      <vt:lpstr>Folie 8</vt:lpstr>
      <vt:lpstr>Odometrie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Windows</dc:creator>
  <cp:lastModifiedBy>Windows</cp:lastModifiedBy>
  <cp:revision>37</cp:revision>
  <dcterms:created xsi:type="dcterms:W3CDTF">2014-10-10T15:31:22Z</dcterms:created>
  <dcterms:modified xsi:type="dcterms:W3CDTF">2014-10-13T19:52:47Z</dcterms:modified>
</cp:coreProperties>
</file>