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de1c8e9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de1c8e9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6aebb0f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6aebb0f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ffcf56e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ffcf56e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5bf3ad45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5bf3ad45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de1c8e9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de1c8e9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AHI Research &amp; Architecture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Class Diagram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Primer</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rPr>
              <a:t>Class - Found in Classes (Basic)</a:t>
            </a:r>
            <a:endParaRPr>
              <a:solidFill>
                <a:srgbClr val="FFFFFF"/>
              </a:solidFill>
            </a:endParaRPr>
          </a:p>
          <a:p>
            <a:pPr indent="0" lvl="0" marL="0" rtl="0" algn="l">
              <a:lnSpc>
                <a:spcPct val="100000"/>
              </a:lnSpc>
              <a:spcBef>
                <a:spcPts val="1600"/>
              </a:spcBef>
              <a:spcAft>
                <a:spcPts val="0"/>
              </a:spcAft>
              <a:buNone/>
            </a:pPr>
            <a:r>
              <a:rPr lang="en" sz="1000">
                <a:solidFill>
                  <a:srgbClr val="FFFFFF"/>
                </a:solidFill>
              </a:rPr>
              <a:t>Use this UML object to represent the scripts you will create for your project as well as the Unity components you will reference/use in those scripts.</a:t>
            </a:r>
            <a:endParaRPr sz="1000">
              <a:solidFill>
                <a:srgbClr val="FFFFFF"/>
              </a:solidFill>
            </a:endParaRPr>
          </a:p>
          <a:p>
            <a:pPr indent="0" lvl="0" marL="0" rtl="0" algn="l">
              <a:lnSpc>
                <a:spcPct val="100000"/>
              </a:lnSpc>
              <a:spcBef>
                <a:spcPts val="1600"/>
              </a:spcBef>
              <a:spcAft>
                <a:spcPts val="0"/>
              </a:spcAft>
              <a:buNone/>
            </a:pPr>
            <a:r>
              <a:rPr lang="en">
                <a:solidFill>
                  <a:srgbClr val="FFFFFF"/>
                </a:solidFill>
              </a:rPr>
              <a:t>Attributes &amp; Operations</a:t>
            </a:r>
            <a:endParaRPr>
              <a:solidFill>
                <a:srgbClr val="FFFFFF"/>
              </a:solidFill>
            </a:endParaRPr>
          </a:p>
          <a:p>
            <a:pPr indent="0" lvl="0" marL="0" rtl="0" algn="l">
              <a:lnSpc>
                <a:spcPct val="100000"/>
              </a:lnSpc>
              <a:spcBef>
                <a:spcPts val="1600"/>
              </a:spcBef>
              <a:spcAft>
                <a:spcPts val="0"/>
              </a:spcAft>
              <a:buNone/>
            </a:pPr>
            <a:r>
              <a:rPr lang="en" sz="1000">
                <a:solidFill>
                  <a:srgbClr val="FFFFFF"/>
                </a:solidFill>
              </a:rPr>
              <a:t>Right click the Class object and and select Add to include these in your in your object</a:t>
            </a:r>
            <a:endParaRPr sz="1000">
              <a:solidFill>
                <a:srgbClr val="FFFFFF"/>
              </a:solidFill>
            </a:endParaRPr>
          </a:p>
          <a:p>
            <a:pPr indent="0" lvl="0" marL="0" rtl="0" algn="l">
              <a:lnSpc>
                <a:spcPct val="100000"/>
              </a:lnSpc>
              <a:spcBef>
                <a:spcPts val="1600"/>
              </a:spcBef>
              <a:spcAft>
                <a:spcPts val="0"/>
              </a:spcAft>
              <a:buNone/>
            </a:pPr>
            <a:r>
              <a:rPr lang="en" sz="1000">
                <a:solidFill>
                  <a:schemeClr val="dk1"/>
                </a:solidFill>
              </a:rPr>
              <a:t>Attributes represent all member variables/consts/enums/references in the script.</a:t>
            </a:r>
            <a:endParaRPr sz="1000">
              <a:solidFill>
                <a:schemeClr val="dk1"/>
              </a:solidFill>
            </a:endParaRPr>
          </a:p>
          <a:p>
            <a:pPr indent="0" lvl="0" marL="0" rtl="0" algn="l">
              <a:lnSpc>
                <a:spcPct val="100000"/>
              </a:lnSpc>
              <a:spcBef>
                <a:spcPts val="1600"/>
              </a:spcBef>
              <a:spcAft>
                <a:spcPts val="0"/>
              </a:spcAft>
              <a:buNone/>
            </a:pPr>
            <a:r>
              <a:rPr lang="en" sz="1000">
                <a:solidFill>
                  <a:schemeClr val="dk1"/>
                </a:solidFill>
              </a:rPr>
              <a:t>Operations represent all public/protected/private methods</a:t>
            </a:r>
            <a:r>
              <a:rPr lang="en" sz="1000">
                <a:solidFill>
                  <a:srgbClr val="FFFFFF"/>
                </a:solidFill>
              </a:rPr>
              <a:t> in a script.</a:t>
            </a:r>
            <a:endParaRPr sz="1000">
              <a:solidFill>
                <a:srgbClr val="FFFFFF"/>
              </a:solidFill>
            </a:endParaRPr>
          </a:p>
          <a:p>
            <a:pPr indent="0" lvl="0" marL="0" rtl="0" algn="l">
              <a:lnSpc>
                <a:spcPct val="100000"/>
              </a:lnSpc>
              <a:spcBef>
                <a:spcPts val="1600"/>
              </a:spcBef>
              <a:spcAft>
                <a:spcPts val="1600"/>
              </a:spcAft>
              <a:buNone/>
            </a:pPr>
            <a:r>
              <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Primer</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Association/Interface/Composition… - Found in Classes (Basic)</a:t>
            </a:r>
            <a:endParaRPr>
              <a:solidFill>
                <a:schemeClr val="dk1"/>
              </a:solidFill>
            </a:endParaRPr>
          </a:p>
          <a:p>
            <a:pPr indent="0" lvl="0" marL="0" rtl="0" algn="l">
              <a:lnSpc>
                <a:spcPct val="100000"/>
              </a:lnSpc>
              <a:spcBef>
                <a:spcPts val="1600"/>
              </a:spcBef>
              <a:spcAft>
                <a:spcPts val="0"/>
              </a:spcAft>
              <a:buNone/>
            </a:pPr>
            <a:r>
              <a:rPr lang="en" sz="1000">
                <a:solidFill>
                  <a:schemeClr val="dk1"/>
                </a:solidFill>
              </a:rPr>
              <a:t>Use these objects to represent relations between classes, and class relationships to their parent/child or is a/has a relationships  </a:t>
            </a:r>
            <a:endParaRPr sz="1000">
              <a:solidFill>
                <a:schemeClr val="dk1"/>
              </a:solidFill>
            </a:endParaRPr>
          </a:p>
          <a:p>
            <a:pPr indent="0" lvl="0" marL="0" rtl="0" algn="l">
              <a:lnSpc>
                <a:spcPct val="100000"/>
              </a:lnSpc>
              <a:spcBef>
                <a:spcPts val="1600"/>
              </a:spcBef>
              <a:spcAft>
                <a:spcPts val="0"/>
              </a:spcAft>
              <a:buNone/>
            </a:pPr>
            <a:r>
              <a:rPr lang="en">
                <a:solidFill>
                  <a:schemeClr val="dk1"/>
                </a:solidFill>
              </a:rPr>
              <a:t>Package - Found in Packages</a:t>
            </a:r>
            <a:endParaRPr>
              <a:solidFill>
                <a:schemeClr val="dk1"/>
              </a:solidFill>
            </a:endParaRPr>
          </a:p>
          <a:p>
            <a:pPr indent="0" lvl="0" marL="0" rtl="0" algn="l">
              <a:lnSpc>
                <a:spcPct val="100000"/>
              </a:lnSpc>
              <a:spcBef>
                <a:spcPts val="1600"/>
              </a:spcBef>
              <a:spcAft>
                <a:spcPts val="0"/>
              </a:spcAft>
              <a:buNone/>
            </a:pPr>
            <a:r>
              <a:rPr lang="en" sz="1000">
                <a:solidFill>
                  <a:schemeClr val="dk1"/>
                </a:solidFill>
              </a:rPr>
              <a:t>Use this object to denote a module of logic that work together, i.e. a finite state machine used for A.I. and the state classes used by game objects </a:t>
            </a:r>
            <a:endParaRPr sz="1000">
              <a:solidFill>
                <a:schemeClr val="dk1"/>
              </a:solidFill>
            </a:endParaRPr>
          </a:p>
          <a:p>
            <a:pPr indent="0" lvl="0" marL="0" rtl="0" algn="l">
              <a:lnSpc>
                <a:spcPct val="100000"/>
              </a:lnSpc>
              <a:spcBef>
                <a:spcPts val="1600"/>
              </a:spcBef>
              <a:spcAft>
                <a:spcPts val="0"/>
              </a:spcAft>
              <a:buNone/>
            </a:pPr>
            <a:r>
              <a:rPr lang="en">
                <a:solidFill>
                  <a:schemeClr val="dk1"/>
                </a:solidFill>
              </a:rPr>
              <a:t>Note - Found in Annotations</a:t>
            </a:r>
            <a:endParaRPr>
              <a:solidFill>
                <a:schemeClr val="dk1"/>
              </a:solidFill>
            </a:endParaRPr>
          </a:p>
          <a:p>
            <a:pPr indent="0" lvl="0" marL="0" rtl="0" algn="l">
              <a:lnSpc>
                <a:spcPct val="100000"/>
              </a:lnSpc>
              <a:spcBef>
                <a:spcPts val="1600"/>
              </a:spcBef>
              <a:spcAft>
                <a:spcPts val="0"/>
              </a:spcAft>
              <a:buNone/>
            </a:pPr>
            <a:r>
              <a:rPr lang="en" sz="1000">
                <a:solidFill>
                  <a:schemeClr val="dk1"/>
                </a:solidFill>
              </a:rPr>
              <a:t>Use this object to do any number of things; todo list, notes about a specific Prefab or Behavior, giving more context or detail for a module</a:t>
            </a:r>
            <a:endParaRPr sz="1000">
              <a:solidFill>
                <a:schemeClr val="dk1"/>
              </a:solidFill>
            </a:endParaRPr>
          </a:p>
          <a:p>
            <a:pPr indent="0" lvl="0" marL="0" rtl="0" algn="l">
              <a:lnSpc>
                <a:spcPct val="100000"/>
              </a:lnSpc>
              <a:spcBef>
                <a:spcPts val="1600"/>
              </a:spcBef>
              <a:spcAft>
                <a:spcPts val="0"/>
              </a:spcAft>
              <a:buNone/>
            </a:pPr>
            <a:r>
              <a:rPr lang="en">
                <a:solidFill>
                  <a:schemeClr val="dk1"/>
                </a:solidFill>
              </a:rPr>
              <a:t>Documentation</a:t>
            </a:r>
            <a:endParaRPr>
              <a:solidFill>
                <a:schemeClr val="dk1"/>
              </a:solidFill>
            </a:endParaRPr>
          </a:p>
          <a:p>
            <a:pPr indent="0" lvl="0" marL="0" rtl="0" algn="l">
              <a:lnSpc>
                <a:spcPct val="100000"/>
              </a:lnSpc>
              <a:spcBef>
                <a:spcPts val="1600"/>
              </a:spcBef>
              <a:spcAft>
                <a:spcPts val="1600"/>
              </a:spcAft>
              <a:buNone/>
            </a:pPr>
            <a:r>
              <a:rPr lang="en" sz="1000">
                <a:solidFill>
                  <a:schemeClr val="dk1"/>
                </a:solidFill>
              </a:rPr>
              <a:t>Used to detail out the logic of complex operations </a:t>
            </a:r>
            <a:endParaRPr sz="1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Primer</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Relationships between two classes</a:t>
            </a:r>
            <a:endParaRPr/>
          </a:p>
          <a:p>
            <a:pPr indent="0" lvl="0" marL="0" rtl="0" algn="l">
              <a:spcBef>
                <a:spcPts val="1600"/>
              </a:spcBef>
              <a:spcAft>
                <a:spcPts val="0"/>
              </a:spcAft>
              <a:buNone/>
            </a:pPr>
            <a:r>
              <a:rPr lang="en" sz="1000"/>
              <a:t>Dependancy      - - - - - - - - - &gt;   when one class calls the function of the other via local variable (arrow points away from class calling the other)</a:t>
            </a:r>
            <a:endParaRPr sz="1000"/>
          </a:p>
          <a:p>
            <a:pPr indent="0" lvl="0" marL="0" rtl="0" algn="l">
              <a:spcBef>
                <a:spcPts val="1600"/>
              </a:spcBef>
              <a:spcAft>
                <a:spcPts val="0"/>
              </a:spcAft>
              <a:buNone/>
            </a:pPr>
            <a:r>
              <a:rPr lang="en" sz="1000"/>
              <a:t>Association       </a:t>
            </a:r>
            <a:r>
              <a:rPr lang="en" sz="1000" strike="sngStrike"/>
              <a:t>                     </a:t>
            </a:r>
            <a:r>
              <a:rPr lang="en" sz="1000"/>
              <a:t>&gt;   when one class has a member variable of the other class’s type (arrow points away from class with member)</a:t>
            </a:r>
            <a:endParaRPr sz="1000"/>
          </a:p>
          <a:p>
            <a:pPr indent="0" lvl="0" marL="0" rtl="0" algn="l">
              <a:spcBef>
                <a:spcPts val="1600"/>
              </a:spcBef>
              <a:spcAft>
                <a:spcPts val="0"/>
              </a:spcAft>
              <a:buNone/>
            </a:pPr>
            <a:r>
              <a:rPr lang="en" sz="1000"/>
              <a:t>Generalization                            when one class derives from another class (</a:t>
            </a:r>
            <a:r>
              <a:rPr lang="en" sz="1000"/>
              <a:t>Arrow points towards the parent class. </a:t>
            </a:r>
            <a:r>
              <a:rPr lang="en" sz="1000"/>
              <a:t>All unity scripts by default derive</a:t>
            </a:r>
            <a:br>
              <a:rPr lang="en" sz="1000"/>
            </a:br>
            <a:r>
              <a:rPr lang="en" sz="1000"/>
              <a:t>                                                   from MonoBehavior so do not show that relationship on your diagrams in order to keep it clean.)</a:t>
            </a:r>
            <a:endParaRPr sz="1000"/>
          </a:p>
          <a:p>
            <a:pPr indent="0" lvl="0" marL="0" rtl="0" algn="l">
              <a:spcBef>
                <a:spcPts val="1600"/>
              </a:spcBef>
              <a:spcAft>
                <a:spcPts val="0"/>
              </a:spcAft>
              <a:buNone/>
            </a:pPr>
            <a:r>
              <a:rPr lang="en" sz="1000"/>
              <a:t>Realization                                  when one class derives from an interface (arrow points towards the interface)</a:t>
            </a:r>
            <a:endParaRPr sz="1000"/>
          </a:p>
          <a:p>
            <a:pPr indent="0" lvl="0" marL="0" rtl="0" algn="l">
              <a:spcBef>
                <a:spcPts val="1600"/>
              </a:spcBef>
              <a:spcAft>
                <a:spcPts val="0"/>
              </a:spcAft>
              <a:buNone/>
            </a:pPr>
            <a:r>
              <a:t/>
            </a:r>
            <a:endParaRPr sz="1000"/>
          </a:p>
          <a:p>
            <a:pPr indent="0" lvl="0" marL="0" rtl="0" algn="l">
              <a:spcBef>
                <a:spcPts val="1600"/>
              </a:spcBef>
              <a:spcAft>
                <a:spcPts val="1600"/>
              </a:spcAft>
              <a:buNone/>
            </a:pPr>
            <a:r>
              <a:rPr lang="en" sz="1000"/>
              <a:t>There are more relationships commonly used in class diagrams but because of the nature of C# using references for all user-defined objects and the garbage collector handling the memory of those objects, you will not need to use the other relationships on your diagram.</a:t>
            </a:r>
            <a:endParaRPr sz="1000"/>
          </a:p>
        </p:txBody>
      </p:sp>
      <p:cxnSp>
        <p:nvCxnSpPr>
          <p:cNvPr id="74" name="Google Shape;74;p16"/>
          <p:cNvCxnSpPr/>
          <p:nvPr/>
        </p:nvCxnSpPr>
        <p:spPr>
          <a:xfrm>
            <a:off x="1322425" y="2595650"/>
            <a:ext cx="779400" cy="0"/>
          </a:xfrm>
          <a:prstGeom prst="straightConnector1">
            <a:avLst/>
          </a:prstGeom>
          <a:noFill/>
          <a:ln cap="flat" cmpd="sng" w="9525">
            <a:solidFill>
              <a:srgbClr val="FFFFFF"/>
            </a:solidFill>
            <a:prstDash val="solid"/>
            <a:round/>
            <a:headEnd len="med" w="med" type="none"/>
            <a:tailEnd len="med" w="med" type="triangle"/>
          </a:ln>
        </p:spPr>
      </p:cxnSp>
      <p:cxnSp>
        <p:nvCxnSpPr>
          <p:cNvPr id="75" name="Google Shape;75;p16"/>
          <p:cNvCxnSpPr/>
          <p:nvPr/>
        </p:nvCxnSpPr>
        <p:spPr>
          <a:xfrm>
            <a:off x="1308500" y="3166825"/>
            <a:ext cx="828300" cy="6900"/>
          </a:xfrm>
          <a:prstGeom prst="straightConnector1">
            <a:avLst/>
          </a:prstGeom>
          <a:noFill/>
          <a:ln cap="flat" cmpd="sng" w="9525">
            <a:solidFill>
              <a:srgbClr val="F3F3F3"/>
            </a:solidFill>
            <a:prstDash val="dash"/>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Deliverables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Week 4 Lecture 7 AHI Deliverable:</a:t>
            </a:r>
            <a:endParaRPr sz="1000">
              <a:solidFill>
                <a:srgbClr val="FFFFFF"/>
              </a:solidFill>
            </a:endParaRPr>
          </a:p>
          <a:p>
            <a:pPr indent="0" lvl="0" marL="0" rtl="0" algn="l">
              <a:spcBef>
                <a:spcPts val="1600"/>
              </a:spcBef>
              <a:spcAft>
                <a:spcPts val="0"/>
              </a:spcAft>
              <a:buNone/>
            </a:pPr>
            <a:r>
              <a:rPr lang="en" sz="1000">
                <a:solidFill>
                  <a:srgbClr val="FFFFFF"/>
                </a:solidFill>
              </a:rPr>
              <a:t>Class diagram: Using StarUML, all behavior scripts, their members / attributes, methods / operations, references, delegates, etc.</a:t>
            </a:r>
            <a:endParaRPr sz="1000">
              <a:solidFill>
                <a:srgbClr val="FFFFFF"/>
              </a:solidFill>
            </a:endParaRPr>
          </a:p>
          <a:p>
            <a:pPr indent="0" lvl="0" marL="0" rtl="0" algn="l">
              <a:spcBef>
                <a:spcPts val="1600"/>
              </a:spcBef>
              <a:spcAft>
                <a:spcPts val="0"/>
              </a:spcAft>
              <a:buNone/>
            </a:pPr>
            <a:r>
              <a:rPr lang="en" sz="1000">
                <a:solidFill>
                  <a:srgbClr val="FFFFFF"/>
                </a:solidFill>
              </a:rPr>
              <a:t>Format: StarUML</a:t>
            </a:r>
            <a:endParaRPr sz="1000">
              <a:solidFill>
                <a:srgbClr val="FFFFFF"/>
              </a:solidFill>
            </a:endParaRPr>
          </a:p>
          <a:p>
            <a:pPr indent="0" lvl="0" marL="0" rtl="0" algn="l">
              <a:spcBef>
                <a:spcPts val="1600"/>
              </a:spcBef>
              <a:spcAft>
                <a:spcPts val="0"/>
              </a:spcAft>
              <a:buNone/>
            </a:pPr>
            <a:r>
              <a:rPr lang="en" sz="1000">
                <a:solidFill>
                  <a:srgbClr val="FFFFFF"/>
                </a:solidFill>
              </a:rPr>
              <a:t>NOTE: This saves as a binary file. If it is put on Git there is no way to merge the save files. Each team member should save their own separate StarUML file and when they are complete should manually merge their diagram into the team diagram one team member at a time.</a:t>
            </a:r>
            <a:endParaRPr sz="1000">
              <a:solidFill>
                <a:srgbClr val="FFFFFF"/>
              </a:solidFill>
            </a:endParaRPr>
          </a:p>
          <a:p>
            <a:pPr indent="0" lvl="0" marL="0" rtl="0" algn="l">
              <a:spcBef>
                <a:spcPts val="1600"/>
              </a:spcBef>
              <a:spcAft>
                <a:spcPts val="0"/>
              </a:spcAft>
              <a:buNone/>
            </a:pPr>
            <a:r>
              <a:rPr lang="en" sz="1000">
                <a:solidFill>
                  <a:srgbClr val="FFFFFF"/>
                </a:solidFill>
              </a:rPr>
              <a:t>Due: 17:00</a:t>
            </a:r>
            <a:endParaRPr sz="1000">
              <a:solidFill>
                <a:srgbClr val="FFFFFF"/>
              </a:solidFill>
            </a:endParaRPr>
          </a:p>
          <a:p>
            <a:pPr indent="0" lvl="0" marL="0" rtl="0" algn="l">
              <a:spcBef>
                <a:spcPts val="1600"/>
              </a:spcBef>
              <a:spcAft>
                <a:spcPts val="1600"/>
              </a:spcAft>
              <a:buNone/>
            </a:pPr>
            <a:r>
              <a:t/>
            </a:r>
            <a:endParaRPr sz="10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Rubric</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rPr>
              <a:t>Classes </a:t>
            </a:r>
            <a:r>
              <a:rPr lang="en">
                <a:solidFill>
                  <a:srgbClr val="FFFFFF"/>
                </a:solidFill>
              </a:rPr>
              <a:t>- 20pts</a:t>
            </a:r>
            <a:endParaRPr>
              <a:solidFill>
                <a:srgbClr val="FFFFFF"/>
              </a:solidFill>
            </a:endParaRPr>
          </a:p>
          <a:p>
            <a:pPr indent="0" lvl="0" marL="0" rtl="0" algn="l">
              <a:lnSpc>
                <a:spcPct val="100000"/>
              </a:lnSpc>
              <a:spcBef>
                <a:spcPts val="1600"/>
              </a:spcBef>
              <a:spcAft>
                <a:spcPts val="0"/>
              </a:spcAft>
              <a:buNone/>
            </a:pPr>
            <a:r>
              <a:rPr lang="en" sz="1000">
                <a:solidFill>
                  <a:srgbClr val="FFFFFF"/>
                </a:solidFill>
              </a:rPr>
              <a:t>All scripts and referenced Unity API com</a:t>
            </a:r>
            <a:r>
              <a:rPr lang="en" sz="1000">
                <a:solidFill>
                  <a:srgbClr val="FFFFFF"/>
                </a:solidFill>
              </a:rPr>
              <a:t>ponents represented</a:t>
            </a:r>
            <a:endParaRPr sz="1000">
              <a:solidFill>
                <a:srgbClr val="FFFFFF"/>
              </a:solidFill>
            </a:endParaRPr>
          </a:p>
          <a:p>
            <a:pPr indent="0" lvl="0" marL="0" rtl="0" algn="l">
              <a:lnSpc>
                <a:spcPct val="100000"/>
              </a:lnSpc>
              <a:spcBef>
                <a:spcPts val="1600"/>
              </a:spcBef>
              <a:spcAft>
                <a:spcPts val="0"/>
              </a:spcAft>
              <a:buNone/>
            </a:pPr>
            <a:r>
              <a:rPr lang="en">
                <a:solidFill>
                  <a:srgbClr val="FFFFFF"/>
                </a:solidFill>
              </a:rPr>
              <a:t>Behaviors - 20pts</a:t>
            </a:r>
            <a:endParaRPr>
              <a:solidFill>
                <a:srgbClr val="FFFFFF"/>
              </a:solidFill>
            </a:endParaRPr>
          </a:p>
          <a:p>
            <a:pPr indent="0" lvl="0" marL="0" rtl="0" algn="l">
              <a:lnSpc>
                <a:spcPct val="100000"/>
              </a:lnSpc>
              <a:spcBef>
                <a:spcPts val="1600"/>
              </a:spcBef>
              <a:spcAft>
                <a:spcPts val="0"/>
              </a:spcAft>
              <a:buNone/>
            </a:pPr>
            <a:r>
              <a:rPr lang="en" sz="1000">
                <a:solidFill>
                  <a:srgbClr val="FFFFFF"/>
                </a:solidFill>
              </a:rPr>
              <a:t> All variables and methods present in script classes</a:t>
            </a:r>
            <a:endParaRPr sz="1000">
              <a:solidFill>
                <a:srgbClr val="FFFFFF"/>
              </a:solidFill>
            </a:endParaRPr>
          </a:p>
          <a:p>
            <a:pPr indent="0" lvl="0" marL="0" rtl="0" algn="l">
              <a:lnSpc>
                <a:spcPct val="100000"/>
              </a:lnSpc>
              <a:spcBef>
                <a:spcPts val="1600"/>
              </a:spcBef>
              <a:spcAft>
                <a:spcPts val="0"/>
              </a:spcAft>
              <a:buNone/>
            </a:pPr>
            <a:r>
              <a:rPr lang="en">
                <a:solidFill>
                  <a:srgbClr val="FFFFFF"/>
                </a:solidFill>
              </a:rPr>
              <a:t>Modules - 20pts</a:t>
            </a:r>
            <a:endParaRPr>
              <a:solidFill>
                <a:srgbClr val="FFFFFF"/>
              </a:solidFill>
            </a:endParaRPr>
          </a:p>
          <a:p>
            <a:pPr indent="0" lvl="0" marL="0" rtl="0" algn="l">
              <a:lnSpc>
                <a:spcPct val="100000"/>
              </a:lnSpc>
              <a:spcBef>
                <a:spcPts val="1600"/>
              </a:spcBef>
              <a:spcAft>
                <a:spcPts val="0"/>
              </a:spcAft>
              <a:buNone/>
            </a:pPr>
            <a:r>
              <a:rPr lang="en" sz="1000">
                <a:solidFill>
                  <a:srgbClr val="FFFFFF"/>
                </a:solidFill>
              </a:rPr>
              <a:t>Packages</a:t>
            </a:r>
            <a:r>
              <a:rPr lang="en" sz="1000">
                <a:solidFill>
                  <a:srgbClr val="FFFFFF"/>
                </a:solidFill>
              </a:rPr>
              <a:t> are used to group all scripts with a common purpose.</a:t>
            </a:r>
            <a:endParaRPr sz="1000">
              <a:solidFill>
                <a:srgbClr val="FFFFFF"/>
              </a:solidFill>
            </a:endParaRPr>
          </a:p>
          <a:p>
            <a:pPr indent="0" lvl="0" marL="0" rtl="0" algn="l">
              <a:lnSpc>
                <a:spcPct val="100000"/>
              </a:lnSpc>
              <a:spcBef>
                <a:spcPts val="1600"/>
              </a:spcBef>
              <a:spcAft>
                <a:spcPts val="0"/>
              </a:spcAft>
              <a:buNone/>
            </a:pPr>
            <a:r>
              <a:rPr lang="en">
                <a:solidFill>
                  <a:srgbClr val="FFFFFF"/>
                </a:solidFill>
              </a:rPr>
              <a:t>Relationships - 40pts</a:t>
            </a:r>
            <a:endParaRPr>
              <a:solidFill>
                <a:srgbClr val="FFFFFF"/>
              </a:solidFill>
            </a:endParaRPr>
          </a:p>
          <a:p>
            <a:pPr indent="0" lvl="0" marL="0" rtl="0" algn="l">
              <a:lnSpc>
                <a:spcPct val="100000"/>
              </a:lnSpc>
              <a:spcBef>
                <a:spcPts val="1600"/>
              </a:spcBef>
              <a:spcAft>
                <a:spcPts val="1600"/>
              </a:spcAft>
              <a:buNone/>
            </a:pPr>
            <a:r>
              <a:rPr lang="en" sz="1000">
                <a:solidFill>
                  <a:srgbClr val="FFFFFF"/>
                </a:solidFill>
              </a:rPr>
              <a:t>All relationships are represented and with correct relationship type.</a:t>
            </a:r>
            <a:endParaRPr sz="10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