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7" r:id="rId8"/>
    <p:sldId id="263" r:id="rId9"/>
    <p:sldId id="268" r:id="rId10"/>
    <p:sldId id="265"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3"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4.svg"/><Relationship Id="rId1" Type="http://schemas.openxmlformats.org/officeDocument/2006/relationships/image" Target="../media/image13.png"/><Relationship Id="rId6" Type="http://schemas.openxmlformats.org/officeDocument/2006/relationships/image" Target="../media/image8.svg"/><Relationship Id="rId5" Type="http://schemas.openxmlformats.org/officeDocument/2006/relationships/image" Target="../media/image15.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E18C58A-76F4-446A-8062-085C1FB4E83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B4D0051-66FB-4A6A-B54E-B19C99A5992F}">
      <dgm:prSet/>
      <dgm:spPr/>
      <dgm:t>
        <a:bodyPr/>
        <a:lstStyle/>
        <a:p>
          <a:r>
            <a:rPr lang="en-US"/>
            <a:t>Executive Summary</a:t>
          </a:r>
        </a:p>
      </dgm:t>
    </dgm:pt>
    <dgm:pt modelId="{7881BB81-FC83-4D2D-B413-088DBEC1DA9D}" type="parTrans" cxnId="{02222F79-B09B-48D8-88BE-90E4B8F0E687}">
      <dgm:prSet/>
      <dgm:spPr/>
      <dgm:t>
        <a:bodyPr/>
        <a:lstStyle/>
        <a:p>
          <a:endParaRPr lang="en-US"/>
        </a:p>
      </dgm:t>
    </dgm:pt>
    <dgm:pt modelId="{90A38410-0387-4068-98B4-E1C2C1361185}" type="sibTrans" cxnId="{02222F79-B09B-48D8-88BE-90E4B8F0E687}">
      <dgm:prSet/>
      <dgm:spPr/>
      <dgm:t>
        <a:bodyPr/>
        <a:lstStyle/>
        <a:p>
          <a:endParaRPr lang="en-US"/>
        </a:p>
      </dgm:t>
    </dgm:pt>
    <dgm:pt modelId="{A09B6627-A774-4150-B80A-DEFFFEC33E09}">
      <dgm:prSet/>
      <dgm:spPr/>
      <dgm:t>
        <a:bodyPr/>
        <a:lstStyle/>
        <a:p>
          <a:r>
            <a:rPr lang="en-US"/>
            <a:t>Situation 1: Does discount amount have a significant effect on the quantity of a product in an order?</a:t>
          </a:r>
        </a:p>
      </dgm:t>
    </dgm:pt>
    <dgm:pt modelId="{3F9C3323-977A-4EE6-8B5F-3A352D7885EB}" type="parTrans" cxnId="{DC7DD1E1-CDD5-4ECB-8C01-60A941387945}">
      <dgm:prSet/>
      <dgm:spPr/>
      <dgm:t>
        <a:bodyPr/>
        <a:lstStyle/>
        <a:p>
          <a:endParaRPr lang="en-US"/>
        </a:p>
      </dgm:t>
    </dgm:pt>
    <dgm:pt modelId="{CFF495BB-2110-47E6-898B-DF2140552993}" type="sibTrans" cxnId="{DC7DD1E1-CDD5-4ECB-8C01-60A941387945}">
      <dgm:prSet/>
      <dgm:spPr/>
      <dgm:t>
        <a:bodyPr/>
        <a:lstStyle/>
        <a:p>
          <a:endParaRPr lang="en-US"/>
        </a:p>
      </dgm:t>
    </dgm:pt>
    <dgm:pt modelId="{A1B5FC44-901F-4684-B259-7F681BD08F31}">
      <dgm:prSet/>
      <dgm:spPr/>
      <dgm:t>
        <a:bodyPr/>
        <a:lstStyle/>
        <a:p>
          <a:r>
            <a:rPr lang="en-US"/>
            <a:t>Situation 2: Does a shipment’s final destination impact the length of time it takes for it to get delivered?</a:t>
          </a:r>
        </a:p>
      </dgm:t>
    </dgm:pt>
    <dgm:pt modelId="{1442743F-A1AF-4648-9BAF-BF2AE4BD5370}" type="parTrans" cxnId="{3C552E97-49B8-49A8-A6B5-AA292FE0DBC9}">
      <dgm:prSet/>
      <dgm:spPr/>
      <dgm:t>
        <a:bodyPr/>
        <a:lstStyle/>
        <a:p>
          <a:endParaRPr lang="en-US"/>
        </a:p>
      </dgm:t>
    </dgm:pt>
    <dgm:pt modelId="{FB57C356-A856-4913-97AB-B17ECC690C13}" type="sibTrans" cxnId="{3C552E97-49B8-49A8-A6B5-AA292FE0DBC9}">
      <dgm:prSet/>
      <dgm:spPr/>
      <dgm:t>
        <a:bodyPr/>
        <a:lstStyle/>
        <a:p>
          <a:endParaRPr lang="en-US"/>
        </a:p>
      </dgm:t>
    </dgm:pt>
    <dgm:pt modelId="{86A90D2A-DE1F-4AD6-AF70-6519319B61D5}">
      <dgm:prSet/>
      <dgm:spPr/>
      <dgm:t>
        <a:bodyPr/>
        <a:lstStyle/>
        <a:p>
          <a:r>
            <a:rPr lang="en-US"/>
            <a:t>Situation 3: Does a shipment’s final ship region have an impact on its freight cost?</a:t>
          </a:r>
        </a:p>
      </dgm:t>
    </dgm:pt>
    <dgm:pt modelId="{B0DEB225-E3B0-47A3-BAAF-3C2C206C3D93}" type="parTrans" cxnId="{214D79C4-31E9-447E-9254-AAE6A24F58F0}">
      <dgm:prSet/>
      <dgm:spPr/>
      <dgm:t>
        <a:bodyPr/>
        <a:lstStyle/>
        <a:p>
          <a:endParaRPr lang="en-US"/>
        </a:p>
      </dgm:t>
    </dgm:pt>
    <dgm:pt modelId="{D312ED28-2C2E-4879-8245-3519FD89C4C5}" type="sibTrans" cxnId="{214D79C4-31E9-447E-9254-AAE6A24F58F0}">
      <dgm:prSet/>
      <dgm:spPr/>
      <dgm:t>
        <a:bodyPr/>
        <a:lstStyle/>
        <a:p>
          <a:endParaRPr lang="en-US"/>
        </a:p>
      </dgm:t>
    </dgm:pt>
    <dgm:pt modelId="{69BFEA14-F688-4532-BAFA-1BBEA7519ABD}">
      <dgm:prSet/>
      <dgm:spPr/>
      <dgm:t>
        <a:bodyPr/>
        <a:lstStyle/>
        <a:p>
          <a:r>
            <a:rPr lang="en-US"/>
            <a:t>Situation 4: Does an employee’s date of birth affect their hire date?</a:t>
          </a:r>
        </a:p>
      </dgm:t>
    </dgm:pt>
    <dgm:pt modelId="{B2E11631-FB6F-4AB9-8CC6-4B28EA14D7F0}" type="parTrans" cxnId="{D07EB689-EF5B-4985-B832-3988B40C02FC}">
      <dgm:prSet/>
      <dgm:spPr/>
      <dgm:t>
        <a:bodyPr/>
        <a:lstStyle/>
        <a:p>
          <a:endParaRPr lang="en-US"/>
        </a:p>
      </dgm:t>
    </dgm:pt>
    <dgm:pt modelId="{F862DD88-C584-4869-8F68-2C554CF2A771}" type="sibTrans" cxnId="{D07EB689-EF5B-4985-B832-3988B40C02FC}">
      <dgm:prSet/>
      <dgm:spPr/>
      <dgm:t>
        <a:bodyPr/>
        <a:lstStyle/>
        <a:p>
          <a:endParaRPr lang="en-US"/>
        </a:p>
      </dgm:t>
    </dgm:pt>
    <dgm:pt modelId="{CE6B0E38-0FA0-4E08-9965-393D61544340}" type="pres">
      <dgm:prSet presAssocID="{3E18C58A-76F4-446A-8062-085C1FB4E83E}" presName="root" presStyleCnt="0">
        <dgm:presLayoutVars>
          <dgm:dir/>
          <dgm:resizeHandles val="exact"/>
        </dgm:presLayoutVars>
      </dgm:prSet>
      <dgm:spPr/>
    </dgm:pt>
    <dgm:pt modelId="{F02623FC-8F48-452E-9A11-605C289B3202}" type="pres">
      <dgm:prSet presAssocID="{AB4D0051-66FB-4A6A-B54E-B19C99A5992F}" presName="compNode" presStyleCnt="0"/>
      <dgm:spPr/>
    </dgm:pt>
    <dgm:pt modelId="{C96B220C-171A-4656-9574-010070BABAA9}" type="pres">
      <dgm:prSet presAssocID="{AB4D0051-66FB-4A6A-B54E-B19C99A5992F}" presName="bgRect" presStyleLbl="bgShp" presStyleIdx="0" presStyleCnt="5"/>
      <dgm:spPr/>
    </dgm:pt>
    <dgm:pt modelId="{E38D7A5F-3A5A-4D2A-8109-890116DA6F87}" type="pres">
      <dgm:prSet presAssocID="{AB4D0051-66FB-4A6A-B54E-B19C99A5992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862AF8B4-A7C9-4C8F-AFFF-925292A93213}" type="pres">
      <dgm:prSet presAssocID="{AB4D0051-66FB-4A6A-B54E-B19C99A5992F}" presName="spaceRect" presStyleCnt="0"/>
      <dgm:spPr/>
    </dgm:pt>
    <dgm:pt modelId="{0BB8242D-676D-4F92-99AA-94BFD9F91AA6}" type="pres">
      <dgm:prSet presAssocID="{AB4D0051-66FB-4A6A-B54E-B19C99A5992F}" presName="parTx" presStyleLbl="revTx" presStyleIdx="0" presStyleCnt="5">
        <dgm:presLayoutVars>
          <dgm:chMax val="0"/>
          <dgm:chPref val="0"/>
        </dgm:presLayoutVars>
      </dgm:prSet>
      <dgm:spPr/>
    </dgm:pt>
    <dgm:pt modelId="{E9216E6D-71EC-43FA-A8B0-612D1CEB809C}" type="pres">
      <dgm:prSet presAssocID="{90A38410-0387-4068-98B4-E1C2C1361185}" presName="sibTrans" presStyleCnt="0"/>
      <dgm:spPr/>
    </dgm:pt>
    <dgm:pt modelId="{368D8865-22DB-464D-BC7C-C38429F52AC3}" type="pres">
      <dgm:prSet presAssocID="{A09B6627-A774-4150-B80A-DEFFFEC33E09}" presName="compNode" presStyleCnt="0"/>
      <dgm:spPr/>
    </dgm:pt>
    <dgm:pt modelId="{8F40EA99-4B4A-4CD5-9437-9C413E2D620D}" type="pres">
      <dgm:prSet presAssocID="{A09B6627-A774-4150-B80A-DEFFFEC33E09}" presName="bgRect" presStyleLbl="bgShp" presStyleIdx="1" presStyleCnt="5"/>
      <dgm:spPr/>
    </dgm:pt>
    <dgm:pt modelId="{2DEE5400-F145-4446-817D-EE40710CA913}" type="pres">
      <dgm:prSet presAssocID="{A09B6627-A774-4150-B80A-DEFFFEC33E0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DDB99D78-6CBD-4CD3-8C96-EAD6EFE6741A}" type="pres">
      <dgm:prSet presAssocID="{A09B6627-A774-4150-B80A-DEFFFEC33E09}" presName="spaceRect" presStyleCnt="0"/>
      <dgm:spPr/>
    </dgm:pt>
    <dgm:pt modelId="{7D9A7214-95F4-4EEF-B708-617E7D39500C}" type="pres">
      <dgm:prSet presAssocID="{A09B6627-A774-4150-B80A-DEFFFEC33E09}" presName="parTx" presStyleLbl="revTx" presStyleIdx="1" presStyleCnt="5">
        <dgm:presLayoutVars>
          <dgm:chMax val="0"/>
          <dgm:chPref val="0"/>
        </dgm:presLayoutVars>
      </dgm:prSet>
      <dgm:spPr/>
    </dgm:pt>
    <dgm:pt modelId="{BA016B90-6199-4C10-8A80-920C4E22141B}" type="pres">
      <dgm:prSet presAssocID="{CFF495BB-2110-47E6-898B-DF2140552993}" presName="sibTrans" presStyleCnt="0"/>
      <dgm:spPr/>
    </dgm:pt>
    <dgm:pt modelId="{1EA2BE16-98E2-4AF8-9831-01D62EC24D57}" type="pres">
      <dgm:prSet presAssocID="{A1B5FC44-901F-4684-B259-7F681BD08F31}" presName="compNode" presStyleCnt="0"/>
      <dgm:spPr/>
    </dgm:pt>
    <dgm:pt modelId="{F1114508-FEC8-475D-AC32-6BF137268074}" type="pres">
      <dgm:prSet presAssocID="{A1B5FC44-901F-4684-B259-7F681BD08F31}" presName="bgRect" presStyleLbl="bgShp" presStyleIdx="2" presStyleCnt="5"/>
      <dgm:spPr/>
    </dgm:pt>
    <dgm:pt modelId="{42D5AD18-F80E-418B-B0AA-5DB11D24A787}" type="pres">
      <dgm:prSet presAssocID="{A1B5FC44-901F-4684-B259-7F681BD08F3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95FB55C4-FF55-4598-816B-7EF930CEA420}" type="pres">
      <dgm:prSet presAssocID="{A1B5FC44-901F-4684-B259-7F681BD08F31}" presName="spaceRect" presStyleCnt="0"/>
      <dgm:spPr/>
    </dgm:pt>
    <dgm:pt modelId="{8F41A59F-F0E6-462F-B6C7-2806E47DE769}" type="pres">
      <dgm:prSet presAssocID="{A1B5FC44-901F-4684-B259-7F681BD08F31}" presName="parTx" presStyleLbl="revTx" presStyleIdx="2" presStyleCnt="5">
        <dgm:presLayoutVars>
          <dgm:chMax val="0"/>
          <dgm:chPref val="0"/>
        </dgm:presLayoutVars>
      </dgm:prSet>
      <dgm:spPr/>
    </dgm:pt>
    <dgm:pt modelId="{FA4D2A83-A1E7-4D63-A4C9-9EF0DD21D9D7}" type="pres">
      <dgm:prSet presAssocID="{FB57C356-A856-4913-97AB-B17ECC690C13}" presName="sibTrans" presStyleCnt="0"/>
      <dgm:spPr/>
    </dgm:pt>
    <dgm:pt modelId="{E7126E8A-F7F8-4C70-A0E7-2D73D12443F9}" type="pres">
      <dgm:prSet presAssocID="{86A90D2A-DE1F-4AD6-AF70-6519319B61D5}" presName="compNode" presStyleCnt="0"/>
      <dgm:spPr/>
    </dgm:pt>
    <dgm:pt modelId="{F3C233BD-CEA9-47F9-9F09-2E2419254664}" type="pres">
      <dgm:prSet presAssocID="{86A90D2A-DE1F-4AD6-AF70-6519319B61D5}" presName="bgRect" presStyleLbl="bgShp" presStyleIdx="3" presStyleCnt="5"/>
      <dgm:spPr/>
    </dgm:pt>
    <dgm:pt modelId="{84CAB3CB-A1DA-4961-A592-A301268321B2}" type="pres">
      <dgm:prSet presAssocID="{86A90D2A-DE1F-4AD6-AF70-6519319B61D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uck"/>
        </a:ext>
      </dgm:extLst>
    </dgm:pt>
    <dgm:pt modelId="{B22C23AD-1556-4990-9FB4-5AA65D66C640}" type="pres">
      <dgm:prSet presAssocID="{86A90D2A-DE1F-4AD6-AF70-6519319B61D5}" presName="spaceRect" presStyleCnt="0"/>
      <dgm:spPr/>
    </dgm:pt>
    <dgm:pt modelId="{505DE580-D60B-464E-89FB-A841A4D44942}" type="pres">
      <dgm:prSet presAssocID="{86A90D2A-DE1F-4AD6-AF70-6519319B61D5}" presName="parTx" presStyleLbl="revTx" presStyleIdx="3" presStyleCnt="5">
        <dgm:presLayoutVars>
          <dgm:chMax val="0"/>
          <dgm:chPref val="0"/>
        </dgm:presLayoutVars>
      </dgm:prSet>
      <dgm:spPr/>
    </dgm:pt>
    <dgm:pt modelId="{64F68214-0CCC-4D61-BF8D-4B325C50DA1E}" type="pres">
      <dgm:prSet presAssocID="{D312ED28-2C2E-4879-8245-3519FD89C4C5}" presName="sibTrans" presStyleCnt="0"/>
      <dgm:spPr/>
    </dgm:pt>
    <dgm:pt modelId="{C59F61FD-A903-43E7-ADC3-8BC3C6E88567}" type="pres">
      <dgm:prSet presAssocID="{69BFEA14-F688-4532-BAFA-1BBEA7519ABD}" presName="compNode" presStyleCnt="0"/>
      <dgm:spPr/>
    </dgm:pt>
    <dgm:pt modelId="{B6C70F4B-9EF7-4D4C-B65F-75D6BF9C1403}" type="pres">
      <dgm:prSet presAssocID="{69BFEA14-F688-4532-BAFA-1BBEA7519ABD}" presName="bgRect" presStyleLbl="bgShp" presStyleIdx="4" presStyleCnt="5"/>
      <dgm:spPr/>
    </dgm:pt>
    <dgm:pt modelId="{7A398763-BFC1-4048-B537-887496D123BA}" type="pres">
      <dgm:prSet presAssocID="{69BFEA14-F688-4532-BAFA-1BBEA7519AB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ily Calendar"/>
        </a:ext>
      </dgm:extLst>
    </dgm:pt>
    <dgm:pt modelId="{6775E7C2-6C5C-453B-A809-079B41FBC281}" type="pres">
      <dgm:prSet presAssocID="{69BFEA14-F688-4532-BAFA-1BBEA7519ABD}" presName="spaceRect" presStyleCnt="0"/>
      <dgm:spPr/>
    </dgm:pt>
    <dgm:pt modelId="{D512D049-1E82-4178-A599-9CB8CEDC087E}" type="pres">
      <dgm:prSet presAssocID="{69BFEA14-F688-4532-BAFA-1BBEA7519ABD}" presName="parTx" presStyleLbl="revTx" presStyleIdx="4" presStyleCnt="5">
        <dgm:presLayoutVars>
          <dgm:chMax val="0"/>
          <dgm:chPref val="0"/>
        </dgm:presLayoutVars>
      </dgm:prSet>
      <dgm:spPr/>
    </dgm:pt>
  </dgm:ptLst>
  <dgm:cxnLst>
    <dgm:cxn modelId="{05EAE12B-EC7D-4954-B65E-405C14EC8E05}" type="presOf" srcId="{86A90D2A-DE1F-4AD6-AF70-6519319B61D5}" destId="{505DE580-D60B-464E-89FB-A841A4D44942}" srcOrd="0" destOrd="0" presId="urn:microsoft.com/office/officeart/2018/2/layout/IconVerticalSolidList"/>
    <dgm:cxn modelId="{CEBB942F-D054-4D69-B6EC-9D9C6B592530}" type="presOf" srcId="{A09B6627-A774-4150-B80A-DEFFFEC33E09}" destId="{7D9A7214-95F4-4EEF-B708-617E7D39500C}" srcOrd="0" destOrd="0" presId="urn:microsoft.com/office/officeart/2018/2/layout/IconVerticalSolidList"/>
    <dgm:cxn modelId="{F35DA33F-A1D8-41A7-B76E-0FA7DF946DE7}" type="presOf" srcId="{3E18C58A-76F4-446A-8062-085C1FB4E83E}" destId="{CE6B0E38-0FA0-4E08-9965-393D61544340}" srcOrd="0" destOrd="0" presId="urn:microsoft.com/office/officeart/2018/2/layout/IconVerticalSolidList"/>
    <dgm:cxn modelId="{EB717947-FCAC-413D-B7D7-5EE88D714235}" type="presOf" srcId="{69BFEA14-F688-4532-BAFA-1BBEA7519ABD}" destId="{D512D049-1E82-4178-A599-9CB8CEDC087E}" srcOrd="0" destOrd="0" presId="urn:microsoft.com/office/officeart/2018/2/layout/IconVerticalSolidList"/>
    <dgm:cxn modelId="{64B2BA69-F82F-4849-82E0-7FBD57FB9454}" type="presOf" srcId="{A1B5FC44-901F-4684-B259-7F681BD08F31}" destId="{8F41A59F-F0E6-462F-B6C7-2806E47DE769}" srcOrd="0" destOrd="0" presId="urn:microsoft.com/office/officeart/2018/2/layout/IconVerticalSolidList"/>
    <dgm:cxn modelId="{02222F79-B09B-48D8-88BE-90E4B8F0E687}" srcId="{3E18C58A-76F4-446A-8062-085C1FB4E83E}" destId="{AB4D0051-66FB-4A6A-B54E-B19C99A5992F}" srcOrd="0" destOrd="0" parTransId="{7881BB81-FC83-4D2D-B413-088DBEC1DA9D}" sibTransId="{90A38410-0387-4068-98B4-E1C2C1361185}"/>
    <dgm:cxn modelId="{D07EB689-EF5B-4985-B832-3988B40C02FC}" srcId="{3E18C58A-76F4-446A-8062-085C1FB4E83E}" destId="{69BFEA14-F688-4532-BAFA-1BBEA7519ABD}" srcOrd="4" destOrd="0" parTransId="{B2E11631-FB6F-4AB9-8CC6-4B28EA14D7F0}" sibTransId="{F862DD88-C584-4869-8F68-2C554CF2A771}"/>
    <dgm:cxn modelId="{3C552E97-49B8-49A8-A6B5-AA292FE0DBC9}" srcId="{3E18C58A-76F4-446A-8062-085C1FB4E83E}" destId="{A1B5FC44-901F-4684-B259-7F681BD08F31}" srcOrd="2" destOrd="0" parTransId="{1442743F-A1AF-4648-9BAF-BF2AE4BD5370}" sibTransId="{FB57C356-A856-4913-97AB-B17ECC690C13}"/>
    <dgm:cxn modelId="{DB911498-806B-4178-BE44-6B1CA0AD970B}" type="presOf" srcId="{AB4D0051-66FB-4A6A-B54E-B19C99A5992F}" destId="{0BB8242D-676D-4F92-99AA-94BFD9F91AA6}" srcOrd="0" destOrd="0" presId="urn:microsoft.com/office/officeart/2018/2/layout/IconVerticalSolidList"/>
    <dgm:cxn modelId="{214D79C4-31E9-447E-9254-AAE6A24F58F0}" srcId="{3E18C58A-76F4-446A-8062-085C1FB4E83E}" destId="{86A90D2A-DE1F-4AD6-AF70-6519319B61D5}" srcOrd="3" destOrd="0" parTransId="{B0DEB225-E3B0-47A3-BAAF-3C2C206C3D93}" sibTransId="{D312ED28-2C2E-4879-8245-3519FD89C4C5}"/>
    <dgm:cxn modelId="{DC7DD1E1-CDD5-4ECB-8C01-60A941387945}" srcId="{3E18C58A-76F4-446A-8062-085C1FB4E83E}" destId="{A09B6627-A774-4150-B80A-DEFFFEC33E09}" srcOrd="1" destOrd="0" parTransId="{3F9C3323-977A-4EE6-8B5F-3A352D7885EB}" sibTransId="{CFF495BB-2110-47E6-898B-DF2140552993}"/>
    <dgm:cxn modelId="{97F8E7A5-7C53-467A-A502-F3553079DE91}" type="presParOf" srcId="{CE6B0E38-0FA0-4E08-9965-393D61544340}" destId="{F02623FC-8F48-452E-9A11-605C289B3202}" srcOrd="0" destOrd="0" presId="urn:microsoft.com/office/officeart/2018/2/layout/IconVerticalSolidList"/>
    <dgm:cxn modelId="{EC9CA651-14AA-4D06-85F3-1A4952D8583E}" type="presParOf" srcId="{F02623FC-8F48-452E-9A11-605C289B3202}" destId="{C96B220C-171A-4656-9574-010070BABAA9}" srcOrd="0" destOrd="0" presId="urn:microsoft.com/office/officeart/2018/2/layout/IconVerticalSolidList"/>
    <dgm:cxn modelId="{F64BBE0B-9656-4B29-9782-FE765798E656}" type="presParOf" srcId="{F02623FC-8F48-452E-9A11-605C289B3202}" destId="{E38D7A5F-3A5A-4D2A-8109-890116DA6F87}" srcOrd="1" destOrd="0" presId="urn:microsoft.com/office/officeart/2018/2/layout/IconVerticalSolidList"/>
    <dgm:cxn modelId="{9D4245DE-FC36-4136-9134-934FC1EB9E3A}" type="presParOf" srcId="{F02623FC-8F48-452E-9A11-605C289B3202}" destId="{862AF8B4-A7C9-4C8F-AFFF-925292A93213}" srcOrd="2" destOrd="0" presId="urn:microsoft.com/office/officeart/2018/2/layout/IconVerticalSolidList"/>
    <dgm:cxn modelId="{AEAFAAE3-1D1C-44F8-9133-399ACF4ED37B}" type="presParOf" srcId="{F02623FC-8F48-452E-9A11-605C289B3202}" destId="{0BB8242D-676D-4F92-99AA-94BFD9F91AA6}" srcOrd="3" destOrd="0" presId="urn:microsoft.com/office/officeart/2018/2/layout/IconVerticalSolidList"/>
    <dgm:cxn modelId="{B8664755-8560-4B0D-AD5B-7EC182EC1047}" type="presParOf" srcId="{CE6B0E38-0FA0-4E08-9965-393D61544340}" destId="{E9216E6D-71EC-43FA-A8B0-612D1CEB809C}" srcOrd="1" destOrd="0" presId="urn:microsoft.com/office/officeart/2018/2/layout/IconVerticalSolidList"/>
    <dgm:cxn modelId="{C99CABE4-0FEB-40A7-AC17-4102B590B2F6}" type="presParOf" srcId="{CE6B0E38-0FA0-4E08-9965-393D61544340}" destId="{368D8865-22DB-464D-BC7C-C38429F52AC3}" srcOrd="2" destOrd="0" presId="urn:microsoft.com/office/officeart/2018/2/layout/IconVerticalSolidList"/>
    <dgm:cxn modelId="{2279B525-B7B0-4A79-8FA0-5213696C39CF}" type="presParOf" srcId="{368D8865-22DB-464D-BC7C-C38429F52AC3}" destId="{8F40EA99-4B4A-4CD5-9437-9C413E2D620D}" srcOrd="0" destOrd="0" presId="urn:microsoft.com/office/officeart/2018/2/layout/IconVerticalSolidList"/>
    <dgm:cxn modelId="{B4E05D55-69F7-4FBE-B92E-12EAF90B48E7}" type="presParOf" srcId="{368D8865-22DB-464D-BC7C-C38429F52AC3}" destId="{2DEE5400-F145-4446-817D-EE40710CA913}" srcOrd="1" destOrd="0" presId="urn:microsoft.com/office/officeart/2018/2/layout/IconVerticalSolidList"/>
    <dgm:cxn modelId="{98AF7B87-680B-4B1E-BA1C-61D28F57FB73}" type="presParOf" srcId="{368D8865-22DB-464D-BC7C-C38429F52AC3}" destId="{DDB99D78-6CBD-4CD3-8C96-EAD6EFE6741A}" srcOrd="2" destOrd="0" presId="urn:microsoft.com/office/officeart/2018/2/layout/IconVerticalSolidList"/>
    <dgm:cxn modelId="{3BF98382-5A59-4577-91C1-2F599E688784}" type="presParOf" srcId="{368D8865-22DB-464D-BC7C-C38429F52AC3}" destId="{7D9A7214-95F4-4EEF-B708-617E7D39500C}" srcOrd="3" destOrd="0" presId="urn:microsoft.com/office/officeart/2018/2/layout/IconVerticalSolidList"/>
    <dgm:cxn modelId="{5DDEEEB0-5AFB-4090-AB0F-6F695BDEE155}" type="presParOf" srcId="{CE6B0E38-0FA0-4E08-9965-393D61544340}" destId="{BA016B90-6199-4C10-8A80-920C4E22141B}" srcOrd="3" destOrd="0" presId="urn:microsoft.com/office/officeart/2018/2/layout/IconVerticalSolidList"/>
    <dgm:cxn modelId="{530B4988-C302-45D7-925F-18FA1453C619}" type="presParOf" srcId="{CE6B0E38-0FA0-4E08-9965-393D61544340}" destId="{1EA2BE16-98E2-4AF8-9831-01D62EC24D57}" srcOrd="4" destOrd="0" presId="urn:microsoft.com/office/officeart/2018/2/layout/IconVerticalSolidList"/>
    <dgm:cxn modelId="{176E6724-1F4A-4E90-A496-81B56BD5D7DC}" type="presParOf" srcId="{1EA2BE16-98E2-4AF8-9831-01D62EC24D57}" destId="{F1114508-FEC8-475D-AC32-6BF137268074}" srcOrd="0" destOrd="0" presId="urn:microsoft.com/office/officeart/2018/2/layout/IconVerticalSolidList"/>
    <dgm:cxn modelId="{CB6E8FB8-462D-4595-91E5-16CD213CA1A5}" type="presParOf" srcId="{1EA2BE16-98E2-4AF8-9831-01D62EC24D57}" destId="{42D5AD18-F80E-418B-B0AA-5DB11D24A787}" srcOrd="1" destOrd="0" presId="urn:microsoft.com/office/officeart/2018/2/layout/IconVerticalSolidList"/>
    <dgm:cxn modelId="{C0F6026B-B4C0-4D50-B96D-F4A6F65CEC63}" type="presParOf" srcId="{1EA2BE16-98E2-4AF8-9831-01D62EC24D57}" destId="{95FB55C4-FF55-4598-816B-7EF930CEA420}" srcOrd="2" destOrd="0" presId="urn:microsoft.com/office/officeart/2018/2/layout/IconVerticalSolidList"/>
    <dgm:cxn modelId="{C8808020-1FAF-4C14-B23A-787023CFD05E}" type="presParOf" srcId="{1EA2BE16-98E2-4AF8-9831-01D62EC24D57}" destId="{8F41A59F-F0E6-462F-B6C7-2806E47DE769}" srcOrd="3" destOrd="0" presId="urn:microsoft.com/office/officeart/2018/2/layout/IconVerticalSolidList"/>
    <dgm:cxn modelId="{D3D1A415-10F2-4365-8B18-F393284E133A}" type="presParOf" srcId="{CE6B0E38-0FA0-4E08-9965-393D61544340}" destId="{FA4D2A83-A1E7-4D63-A4C9-9EF0DD21D9D7}" srcOrd="5" destOrd="0" presId="urn:microsoft.com/office/officeart/2018/2/layout/IconVerticalSolidList"/>
    <dgm:cxn modelId="{8B6BD20E-E758-47CD-AD98-AEA649CA93A4}" type="presParOf" srcId="{CE6B0E38-0FA0-4E08-9965-393D61544340}" destId="{E7126E8A-F7F8-4C70-A0E7-2D73D12443F9}" srcOrd="6" destOrd="0" presId="urn:microsoft.com/office/officeart/2018/2/layout/IconVerticalSolidList"/>
    <dgm:cxn modelId="{87A9553F-270A-4CC4-ABCE-1095FD7C69BF}" type="presParOf" srcId="{E7126E8A-F7F8-4C70-A0E7-2D73D12443F9}" destId="{F3C233BD-CEA9-47F9-9F09-2E2419254664}" srcOrd="0" destOrd="0" presId="urn:microsoft.com/office/officeart/2018/2/layout/IconVerticalSolidList"/>
    <dgm:cxn modelId="{9E3573A1-CAD6-407D-9180-B088F56A5B0E}" type="presParOf" srcId="{E7126E8A-F7F8-4C70-A0E7-2D73D12443F9}" destId="{84CAB3CB-A1DA-4961-A592-A301268321B2}" srcOrd="1" destOrd="0" presId="urn:microsoft.com/office/officeart/2018/2/layout/IconVerticalSolidList"/>
    <dgm:cxn modelId="{5C0D1036-B59E-4E5E-A4DB-DEA3E5284774}" type="presParOf" srcId="{E7126E8A-F7F8-4C70-A0E7-2D73D12443F9}" destId="{B22C23AD-1556-4990-9FB4-5AA65D66C640}" srcOrd="2" destOrd="0" presId="urn:microsoft.com/office/officeart/2018/2/layout/IconVerticalSolidList"/>
    <dgm:cxn modelId="{52C8A64B-6079-46E9-BF61-0C4C8991B70B}" type="presParOf" srcId="{E7126E8A-F7F8-4C70-A0E7-2D73D12443F9}" destId="{505DE580-D60B-464E-89FB-A841A4D44942}" srcOrd="3" destOrd="0" presId="urn:microsoft.com/office/officeart/2018/2/layout/IconVerticalSolidList"/>
    <dgm:cxn modelId="{B423AFE8-DE21-4049-A531-929BF906699B}" type="presParOf" srcId="{CE6B0E38-0FA0-4E08-9965-393D61544340}" destId="{64F68214-0CCC-4D61-BF8D-4B325C50DA1E}" srcOrd="7" destOrd="0" presId="urn:microsoft.com/office/officeart/2018/2/layout/IconVerticalSolidList"/>
    <dgm:cxn modelId="{DA5DBCDC-14BD-41C9-B0FC-84E8A426A531}" type="presParOf" srcId="{CE6B0E38-0FA0-4E08-9965-393D61544340}" destId="{C59F61FD-A903-43E7-ADC3-8BC3C6E88567}" srcOrd="8" destOrd="0" presId="urn:microsoft.com/office/officeart/2018/2/layout/IconVerticalSolidList"/>
    <dgm:cxn modelId="{A3C3179E-CCBF-4B28-A958-5A3109B4C585}" type="presParOf" srcId="{C59F61FD-A903-43E7-ADC3-8BC3C6E88567}" destId="{B6C70F4B-9EF7-4D4C-B65F-75D6BF9C1403}" srcOrd="0" destOrd="0" presId="urn:microsoft.com/office/officeart/2018/2/layout/IconVerticalSolidList"/>
    <dgm:cxn modelId="{2CDC1212-8C6B-49FF-9D91-5585289EF696}" type="presParOf" srcId="{C59F61FD-A903-43E7-ADC3-8BC3C6E88567}" destId="{7A398763-BFC1-4048-B537-887496D123BA}" srcOrd="1" destOrd="0" presId="urn:microsoft.com/office/officeart/2018/2/layout/IconVerticalSolidList"/>
    <dgm:cxn modelId="{F3931E35-0460-4287-AD20-78E111068059}" type="presParOf" srcId="{C59F61FD-A903-43E7-ADC3-8BC3C6E88567}" destId="{6775E7C2-6C5C-453B-A809-079B41FBC281}" srcOrd="2" destOrd="0" presId="urn:microsoft.com/office/officeart/2018/2/layout/IconVerticalSolidList"/>
    <dgm:cxn modelId="{9B36A561-06CE-4604-8C9A-E7984E0F3E93}" type="presParOf" srcId="{C59F61FD-A903-43E7-ADC3-8BC3C6E88567}" destId="{D512D049-1E82-4178-A599-9CB8CEDC08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B220C-171A-4656-9574-010070BABAA9}">
      <dsp:nvSpPr>
        <dsp:cNvPr id="0" name=""/>
        <dsp:cNvSpPr/>
      </dsp:nvSpPr>
      <dsp:spPr>
        <a:xfrm>
          <a:off x="0" y="3844"/>
          <a:ext cx="5641974" cy="81892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8D7A5F-3A5A-4D2A-8109-890116DA6F87}">
      <dsp:nvSpPr>
        <dsp:cNvPr id="0" name=""/>
        <dsp:cNvSpPr/>
      </dsp:nvSpPr>
      <dsp:spPr>
        <a:xfrm>
          <a:off x="247725" y="188103"/>
          <a:ext cx="450409" cy="4504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B8242D-676D-4F92-99AA-94BFD9F91AA6}">
      <dsp:nvSpPr>
        <dsp:cNvPr id="0" name=""/>
        <dsp:cNvSpPr/>
      </dsp:nvSpPr>
      <dsp:spPr>
        <a:xfrm>
          <a:off x="945860" y="3844"/>
          <a:ext cx="4696114" cy="81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70" tIns="86670" rIns="86670" bIns="86670" numCol="1" spcCol="1270" anchor="ctr" anchorCtr="0">
          <a:noAutofit/>
        </a:bodyPr>
        <a:lstStyle/>
        <a:p>
          <a:pPr marL="0" lvl="0" indent="0" algn="l" defTabSz="755650">
            <a:lnSpc>
              <a:spcPct val="90000"/>
            </a:lnSpc>
            <a:spcBef>
              <a:spcPct val="0"/>
            </a:spcBef>
            <a:spcAft>
              <a:spcPct val="35000"/>
            </a:spcAft>
            <a:buNone/>
          </a:pPr>
          <a:r>
            <a:rPr lang="en-US" sz="1700" kern="1200"/>
            <a:t>Executive Summary</a:t>
          </a:r>
        </a:p>
      </dsp:txBody>
      <dsp:txXfrm>
        <a:off x="945860" y="3844"/>
        <a:ext cx="4696114" cy="818926"/>
      </dsp:txXfrm>
    </dsp:sp>
    <dsp:sp modelId="{8F40EA99-4B4A-4CD5-9437-9C413E2D620D}">
      <dsp:nvSpPr>
        <dsp:cNvPr id="0" name=""/>
        <dsp:cNvSpPr/>
      </dsp:nvSpPr>
      <dsp:spPr>
        <a:xfrm>
          <a:off x="0" y="1027503"/>
          <a:ext cx="5641974" cy="81892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EE5400-F145-4446-817D-EE40710CA913}">
      <dsp:nvSpPr>
        <dsp:cNvPr id="0" name=""/>
        <dsp:cNvSpPr/>
      </dsp:nvSpPr>
      <dsp:spPr>
        <a:xfrm>
          <a:off x="247725" y="1211761"/>
          <a:ext cx="450409" cy="4504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9A7214-95F4-4EEF-B708-617E7D39500C}">
      <dsp:nvSpPr>
        <dsp:cNvPr id="0" name=""/>
        <dsp:cNvSpPr/>
      </dsp:nvSpPr>
      <dsp:spPr>
        <a:xfrm>
          <a:off x="945860" y="1027503"/>
          <a:ext cx="4696114" cy="81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70" tIns="86670" rIns="86670" bIns="86670" numCol="1" spcCol="1270" anchor="ctr" anchorCtr="0">
          <a:noAutofit/>
        </a:bodyPr>
        <a:lstStyle/>
        <a:p>
          <a:pPr marL="0" lvl="0" indent="0" algn="l" defTabSz="755650">
            <a:lnSpc>
              <a:spcPct val="90000"/>
            </a:lnSpc>
            <a:spcBef>
              <a:spcPct val="0"/>
            </a:spcBef>
            <a:spcAft>
              <a:spcPct val="35000"/>
            </a:spcAft>
            <a:buNone/>
          </a:pPr>
          <a:r>
            <a:rPr lang="en-US" sz="1700" kern="1200"/>
            <a:t>Situation 1: Does discount amount have a significant effect on the quantity of a product in an order?</a:t>
          </a:r>
        </a:p>
      </dsp:txBody>
      <dsp:txXfrm>
        <a:off x="945860" y="1027503"/>
        <a:ext cx="4696114" cy="818926"/>
      </dsp:txXfrm>
    </dsp:sp>
    <dsp:sp modelId="{F1114508-FEC8-475D-AC32-6BF137268074}">
      <dsp:nvSpPr>
        <dsp:cNvPr id="0" name=""/>
        <dsp:cNvSpPr/>
      </dsp:nvSpPr>
      <dsp:spPr>
        <a:xfrm>
          <a:off x="0" y="2051161"/>
          <a:ext cx="5641974" cy="81892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D5AD18-F80E-418B-B0AA-5DB11D24A787}">
      <dsp:nvSpPr>
        <dsp:cNvPr id="0" name=""/>
        <dsp:cNvSpPr/>
      </dsp:nvSpPr>
      <dsp:spPr>
        <a:xfrm>
          <a:off x="247725" y="2235420"/>
          <a:ext cx="450409" cy="4504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41A59F-F0E6-462F-B6C7-2806E47DE769}">
      <dsp:nvSpPr>
        <dsp:cNvPr id="0" name=""/>
        <dsp:cNvSpPr/>
      </dsp:nvSpPr>
      <dsp:spPr>
        <a:xfrm>
          <a:off x="945860" y="2051161"/>
          <a:ext cx="4696114" cy="81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70" tIns="86670" rIns="86670" bIns="86670" numCol="1" spcCol="1270" anchor="ctr" anchorCtr="0">
          <a:noAutofit/>
        </a:bodyPr>
        <a:lstStyle/>
        <a:p>
          <a:pPr marL="0" lvl="0" indent="0" algn="l" defTabSz="755650">
            <a:lnSpc>
              <a:spcPct val="90000"/>
            </a:lnSpc>
            <a:spcBef>
              <a:spcPct val="0"/>
            </a:spcBef>
            <a:spcAft>
              <a:spcPct val="35000"/>
            </a:spcAft>
            <a:buNone/>
          </a:pPr>
          <a:r>
            <a:rPr lang="en-US" sz="1700" kern="1200"/>
            <a:t>Situation 2: Does a shipment’s final destination impact the length of time it takes for it to get delivered?</a:t>
          </a:r>
        </a:p>
      </dsp:txBody>
      <dsp:txXfrm>
        <a:off x="945860" y="2051161"/>
        <a:ext cx="4696114" cy="818926"/>
      </dsp:txXfrm>
    </dsp:sp>
    <dsp:sp modelId="{F3C233BD-CEA9-47F9-9F09-2E2419254664}">
      <dsp:nvSpPr>
        <dsp:cNvPr id="0" name=""/>
        <dsp:cNvSpPr/>
      </dsp:nvSpPr>
      <dsp:spPr>
        <a:xfrm>
          <a:off x="0" y="3074820"/>
          <a:ext cx="5641974" cy="81892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CAB3CB-A1DA-4961-A592-A301268321B2}">
      <dsp:nvSpPr>
        <dsp:cNvPr id="0" name=""/>
        <dsp:cNvSpPr/>
      </dsp:nvSpPr>
      <dsp:spPr>
        <a:xfrm>
          <a:off x="247725" y="3259078"/>
          <a:ext cx="450409" cy="4504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5DE580-D60B-464E-89FB-A841A4D44942}">
      <dsp:nvSpPr>
        <dsp:cNvPr id="0" name=""/>
        <dsp:cNvSpPr/>
      </dsp:nvSpPr>
      <dsp:spPr>
        <a:xfrm>
          <a:off x="945860" y="3074820"/>
          <a:ext cx="4696114" cy="81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70" tIns="86670" rIns="86670" bIns="86670" numCol="1" spcCol="1270" anchor="ctr" anchorCtr="0">
          <a:noAutofit/>
        </a:bodyPr>
        <a:lstStyle/>
        <a:p>
          <a:pPr marL="0" lvl="0" indent="0" algn="l" defTabSz="755650">
            <a:lnSpc>
              <a:spcPct val="90000"/>
            </a:lnSpc>
            <a:spcBef>
              <a:spcPct val="0"/>
            </a:spcBef>
            <a:spcAft>
              <a:spcPct val="35000"/>
            </a:spcAft>
            <a:buNone/>
          </a:pPr>
          <a:r>
            <a:rPr lang="en-US" sz="1700" kern="1200"/>
            <a:t>Situation 3: Does a shipment’s final ship region have an impact on its freight cost?</a:t>
          </a:r>
        </a:p>
      </dsp:txBody>
      <dsp:txXfrm>
        <a:off x="945860" y="3074820"/>
        <a:ext cx="4696114" cy="818926"/>
      </dsp:txXfrm>
    </dsp:sp>
    <dsp:sp modelId="{B6C70F4B-9EF7-4D4C-B65F-75D6BF9C1403}">
      <dsp:nvSpPr>
        <dsp:cNvPr id="0" name=""/>
        <dsp:cNvSpPr/>
      </dsp:nvSpPr>
      <dsp:spPr>
        <a:xfrm>
          <a:off x="0" y="4098478"/>
          <a:ext cx="5641974" cy="81892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398763-BFC1-4048-B537-887496D123BA}">
      <dsp:nvSpPr>
        <dsp:cNvPr id="0" name=""/>
        <dsp:cNvSpPr/>
      </dsp:nvSpPr>
      <dsp:spPr>
        <a:xfrm>
          <a:off x="247725" y="4282737"/>
          <a:ext cx="450409" cy="4504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12D049-1E82-4178-A599-9CB8CEDC087E}">
      <dsp:nvSpPr>
        <dsp:cNvPr id="0" name=""/>
        <dsp:cNvSpPr/>
      </dsp:nvSpPr>
      <dsp:spPr>
        <a:xfrm>
          <a:off x="945860" y="4098478"/>
          <a:ext cx="4696114" cy="818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670" tIns="86670" rIns="86670" bIns="86670" numCol="1" spcCol="1270" anchor="ctr" anchorCtr="0">
          <a:noAutofit/>
        </a:bodyPr>
        <a:lstStyle/>
        <a:p>
          <a:pPr marL="0" lvl="0" indent="0" algn="l" defTabSz="755650">
            <a:lnSpc>
              <a:spcPct val="90000"/>
            </a:lnSpc>
            <a:spcBef>
              <a:spcPct val="0"/>
            </a:spcBef>
            <a:spcAft>
              <a:spcPct val="35000"/>
            </a:spcAft>
            <a:buNone/>
          </a:pPr>
          <a:r>
            <a:rPr lang="en-US" sz="1700" kern="1200"/>
            <a:t>Situation 4: Does an employee’s date of birth affect their hire date?</a:t>
          </a:r>
        </a:p>
      </dsp:txBody>
      <dsp:txXfrm>
        <a:off x="945860" y="4098478"/>
        <a:ext cx="4696114" cy="8189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4B1B085-DF4D-497C-B6A1-73A7BD7CA7F1}"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26D32-DC6E-47AB-B73A-12FBADB0CC2F}"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869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1B085-DF4D-497C-B6A1-73A7BD7CA7F1}"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26D32-DC6E-47AB-B73A-12FBADB0CC2F}" type="slidenum">
              <a:rPr lang="en-US" smtClean="0"/>
              <a:t>‹#›</a:t>
            </a:fld>
            <a:endParaRPr lang="en-US"/>
          </a:p>
        </p:txBody>
      </p:sp>
    </p:spTree>
    <p:extLst>
      <p:ext uri="{BB962C8B-B14F-4D97-AF65-F5344CB8AC3E}">
        <p14:creationId xmlns:p14="http://schemas.microsoft.com/office/powerpoint/2010/main" val="1616034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1B085-DF4D-497C-B6A1-73A7BD7CA7F1}"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26D32-DC6E-47AB-B73A-12FBADB0CC2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46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1B085-DF4D-497C-B6A1-73A7BD7CA7F1}"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26D32-DC6E-47AB-B73A-12FBADB0CC2F}" type="slidenum">
              <a:rPr lang="en-US" smtClean="0"/>
              <a:t>‹#›</a:t>
            </a:fld>
            <a:endParaRPr lang="en-US"/>
          </a:p>
        </p:txBody>
      </p:sp>
    </p:spTree>
    <p:extLst>
      <p:ext uri="{BB962C8B-B14F-4D97-AF65-F5344CB8AC3E}">
        <p14:creationId xmlns:p14="http://schemas.microsoft.com/office/powerpoint/2010/main" val="944329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B1B085-DF4D-497C-B6A1-73A7BD7CA7F1}"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26D32-DC6E-47AB-B73A-12FBADB0CC2F}"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852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B1B085-DF4D-497C-B6A1-73A7BD7CA7F1}"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26D32-DC6E-47AB-B73A-12FBADB0CC2F}" type="slidenum">
              <a:rPr lang="en-US" smtClean="0"/>
              <a:t>‹#›</a:t>
            </a:fld>
            <a:endParaRPr lang="en-US"/>
          </a:p>
        </p:txBody>
      </p:sp>
    </p:spTree>
    <p:extLst>
      <p:ext uri="{BB962C8B-B14F-4D97-AF65-F5344CB8AC3E}">
        <p14:creationId xmlns:p14="http://schemas.microsoft.com/office/powerpoint/2010/main" val="154479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B1B085-DF4D-497C-B6A1-73A7BD7CA7F1}" type="datetimeFigureOut">
              <a:rPr lang="en-US" smtClean="0"/>
              <a:t>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26D32-DC6E-47AB-B73A-12FBADB0CC2F}" type="slidenum">
              <a:rPr lang="en-US" smtClean="0"/>
              <a:t>‹#›</a:t>
            </a:fld>
            <a:endParaRPr lang="en-US"/>
          </a:p>
        </p:txBody>
      </p:sp>
    </p:spTree>
    <p:extLst>
      <p:ext uri="{BB962C8B-B14F-4D97-AF65-F5344CB8AC3E}">
        <p14:creationId xmlns:p14="http://schemas.microsoft.com/office/powerpoint/2010/main" val="1341513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B1B085-DF4D-497C-B6A1-73A7BD7CA7F1}" type="datetimeFigureOut">
              <a:rPr lang="en-US" smtClean="0"/>
              <a:t>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D26D32-DC6E-47AB-B73A-12FBADB0CC2F}" type="slidenum">
              <a:rPr lang="en-US" smtClean="0"/>
              <a:t>‹#›</a:t>
            </a:fld>
            <a:endParaRPr lang="en-US"/>
          </a:p>
        </p:txBody>
      </p:sp>
    </p:spTree>
    <p:extLst>
      <p:ext uri="{BB962C8B-B14F-4D97-AF65-F5344CB8AC3E}">
        <p14:creationId xmlns:p14="http://schemas.microsoft.com/office/powerpoint/2010/main" val="1207522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1B085-DF4D-497C-B6A1-73A7BD7CA7F1}" type="datetimeFigureOut">
              <a:rPr lang="en-US" smtClean="0"/>
              <a:t>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D26D32-DC6E-47AB-B73A-12FBADB0CC2F}" type="slidenum">
              <a:rPr lang="en-US" smtClean="0"/>
              <a:t>‹#›</a:t>
            </a:fld>
            <a:endParaRPr lang="en-US"/>
          </a:p>
        </p:txBody>
      </p:sp>
    </p:spTree>
    <p:extLst>
      <p:ext uri="{BB962C8B-B14F-4D97-AF65-F5344CB8AC3E}">
        <p14:creationId xmlns:p14="http://schemas.microsoft.com/office/powerpoint/2010/main" val="2385633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B1B085-DF4D-497C-B6A1-73A7BD7CA7F1}"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26D32-DC6E-47AB-B73A-12FBADB0CC2F}" type="slidenum">
              <a:rPr lang="en-US" smtClean="0"/>
              <a:t>‹#›</a:t>
            </a:fld>
            <a:endParaRPr lang="en-US"/>
          </a:p>
        </p:txBody>
      </p:sp>
    </p:spTree>
    <p:extLst>
      <p:ext uri="{BB962C8B-B14F-4D97-AF65-F5344CB8AC3E}">
        <p14:creationId xmlns:p14="http://schemas.microsoft.com/office/powerpoint/2010/main" val="1787334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B1B085-DF4D-497C-B6A1-73A7BD7CA7F1}"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26D32-DC6E-47AB-B73A-12FBADB0CC2F}"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48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F4B1B085-DF4D-497C-B6A1-73A7BD7CA7F1}" type="datetimeFigureOut">
              <a:rPr lang="en-US" smtClean="0"/>
              <a:t>2/24/2020</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FDD26D32-DC6E-47AB-B73A-12FBADB0CC2F}"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0675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06324-714C-4AAA-8975-4D8D5B8E0F19}"/>
              </a:ext>
            </a:extLst>
          </p:cNvPr>
          <p:cNvSpPr>
            <a:spLocks noGrp="1"/>
          </p:cNvSpPr>
          <p:nvPr>
            <p:ph type="ctrTitle"/>
          </p:nvPr>
        </p:nvSpPr>
        <p:spPr/>
        <p:txBody>
          <a:bodyPr/>
          <a:lstStyle/>
          <a:p>
            <a:r>
              <a:rPr lang="en-US" dirty="0"/>
              <a:t>Statistical Inferences In Business</a:t>
            </a:r>
          </a:p>
        </p:txBody>
      </p:sp>
      <p:sp>
        <p:nvSpPr>
          <p:cNvPr id="3" name="Subtitle 2">
            <a:extLst>
              <a:ext uri="{FF2B5EF4-FFF2-40B4-BE49-F238E27FC236}">
                <a16:creationId xmlns:a16="http://schemas.microsoft.com/office/drawing/2014/main" id="{087DCA4E-DC78-4AE5-998B-0C98BFA5AEB7}"/>
              </a:ext>
            </a:extLst>
          </p:cNvPr>
          <p:cNvSpPr>
            <a:spLocks noGrp="1"/>
          </p:cNvSpPr>
          <p:nvPr>
            <p:ph type="subTitle" idx="1"/>
          </p:nvPr>
        </p:nvSpPr>
        <p:spPr/>
        <p:txBody>
          <a:bodyPr/>
          <a:lstStyle/>
          <a:p>
            <a:r>
              <a:rPr lang="en-US" dirty="0"/>
              <a:t>Jamaal Smith</a:t>
            </a:r>
          </a:p>
          <a:p>
            <a:r>
              <a:rPr lang="en-US" dirty="0"/>
              <a:t>Module 3 Project</a:t>
            </a:r>
          </a:p>
          <a:p>
            <a:r>
              <a:rPr lang="en-US" dirty="0"/>
              <a:t>Flatiron School</a:t>
            </a:r>
          </a:p>
        </p:txBody>
      </p:sp>
    </p:spTree>
    <p:extLst>
      <p:ext uri="{BB962C8B-B14F-4D97-AF65-F5344CB8AC3E}">
        <p14:creationId xmlns:p14="http://schemas.microsoft.com/office/powerpoint/2010/main" val="375920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DAF0-081D-4EDA-B7DA-60838DC35F2D}"/>
              </a:ext>
            </a:extLst>
          </p:cNvPr>
          <p:cNvSpPr>
            <a:spLocks noGrp="1"/>
          </p:cNvSpPr>
          <p:nvPr>
            <p:ph type="ctrTitle"/>
          </p:nvPr>
        </p:nvSpPr>
        <p:spPr/>
        <p:txBody>
          <a:bodyPr>
            <a:normAutofit fontScale="90000"/>
          </a:bodyPr>
          <a:lstStyle/>
          <a:p>
            <a:r>
              <a:rPr lang="en-US" dirty="0"/>
              <a:t>Does an Employees Date of Birth Help Determine Their Date of Hire?</a:t>
            </a:r>
          </a:p>
        </p:txBody>
      </p:sp>
      <p:sp>
        <p:nvSpPr>
          <p:cNvPr id="3" name="Subtitle 2">
            <a:extLst>
              <a:ext uri="{FF2B5EF4-FFF2-40B4-BE49-F238E27FC236}">
                <a16:creationId xmlns:a16="http://schemas.microsoft.com/office/drawing/2014/main" id="{7F7D547E-A34A-46C7-B295-359DBDA1E3C6}"/>
              </a:ext>
            </a:extLst>
          </p:cNvPr>
          <p:cNvSpPr>
            <a:spLocks noGrp="1"/>
          </p:cNvSpPr>
          <p:nvPr>
            <p:ph type="subTitle" idx="1"/>
          </p:nvPr>
        </p:nvSpPr>
        <p:spPr/>
        <p:txBody>
          <a:bodyPr/>
          <a:lstStyle/>
          <a:p>
            <a:r>
              <a:rPr lang="en-US" dirty="0" err="1"/>
              <a:t>Siutation</a:t>
            </a:r>
            <a:r>
              <a:rPr lang="en-US" dirty="0"/>
              <a:t> 4</a:t>
            </a:r>
          </a:p>
        </p:txBody>
      </p:sp>
    </p:spTree>
    <p:extLst>
      <p:ext uri="{BB962C8B-B14F-4D97-AF65-F5344CB8AC3E}">
        <p14:creationId xmlns:p14="http://schemas.microsoft.com/office/powerpoint/2010/main" val="115416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59F1-3192-47DF-A75C-A55D58AE6469}"/>
              </a:ext>
            </a:extLst>
          </p:cNvPr>
          <p:cNvSpPr>
            <a:spLocks noGrp="1"/>
          </p:cNvSpPr>
          <p:nvPr>
            <p:ph type="title"/>
          </p:nvPr>
        </p:nvSpPr>
        <p:spPr>
          <a:xfrm>
            <a:off x="1024128" y="585216"/>
            <a:ext cx="9720072" cy="1362854"/>
          </a:xfrm>
        </p:spPr>
        <p:txBody>
          <a:bodyPr/>
          <a:lstStyle/>
          <a:p>
            <a:r>
              <a:rPr lang="en-US" dirty="0"/>
              <a:t>Employee Date of Birth and Date of hire</a:t>
            </a:r>
          </a:p>
        </p:txBody>
      </p:sp>
      <p:sp>
        <p:nvSpPr>
          <p:cNvPr id="6" name="TextBox 5">
            <a:extLst>
              <a:ext uri="{FF2B5EF4-FFF2-40B4-BE49-F238E27FC236}">
                <a16:creationId xmlns:a16="http://schemas.microsoft.com/office/drawing/2014/main" id="{4DE97D4F-9E9D-4B0B-A993-5D965082708F}"/>
              </a:ext>
            </a:extLst>
          </p:cNvPr>
          <p:cNvSpPr txBox="1"/>
          <p:nvPr/>
        </p:nvSpPr>
        <p:spPr>
          <a:xfrm>
            <a:off x="6096000" y="1548436"/>
            <a:ext cx="4518991" cy="4247317"/>
          </a:xfrm>
          <a:prstGeom prst="rect">
            <a:avLst/>
          </a:prstGeom>
          <a:noFill/>
        </p:spPr>
        <p:txBody>
          <a:bodyPr wrap="square" rtlCol="0">
            <a:spAutoFit/>
          </a:bodyPr>
          <a:lstStyle/>
          <a:p>
            <a:pPr marL="285750" indent="-285750">
              <a:buFont typeface="Arial" panose="020B0604020202020204" pitchFamily="34" charset="0"/>
              <a:buChar char="•"/>
            </a:pPr>
            <a:r>
              <a:rPr lang="en-US" dirty="0"/>
              <a:t>With a p-score of 0.01, we are able to reject the null hypothesis that the average age of employees is 30 years of 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While the average age of employees is not 30 years of age. However, graphical representation of the data shows that a major proportion of employees are in the 30-40 year old age range.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 a sample of only 9 employees, not much can be garnered from this analysis. However, it is important to note how the age of Margaret impacts this analysis drastically.</a:t>
            </a:r>
          </a:p>
        </p:txBody>
      </p:sp>
      <p:pic>
        <p:nvPicPr>
          <p:cNvPr id="4098" name="Picture 2">
            <a:extLst>
              <a:ext uri="{FF2B5EF4-FFF2-40B4-BE49-F238E27FC236}">
                <a16:creationId xmlns:a16="http://schemas.microsoft.com/office/drawing/2014/main" id="{C5F5E955-574C-41A4-95BA-E4E604444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559" y="1548436"/>
            <a:ext cx="376237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50BF169A-C87A-486D-83D4-7A537F569D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559" y="4238624"/>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5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695245-44E3-4A14-900A-D06036644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E1B83F-0A7A-4AF8-8B62-07E6FC1DABB9}"/>
              </a:ext>
            </a:extLst>
          </p:cNvPr>
          <p:cNvSpPr>
            <a:spLocks noGrp="1"/>
          </p:cNvSpPr>
          <p:nvPr>
            <p:ph type="title"/>
          </p:nvPr>
        </p:nvSpPr>
        <p:spPr>
          <a:xfrm>
            <a:off x="643468" y="643467"/>
            <a:ext cx="3415612" cy="5571066"/>
          </a:xfrm>
        </p:spPr>
        <p:txBody>
          <a:bodyPr>
            <a:normAutofit/>
          </a:bodyPr>
          <a:lstStyle/>
          <a:p>
            <a:r>
              <a:rPr lang="en-US">
                <a:solidFill>
                  <a:srgbClr val="FFFFFF"/>
                </a:solidFill>
              </a:rPr>
              <a:t>Table Of Contents</a:t>
            </a:r>
          </a:p>
        </p:txBody>
      </p:sp>
      <p:graphicFrame>
        <p:nvGraphicFramePr>
          <p:cNvPr id="12" name="Content Placeholder 2">
            <a:extLst>
              <a:ext uri="{FF2B5EF4-FFF2-40B4-BE49-F238E27FC236}">
                <a16:creationId xmlns:a16="http://schemas.microsoft.com/office/drawing/2014/main" id="{03A10096-3208-43A2-B511-865DA4C9FF48}"/>
              </a:ext>
            </a:extLst>
          </p:cNvPr>
          <p:cNvGraphicFramePr>
            <a:graphicFrameLocks noGrp="1"/>
          </p:cNvGraphicFramePr>
          <p:nvPr>
            <p:ph idx="1"/>
            <p:extLst>
              <p:ext uri="{D42A27DB-BD31-4B8C-83A1-F6EECF244321}">
                <p14:modId xmlns:p14="http://schemas.microsoft.com/office/powerpoint/2010/main" val="3272116965"/>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1855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B44B7-BD05-449F-82E3-B48A02C16358}"/>
              </a:ext>
            </a:extLst>
          </p:cNvPr>
          <p:cNvSpPr>
            <a:spLocks noGrp="1"/>
          </p:cNvSpPr>
          <p:nvPr>
            <p:ph type="title"/>
          </p:nvPr>
        </p:nvSpPr>
        <p:spPr/>
        <p:txBody>
          <a:bodyPr/>
          <a:lstStyle/>
          <a:p>
            <a:r>
              <a:rPr lang="en-US" dirty="0"/>
              <a:t>Executive Summary</a:t>
            </a:r>
          </a:p>
        </p:txBody>
      </p:sp>
      <p:sp>
        <p:nvSpPr>
          <p:cNvPr id="3" name="TextBox 2">
            <a:extLst>
              <a:ext uri="{FF2B5EF4-FFF2-40B4-BE49-F238E27FC236}">
                <a16:creationId xmlns:a16="http://schemas.microsoft.com/office/drawing/2014/main" id="{C8EEB8F4-8AC4-4521-8794-CBAEC1E120B3}"/>
              </a:ext>
            </a:extLst>
          </p:cNvPr>
          <p:cNvSpPr txBox="1"/>
          <p:nvPr/>
        </p:nvSpPr>
        <p:spPr>
          <a:xfrm>
            <a:off x="1024128" y="2328863"/>
            <a:ext cx="10548747" cy="3693319"/>
          </a:xfrm>
          <a:prstGeom prst="rect">
            <a:avLst/>
          </a:prstGeom>
          <a:noFill/>
        </p:spPr>
        <p:txBody>
          <a:bodyPr wrap="square" rtlCol="0">
            <a:spAutoFit/>
          </a:bodyPr>
          <a:lstStyle/>
          <a:p>
            <a:pPr marL="285750" indent="-285750">
              <a:buFont typeface="Arial" panose="020B0604020202020204" pitchFamily="34" charset="0"/>
              <a:buChar char="•"/>
            </a:pPr>
            <a:r>
              <a:rPr lang="en-US" dirty="0"/>
              <a:t>Statistical inferences are useful for business planning. For Northwind, a business that delivers its goods to its customers by shipping them, examining whether a shipment’s destination affects the length of its transit time is a worthwhile pursuit. Longer shipment times to certain regions may represent market opportunities for further growth that will require additional research.</a:t>
            </a:r>
          </a:p>
          <a:p>
            <a:pPr marL="285750" indent="-285750">
              <a:buFont typeface="Arial" panose="020B0604020202020204" pitchFamily="34" charset="0"/>
              <a:buChar char="•"/>
            </a:pPr>
            <a:r>
              <a:rPr lang="en-US" dirty="0"/>
              <a:t>Along this same vein of analysis, we can also examine whether certain regions have a higher average freight cost per shipment. Findings from this analysis will help determine whether all regions order roughly the same amount of goods and identify regions that order at a higher rate than others.</a:t>
            </a:r>
          </a:p>
          <a:p>
            <a:pPr marL="285750" indent="-285750">
              <a:buFont typeface="Arial" panose="020B0604020202020204" pitchFamily="34" charset="0"/>
              <a:buChar char="•"/>
            </a:pPr>
            <a:r>
              <a:rPr lang="en-US" dirty="0"/>
              <a:t>Additionally, hypothesis testing can assist with the firm’s strategy around offering discounts on products. Not only can we determine whether more products are sold when a discount is offered. We can determine the levels of discount drive product sells the most.</a:t>
            </a:r>
          </a:p>
          <a:p>
            <a:pPr marL="285750" indent="-285750">
              <a:buFont typeface="Arial" panose="020B0604020202020204" pitchFamily="34" charset="0"/>
              <a:buChar char="•"/>
            </a:pPr>
            <a:r>
              <a:rPr lang="en-US" dirty="0"/>
              <a:t>Finally, hypothesis testing can help us determine whether certain attributes about the firm’s employees can be used as predictors, or more specifically, allow us to create a general profile of employees at the Northwind organization.</a:t>
            </a:r>
          </a:p>
        </p:txBody>
      </p:sp>
    </p:spTree>
    <p:extLst>
      <p:ext uri="{BB962C8B-B14F-4D97-AF65-F5344CB8AC3E}">
        <p14:creationId xmlns:p14="http://schemas.microsoft.com/office/powerpoint/2010/main" val="379549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A7CC-D83C-48CC-94A3-9ACBA34F9DC8}"/>
              </a:ext>
            </a:extLst>
          </p:cNvPr>
          <p:cNvSpPr>
            <a:spLocks noGrp="1"/>
          </p:cNvSpPr>
          <p:nvPr>
            <p:ph type="ctrTitle"/>
          </p:nvPr>
        </p:nvSpPr>
        <p:spPr/>
        <p:txBody>
          <a:bodyPr/>
          <a:lstStyle/>
          <a:p>
            <a:r>
              <a:rPr lang="en-US" dirty="0"/>
              <a:t>Does Discount affect Amount of Product ordered?</a:t>
            </a:r>
          </a:p>
        </p:txBody>
      </p:sp>
      <p:sp>
        <p:nvSpPr>
          <p:cNvPr id="3" name="Subtitle 2">
            <a:extLst>
              <a:ext uri="{FF2B5EF4-FFF2-40B4-BE49-F238E27FC236}">
                <a16:creationId xmlns:a16="http://schemas.microsoft.com/office/drawing/2014/main" id="{8406AE2D-6A22-4957-A40A-2A81B7B8CEE3}"/>
              </a:ext>
            </a:extLst>
          </p:cNvPr>
          <p:cNvSpPr>
            <a:spLocks noGrp="1"/>
          </p:cNvSpPr>
          <p:nvPr>
            <p:ph type="subTitle" idx="1"/>
          </p:nvPr>
        </p:nvSpPr>
        <p:spPr/>
        <p:txBody>
          <a:bodyPr/>
          <a:lstStyle/>
          <a:p>
            <a:r>
              <a:rPr lang="en-US" dirty="0"/>
              <a:t>Situation 1</a:t>
            </a:r>
          </a:p>
        </p:txBody>
      </p:sp>
    </p:spTree>
    <p:extLst>
      <p:ext uri="{BB962C8B-B14F-4D97-AF65-F5344CB8AC3E}">
        <p14:creationId xmlns:p14="http://schemas.microsoft.com/office/powerpoint/2010/main" val="171069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59F1-3192-47DF-A75C-A55D58AE6469}"/>
              </a:ext>
            </a:extLst>
          </p:cNvPr>
          <p:cNvSpPr>
            <a:spLocks noGrp="1"/>
          </p:cNvSpPr>
          <p:nvPr>
            <p:ph type="title"/>
          </p:nvPr>
        </p:nvSpPr>
        <p:spPr>
          <a:xfrm>
            <a:off x="1024128" y="585216"/>
            <a:ext cx="9720072" cy="1362854"/>
          </a:xfrm>
        </p:spPr>
        <p:txBody>
          <a:bodyPr/>
          <a:lstStyle/>
          <a:p>
            <a:r>
              <a:rPr lang="en-US" dirty="0"/>
              <a:t>Product Discount and Quantity Ordered</a:t>
            </a:r>
          </a:p>
        </p:txBody>
      </p:sp>
      <p:pic>
        <p:nvPicPr>
          <p:cNvPr id="1026" name="Picture 2">
            <a:extLst>
              <a:ext uri="{FF2B5EF4-FFF2-40B4-BE49-F238E27FC236}">
                <a16:creationId xmlns:a16="http://schemas.microsoft.com/office/drawing/2014/main" id="{D1A05F69-5AF2-4BF4-8CC8-384FABCA16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0894" y="1644168"/>
            <a:ext cx="3834560" cy="26517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4F2FB39-3868-4319-811A-300E190EEE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736" y="4220941"/>
            <a:ext cx="3681941" cy="26517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DE97D4F-9E9D-4B0B-A993-5D965082708F}"/>
              </a:ext>
            </a:extLst>
          </p:cNvPr>
          <p:cNvSpPr txBox="1"/>
          <p:nvPr/>
        </p:nvSpPr>
        <p:spPr>
          <a:xfrm>
            <a:off x="6096000" y="1644168"/>
            <a:ext cx="4518991" cy="4801314"/>
          </a:xfrm>
          <a:prstGeom prst="rect">
            <a:avLst/>
          </a:prstGeom>
          <a:noFill/>
        </p:spPr>
        <p:txBody>
          <a:bodyPr wrap="square" rtlCol="0">
            <a:spAutoFit/>
          </a:bodyPr>
          <a:lstStyle/>
          <a:p>
            <a:pPr marL="285750" indent="-285750">
              <a:buFont typeface="Arial" panose="020B0604020202020204" pitchFamily="34" charset="0"/>
              <a:buChar char="•"/>
            </a:pPr>
            <a:r>
              <a:rPr lang="en-US" dirty="0"/>
              <a:t>With a p-score 0.0, we were able to reject the null hypothesis that stated a product’s discount has no impact on the quantity of product ordered.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Further analysis highlighted that discounts of 5%, 15%, 20% and 25% resulted in the most gains in quantity of products ordered.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Request for further analysis: Further analysis can be conducted to determine what discount level is appropriate for a product based on its life-cycle. </a:t>
            </a:r>
          </a:p>
          <a:p>
            <a:pPr marL="742950" lvl="1" indent="-285750">
              <a:buFont typeface="Arial" panose="020B0604020202020204" pitchFamily="34" charset="0"/>
              <a:buChar char="•"/>
            </a:pPr>
            <a:r>
              <a:rPr lang="en-US" dirty="0"/>
              <a:t>By this, is a 25% discount most advantageous when a product is first brought to market or when trying to make room for new inventory?</a:t>
            </a:r>
          </a:p>
        </p:txBody>
      </p:sp>
    </p:spTree>
    <p:extLst>
      <p:ext uri="{BB962C8B-B14F-4D97-AF65-F5344CB8AC3E}">
        <p14:creationId xmlns:p14="http://schemas.microsoft.com/office/powerpoint/2010/main" val="968717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ADBD-D680-45F9-AD05-518C8CDC8E79}"/>
              </a:ext>
            </a:extLst>
          </p:cNvPr>
          <p:cNvSpPr>
            <a:spLocks noGrp="1"/>
          </p:cNvSpPr>
          <p:nvPr>
            <p:ph type="ctrTitle"/>
          </p:nvPr>
        </p:nvSpPr>
        <p:spPr>
          <a:xfrm>
            <a:off x="457200" y="4823791"/>
            <a:ext cx="7772400" cy="1599386"/>
          </a:xfrm>
        </p:spPr>
        <p:txBody>
          <a:bodyPr>
            <a:normAutofit fontScale="90000"/>
          </a:bodyPr>
          <a:lstStyle/>
          <a:p>
            <a:r>
              <a:rPr lang="en-US" dirty="0"/>
              <a:t>Does a Shipment’s Destination Affect its length of time in Transit?</a:t>
            </a:r>
          </a:p>
        </p:txBody>
      </p:sp>
      <p:sp>
        <p:nvSpPr>
          <p:cNvPr id="3" name="Subtitle 2">
            <a:extLst>
              <a:ext uri="{FF2B5EF4-FFF2-40B4-BE49-F238E27FC236}">
                <a16:creationId xmlns:a16="http://schemas.microsoft.com/office/drawing/2014/main" id="{C6EF8381-D42A-4773-91FE-3AEDA1428648}"/>
              </a:ext>
            </a:extLst>
          </p:cNvPr>
          <p:cNvSpPr>
            <a:spLocks noGrp="1"/>
          </p:cNvSpPr>
          <p:nvPr>
            <p:ph type="subTitle" idx="1"/>
          </p:nvPr>
        </p:nvSpPr>
        <p:spPr/>
        <p:txBody>
          <a:bodyPr/>
          <a:lstStyle/>
          <a:p>
            <a:r>
              <a:rPr lang="en-US" dirty="0"/>
              <a:t>Situation 2</a:t>
            </a:r>
          </a:p>
        </p:txBody>
      </p:sp>
    </p:spTree>
    <p:extLst>
      <p:ext uri="{BB962C8B-B14F-4D97-AF65-F5344CB8AC3E}">
        <p14:creationId xmlns:p14="http://schemas.microsoft.com/office/powerpoint/2010/main" val="799164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59F1-3192-47DF-A75C-A55D58AE6469}"/>
              </a:ext>
            </a:extLst>
          </p:cNvPr>
          <p:cNvSpPr>
            <a:spLocks noGrp="1"/>
          </p:cNvSpPr>
          <p:nvPr>
            <p:ph type="title"/>
          </p:nvPr>
        </p:nvSpPr>
        <p:spPr>
          <a:xfrm>
            <a:off x="1024128" y="585216"/>
            <a:ext cx="9720072" cy="1362854"/>
          </a:xfrm>
        </p:spPr>
        <p:txBody>
          <a:bodyPr/>
          <a:lstStyle/>
          <a:p>
            <a:r>
              <a:rPr lang="en-US" dirty="0"/>
              <a:t>Shipment region and Shipment time</a:t>
            </a:r>
          </a:p>
        </p:txBody>
      </p:sp>
      <p:sp>
        <p:nvSpPr>
          <p:cNvPr id="6" name="TextBox 5">
            <a:extLst>
              <a:ext uri="{FF2B5EF4-FFF2-40B4-BE49-F238E27FC236}">
                <a16:creationId xmlns:a16="http://schemas.microsoft.com/office/drawing/2014/main" id="{4DE97D4F-9E9D-4B0B-A993-5D965082708F}"/>
              </a:ext>
            </a:extLst>
          </p:cNvPr>
          <p:cNvSpPr txBox="1"/>
          <p:nvPr/>
        </p:nvSpPr>
        <p:spPr>
          <a:xfrm>
            <a:off x="6096000" y="1627943"/>
            <a:ext cx="4518991" cy="4247317"/>
          </a:xfrm>
          <a:prstGeom prst="rect">
            <a:avLst/>
          </a:prstGeom>
          <a:noFill/>
        </p:spPr>
        <p:txBody>
          <a:bodyPr wrap="square" rtlCol="0">
            <a:spAutoFit/>
          </a:bodyPr>
          <a:lstStyle/>
          <a:p>
            <a:pPr marL="285750" indent="-285750">
              <a:buFont typeface="Arial" panose="020B0604020202020204" pitchFamily="34" charset="0"/>
              <a:buChar char="•"/>
            </a:pPr>
            <a:r>
              <a:rPr lang="en-US" dirty="0"/>
              <a:t>With a p-score of 0.42, we were not able to reject the null hypothesis that stated a product’s shipment region had no affect on its shipment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the purposes of this analysis, one group of shipment regions contained all regions in the Americas and Europe. This group is represented, for ease of analysis, as True. All other regions are labeled as False.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the graphical representation of the data suggests, shipments have an average time of delivery equal to roughly 28 days regardless of region.</a:t>
            </a:r>
          </a:p>
        </p:txBody>
      </p:sp>
      <p:pic>
        <p:nvPicPr>
          <p:cNvPr id="2050" name="Picture 2">
            <a:extLst>
              <a:ext uri="{FF2B5EF4-FFF2-40B4-BE49-F238E27FC236}">
                <a16:creationId xmlns:a16="http://schemas.microsoft.com/office/drawing/2014/main" id="{A286EA42-44A9-4E9B-8442-A5201FF02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854" y="1627943"/>
            <a:ext cx="3705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DEC6820-9DE9-48BE-B1B5-C6E745D29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429" y="4145859"/>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39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B25C3-0D5E-4AD2-9389-30BEEBE56316}"/>
              </a:ext>
            </a:extLst>
          </p:cNvPr>
          <p:cNvSpPr>
            <a:spLocks noGrp="1"/>
          </p:cNvSpPr>
          <p:nvPr>
            <p:ph type="ctrTitle"/>
          </p:nvPr>
        </p:nvSpPr>
        <p:spPr/>
        <p:txBody>
          <a:bodyPr>
            <a:normAutofit fontScale="90000"/>
          </a:bodyPr>
          <a:lstStyle/>
          <a:p>
            <a:r>
              <a:rPr lang="en-US" dirty="0"/>
              <a:t>Does a Shipment’s final destination affect its Freight cost?</a:t>
            </a:r>
          </a:p>
        </p:txBody>
      </p:sp>
      <p:sp>
        <p:nvSpPr>
          <p:cNvPr id="3" name="Subtitle 2">
            <a:extLst>
              <a:ext uri="{FF2B5EF4-FFF2-40B4-BE49-F238E27FC236}">
                <a16:creationId xmlns:a16="http://schemas.microsoft.com/office/drawing/2014/main" id="{681E4552-01FC-45A8-A938-A85FC7AA74D4}"/>
              </a:ext>
            </a:extLst>
          </p:cNvPr>
          <p:cNvSpPr>
            <a:spLocks noGrp="1"/>
          </p:cNvSpPr>
          <p:nvPr>
            <p:ph type="subTitle" idx="1"/>
          </p:nvPr>
        </p:nvSpPr>
        <p:spPr/>
        <p:txBody>
          <a:bodyPr/>
          <a:lstStyle/>
          <a:p>
            <a:r>
              <a:rPr lang="en-US" dirty="0"/>
              <a:t>Situation 3</a:t>
            </a:r>
          </a:p>
        </p:txBody>
      </p:sp>
    </p:spTree>
    <p:extLst>
      <p:ext uri="{BB962C8B-B14F-4D97-AF65-F5344CB8AC3E}">
        <p14:creationId xmlns:p14="http://schemas.microsoft.com/office/powerpoint/2010/main" val="3490885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59F1-3192-47DF-A75C-A55D58AE6469}"/>
              </a:ext>
            </a:extLst>
          </p:cNvPr>
          <p:cNvSpPr>
            <a:spLocks noGrp="1"/>
          </p:cNvSpPr>
          <p:nvPr>
            <p:ph type="title"/>
          </p:nvPr>
        </p:nvSpPr>
        <p:spPr>
          <a:xfrm>
            <a:off x="1024128" y="585216"/>
            <a:ext cx="9720072" cy="1362854"/>
          </a:xfrm>
        </p:spPr>
        <p:txBody>
          <a:bodyPr/>
          <a:lstStyle/>
          <a:p>
            <a:r>
              <a:rPr lang="en-US" dirty="0"/>
              <a:t>Shipment region </a:t>
            </a:r>
            <a:r>
              <a:rPr lang="en-US" dirty="0" err="1"/>
              <a:t>anD</a:t>
            </a:r>
            <a:r>
              <a:rPr lang="en-US" dirty="0"/>
              <a:t> Freight Cost</a:t>
            </a:r>
          </a:p>
        </p:txBody>
      </p:sp>
      <p:sp>
        <p:nvSpPr>
          <p:cNvPr id="6" name="TextBox 5">
            <a:extLst>
              <a:ext uri="{FF2B5EF4-FFF2-40B4-BE49-F238E27FC236}">
                <a16:creationId xmlns:a16="http://schemas.microsoft.com/office/drawing/2014/main" id="{4DE97D4F-9E9D-4B0B-A993-5D965082708F}"/>
              </a:ext>
            </a:extLst>
          </p:cNvPr>
          <p:cNvSpPr txBox="1"/>
          <p:nvPr/>
        </p:nvSpPr>
        <p:spPr>
          <a:xfrm>
            <a:off x="6096000" y="1627943"/>
            <a:ext cx="4518991" cy="5262979"/>
          </a:xfrm>
          <a:prstGeom prst="rect">
            <a:avLst/>
          </a:prstGeom>
          <a:noFill/>
        </p:spPr>
        <p:txBody>
          <a:bodyPr wrap="square" rtlCol="0">
            <a:spAutoFit/>
          </a:bodyPr>
          <a:lstStyle/>
          <a:p>
            <a:pPr marL="285750" indent="-285750">
              <a:buFont typeface="Arial" panose="020B0604020202020204" pitchFamily="34" charset="0"/>
              <a:buChar char="•"/>
            </a:pPr>
            <a:r>
              <a:rPr lang="en-US" sz="1400" dirty="0"/>
              <a:t>With a p-score of 0.003, we are able to reject the null hypothesis that stated a product’s freight cost will remain the same regardless of shipment region.</a:t>
            </a:r>
          </a:p>
          <a:p>
            <a:pPr marL="742950" lvl="1" indent="-285750">
              <a:buFont typeface="Arial" panose="020B0604020202020204" pitchFamily="34" charset="0"/>
              <a:buChar char="•"/>
            </a:pPr>
            <a:r>
              <a:rPr lang="en-US" sz="1400" dirty="0"/>
              <a:t>As the bottom-left graph depicts, the effect size of shipment region is rather small with a Cohen’s D of .21 calculated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For the purposes of this analysis, one group of shipment regions contained all regions in the Americas and Europe. This group is represented, for ease of analysis, as True. All other regions are labeled as False.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 further analysis, it will be worthwhile to examine whether the higher freight costs in markets located in the Americas and Europe are due to higher units per order or whether freight costs are higher in these markets than those located in Asia and Africa.</a:t>
            </a:r>
          </a:p>
          <a:p>
            <a:pPr marL="742950" lvl="1" indent="-285750">
              <a:buFont typeface="Arial" panose="020B0604020202020204" pitchFamily="34" charset="0"/>
              <a:buChar char="•"/>
            </a:pPr>
            <a:r>
              <a:rPr lang="en-US" sz="1400" dirty="0"/>
              <a:t>This vein of analysis will be especially valuable should the company learn that freight costs are inherently lower outside Americas/Europe market and units per order are not widely disparate. This could represent a market opportunity that could be profitable with the assistance of marketing and other inroads.</a:t>
            </a:r>
          </a:p>
        </p:txBody>
      </p:sp>
      <p:pic>
        <p:nvPicPr>
          <p:cNvPr id="3074" name="Picture 2">
            <a:extLst>
              <a:ext uri="{FF2B5EF4-FFF2-40B4-BE49-F238E27FC236}">
                <a16:creationId xmlns:a16="http://schemas.microsoft.com/office/drawing/2014/main" id="{D250F072-7916-4948-8EDC-2CE6F0906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907" y="1627943"/>
            <a:ext cx="38862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282158D-F587-410D-8B4F-29922A751C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907" y="4238629"/>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9081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otalTime>1403</TotalTime>
  <Words>851</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Tw Cen MT</vt:lpstr>
      <vt:lpstr>Tw Cen MT Condensed</vt:lpstr>
      <vt:lpstr>Wingdings 3</vt:lpstr>
      <vt:lpstr>Integral</vt:lpstr>
      <vt:lpstr>Statistical Inferences In Business</vt:lpstr>
      <vt:lpstr>Table Of Contents</vt:lpstr>
      <vt:lpstr>Executive Summary</vt:lpstr>
      <vt:lpstr>Does Discount affect Amount of Product ordered?</vt:lpstr>
      <vt:lpstr>Product Discount and Quantity Ordered</vt:lpstr>
      <vt:lpstr>Does a Shipment’s Destination Affect its length of time in Transit?</vt:lpstr>
      <vt:lpstr>Shipment region and Shipment time</vt:lpstr>
      <vt:lpstr>Does a Shipment’s final destination affect its Freight cost?</vt:lpstr>
      <vt:lpstr>Shipment region anD Freight Cost</vt:lpstr>
      <vt:lpstr>Does an Employees Date of Birth Help Determine Their Date of Hire?</vt:lpstr>
      <vt:lpstr>Employee Date of Birth and Date of hire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Inferences In Business</dc:title>
  <dc:creator>Jonathan Petersen</dc:creator>
  <cp:lastModifiedBy>Jonathan Petersen</cp:lastModifiedBy>
  <cp:revision>16</cp:revision>
  <dcterms:created xsi:type="dcterms:W3CDTF">2020-02-22T20:51:13Z</dcterms:created>
  <dcterms:modified xsi:type="dcterms:W3CDTF">2020-02-25T01:49:10Z</dcterms:modified>
</cp:coreProperties>
</file>