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hphBQHMuZ0CdMZR50heR3pHnCT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uBteTbpqdzo" TargetMode="External"/><Relationship Id="rId4" Type="http://schemas.openxmlformats.org/officeDocument/2006/relationships/hyperlink" Target="http://www.youtube.com/watch?v=uBteTbpqdzo" TargetMode="External"/><Relationship Id="rId5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Intelligent Adaptive RRT* Path Planning Algorithm for Mobile Robots 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718457" y="2939143"/>
            <a:ext cx="424040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Abubakar Siddiq	| 120403422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Gayatri Davuluri	| 120304866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1" lang="en-US" sz="14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Santhosh Reddy	| 120405570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5021580" y="3093032"/>
            <a:ext cx="25298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GROUP - 22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51894" y="216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FA-RRT*N 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216241" y="5388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The algorithm will output a set of </a:t>
            </a:r>
            <a:r>
              <a:rPr b="1" lang="en-US">
                <a:solidFill>
                  <a:schemeClr val="dk1"/>
                </a:solidFill>
              </a:rPr>
              <a:t>WAYPOINTS </a:t>
            </a:r>
            <a:r>
              <a:rPr lang="en-US">
                <a:solidFill>
                  <a:schemeClr val="dk1"/>
                </a:solidFill>
              </a:rPr>
              <a:t>which can be fed into the script that is written to control the vehicle in the </a:t>
            </a:r>
            <a:r>
              <a:rPr b="1" lang="en-US">
                <a:solidFill>
                  <a:schemeClr val="dk1"/>
                </a:solidFill>
              </a:rPr>
              <a:t>CARLA </a:t>
            </a:r>
            <a:r>
              <a:rPr lang="en-US">
                <a:solidFill>
                  <a:schemeClr val="dk1"/>
                </a:solidFill>
              </a:rPr>
              <a:t>simulator to move from one waypoint to another.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21" name="Google Shape;121;p10"/>
          <p:cNvCxnSpPr/>
          <p:nvPr/>
        </p:nvCxnSpPr>
        <p:spPr>
          <a:xfrm>
            <a:off x="2185516" y="308004"/>
            <a:ext cx="1004836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10"/>
          <p:cNvSpPr txBox="1"/>
          <p:nvPr/>
        </p:nvSpPr>
        <p:spPr>
          <a:xfrm>
            <a:off x="3310932" y="77172"/>
            <a:ext cx="39540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CARLA</a:t>
            </a:r>
            <a:endParaRPr/>
          </a:p>
        </p:txBody>
      </p:sp>
      <p:pic>
        <p:nvPicPr>
          <p:cNvPr descr="A computer screen with many small colored letters&#10;&#10;Description automatically generated with medium confidence"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57" y="1629233"/>
            <a:ext cx="6966938" cy="13902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/>
        </p:nvSpPr>
        <p:spPr>
          <a:xfrm>
            <a:off x="7405635" y="1858945"/>
            <a:ext cx="12007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FA-RRT*N Output</a:t>
            </a:r>
            <a:endParaRPr/>
          </a:p>
        </p:txBody>
      </p:sp>
      <p:pic>
        <p:nvPicPr>
          <p:cNvPr descr="A screenshot of a computer code&#10;&#10;Description automatically generated" id="125" name="Google Shape;125;p10"/>
          <p:cNvPicPr preferRelativeResize="0"/>
          <p:nvPr/>
        </p:nvPicPr>
        <p:blipFill rotWithShape="1">
          <a:blip r:embed="rId4">
            <a:alphaModFix/>
          </a:blip>
          <a:srcRect b="6837" l="1404" r="1124" t="1"/>
          <a:stretch/>
        </p:blipFill>
        <p:spPr>
          <a:xfrm>
            <a:off x="261258" y="3212161"/>
            <a:ext cx="6966938" cy="973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455877" y="3416440"/>
            <a:ext cx="1371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CARLA script 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271506" y="1335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Implementation       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https://youtu.be/uBteTbpqdzo</a:t>
            </a:r>
            <a:endParaRPr/>
          </a:p>
        </p:txBody>
      </p:sp>
      <p:pic>
        <p:nvPicPr>
          <p:cNvPr descr="This is a simulation video of tesla model 3 following waypoints generated using a path planning algorithm which solves a map in the the carla simulator" id="132" name="Google Shape;132;p11" title="CARLA siumulation of vehicle using path planning algorithms (RRT* with fuzzy sampling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58623"/>
            <a:ext cx="8639700" cy="485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38" name="Google Shape;138;p12"/>
          <p:cNvSpPr txBox="1"/>
          <p:nvPr/>
        </p:nvSpPr>
        <p:spPr>
          <a:xfrm>
            <a:off x="396910" y="1080198"/>
            <a:ext cx="806882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the CARLA town map dimensions from “Point Cloud” into 2D binary map to be fed directly into the path planning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Customized map in CARLA and feed the same 2d binary map into the path planning algorithm.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 the control system of the vehicle.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RRT*N explained..</a:t>
            </a:r>
            <a:endParaRPr/>
          </a:p>
        </p:txBody>
      </p:sp>
      <p:sp>
        <p:nvSpPr>
          <p:cNvPr id="62" name="Google Shape;62;p2"/>
          <p:cNvSpPr txBox="1"/>
          <p:nvPr>
            <p:ph idx="2" type="body"/>
          </p:nvPr>
        </p:nvSpPr>
        <p:spPr>
          <a:xfrm>
            <a:off x="4962360" y="1162349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/>
              <a:t>RRT*N : optimizes the processing time to find the optimal path </a:t>
            </a:r>
            <a:endParaRPr/>
          </a:p>
          <a:p>
            <a:pPr indent="-285750" lvl="0" marL="2857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500"/>
              <a:t>Helps to concentrate more around  the path instead areas that are far away from path.</a:t>
            </a:r>
            <a:endParaRPr/>
          </a:p>
          <a:p>
            <a:pPr indent="-285750" lvl="0" marL="2857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500"/>
              <a:t>The main change was changing the nodes from random generation to normally distributed generation around the line from the start to the goal.</a:t>
            </a:r>
            <a:endParaRPr/>
          </a:p>
          <a:p>
            <a:pPr indent="-285750" lvl="0" marL="2857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500"/>
              <a:t>These points are distributed within a certain standard deviation from Normal line.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12" y="3009899"/>
            <a:ext cx="4133775" cy="163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600"/>
              <a:t>Fuzzy Adaptive –RRT*N</a:t>
            </a:r>
            <a:endParaRPr/>
          </a:p>
        </p:txBody>
      </p:sp>
      <p:sp>
        <p:nvSpPr>
          <p:cNvPr id="69" name="Google Shape;69;p3"/>
          <p:cNvSpPr txBox="1"/>
          <p:nvPr>
            <p:ph idx="4294967295" type="body"/>
          </p:nvPr>
        </p:nvSpPr>
        <p:spPr>
          <a:xfrm>
            <a:off x="311700" y="1208225"/>
            <a:ext cx="8520600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FA-RRT*N :  Fuzzy logic and probabilistic distribution to enhance path planning efficiency and quality.</a:t>
            </a:r>
            <a:endParaRPr/>
          </a:p>
          <a:p>
            <a:pPr indent="-285750" lvl="0" marL="2857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Fuzzy logic : Establishes a Mathematical connection between human yes or no (0 or 1)</a:t>
            </a:r>
            <a:endParaRPr/>
          </a:p>
          <a:p>
            <a:pPr indent="-285750" lvl="0" marL="2857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Fuzz</a:t>
            </a:r>
            <a:r>
              <a:rPr lang="en-US">
                <a:solidFill>
                  <a:schemeClr val="dk1"/>
                </a:solidFill>
              </a:rPr>
              <a:t>if</a:t>
            </a:r>
            <a:r>
              <a:rPr b="0" i="0" lang="en-US" u="none" cap="none" strike="noStrike">
                <a:solidFill>
                  <a:schemeClr val="dk1"/>
                </a:solidFill>
              </a:rPr>
              <a:t>ication: Real-world input is translated into linguistic terms </a:t>
            </a:r>
            <a:endParaRPr/>
          </a:p>
          <a:p>
            <a:pPr indent="-285750" lvl="0" marL="2857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Defuzz</a:t>
            </a:r>
            <a:r>
              <a:rPr lang="en-US">
                <a:solidFill>
                  <a:schemeClr val="dk1"/>
                </a:solidFill>
              </a:rPr>
              <a:t>if</a:t>
            </a:r>
            <a:r>
              <a:rPr b="0" i="0" lang="en-US" u="none" cap="none" strike="noStrike">
                <a:solidFill>
                  <a:schemeClr val="dk1"/>
                </a:solidFill>
              </a:rPr>
              <a:t>ication: The fuzzy outputs are combined and converted into a crisp value for action.</a:t>
            </a:r>
            <a:endParaRPr/>
          </a:p>
          <a:p>
            <a:pPr indent="-285750" lvl="0" marL="2857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Rules: Fuzzy logic uses a set of IF-THEN rules </a:t>
            </a:r>
            <a:endParaRPr/>
          </a:p>
          <a:p>
            <a:pPr indent="-285750" lvl="0" marL="28575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To control the randomly generated nodes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600"/>
              <a:t>Fuzzy Adaptive - RRT*N</a:t>
            </a:r>
            <a:endParaRPr/>
          </a:p>
        </p:txBody>
      </p:sp>
      <p:sp>
        <p:nvSpPr>
          <p:cNvPr id="75" name="Google Shape;75;p4"/>
          <p:cNvSpPr txBox="1"/>
          <p:nvPr>
            <p:ph idx="4294967295" type="body"/>
          </p:nvPr>
        </p:nvSpPr>
        <p:spPr>
          <a:xfrm>
            <a:off x="311700" y="1208225"/>
            <a:ext cx="4165050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77177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Problem with RRT*N is setting up a correct SD in d</a:t>
            </a:r>
            <a:r>
              <a:rPr lang="en-US">
                <a:solidFill>
                  <a:schemeClr val="dk1"/>
                </a:solidFill>
              </a:rPr>
              <a:t>if</a:t>
            </a:r>
            <a:r>
              <a:rPr b="0" i="0" lang="en-US" u="none" cap="none" strike="noStrike">
                <a:solidFill>
                  <a:schemeClr val="dk1"/>
                </a:solidFill>
              </a:rPr>
              <a:t>ferent environments.</a:t>
            </a:r>
            <a:endParaRPr/>
          </a:p>
          <a:p>
            <a:pPr indent="-277177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Maximum distance from line to edges of the largest obstacle is calculated from both sides and largest of both it is fed as input to intelligent fuzzy inference system(FIS ) 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-3" l="9419" r="5950" t="0"/>
          <a:stretch/>
        </p:blipFill>
        <p:spPr>
          <a:xfrm>
            <a:off x="4476750" y="731375"/>
            <a:ext cx="4397072" cy="246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Membership Function and Rules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017725"/>
            <a:ext cx="5441400" cy="355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Both the input (MD) and output(SD) had five membership functions labelled very small (VS), small (S), medium (M), large (L) and very large (VL).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○"/>
            </a:pPr>
            <a:r>
              <a:rPr lang="en-US"/>
              <a:t>Rule 1: </a:t>
            </a:r>
            <a:r>
              <a:rPr b="1" lang="en-US"/>
              <a:t>IF</a:t>
            </a:r>
            <a:r>
              <a:rPr lang="en-US"/>
              <a:t> the MD distance is very small, </a:t>
            </a:r>
            <a:r>
              <a:rPr b="1" lang="en-US"/>
              <a:t>then</a:t>
            </a:r>
            <a:r>
              <a:rPr lang="en-US"/>
              <a:t> the SD is very small. 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○"/>
            </a:pPr>
            <a:r>
              <a:rPr lang="en-US"/>
              <a:t>Rule 2: </a:t>
            </a:r>
            <a:r>
              <a:rPr b="1" lang="en-US"/>
              <a:t>IF</a:t>
            </a:r>
            <a:r>
              <a:rPr lang="en-US"/>
              <a:t> the MD is small, </a:t>
            </a:r>
            <a:r>
              <a:rPr b="1" lang="en-US"/>
              <a:t>then</a:t>
            </a:r>
            <a:r>
              <a:rPr lang="en-US"/>
              <a:t> the SD is small. 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○"/>
            </a:pPr>
            <a:r>
              <a:rPr lang="en-US"/>
              <a:t>Rule 3: </a:t>
            </a:r>
            <a:r>
              <a:rPr b="1" lang="en-US"/>
              <a:t>IF</a:t>
            </a:r>
            <a:r>
              <a:rPr lang="en-US"/>
              <a:t> the MD is medium, </a:t>
            </a:r>
            <a:r>
              <a:rPr b="1" lang="en-US"/>
              <a:t>then</a:t>
            </a:r>
            <a:r>
              <a:rPr lang="en-US"/>
              <a:t> the SD is medium. 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○"/>
            </a:pPr>
            <a:r>
              <a:rPr lang="en-US"/>
              <a:t>Rule 4: </a:t>
            </a:r>
            <a:r>
              <a:rPr b="1" lang="en-US"/>
              <a:t>IF</a:t>
            </a:r>
            <a:r>
              <a:rPr lang="en-US"/>
              <a:t> the MD is large, </a:t>
            </a:r>
            <a:r>
              <a:rPr b="1" lang="en-US"/>
              <a:t>then</a:t>
            </a:r>
            <a:r>
              <a:rPr lang="en-US"/>
              <a:t> the SD is large.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Char char="○"/>
            </a:pPr>
            <a:r>
              <a:rPr lang="en-US"/>
              <a:t>Rule 5: </a:t>
            </a:r>
            <a:r>
              <a:rPr b="1" lang="en-US"/>
              <a:t>IF</a:t>
            </a:r>
            <a:r>
              <a:rPr lang="en-US"/>
              <a:t> the MD is very large , </a:t>
            </a:r>
            <a:r>
              <a:rPr b="1" lang="en-US"/>
              <a:t>then</a:t>
            </a:r>
            <a:r>
              <a:rPr lang="en-US"/>
              <a:t> the SD is very large. </a:t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600" y="445025"/>
            <a:ext cx="2933700" cy="46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FA-RRT*N Flow chart </a:t>
            </a:r>
            <a:endParaRPr/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503" y="1017725"/>
            <a:ext cx="7185957" cy="37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0" l="6341" r="8523" t="2993"/>
          <a:stretch/>
        </p:blipFill>
        <p:spPr>
          <a:xfrm>
            <a:off x="106678" y="2821184"/>
            <a:ext cx="6065520" cy="232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4">
            <a:alphaModFix/>
          </a:blip>
          <a:srcRect b="0" l="6803" r="7836" t="3860"/>
          <a:stretch/>
        </p:blipFill>
        <p:spPr>
          <a:xfrm>
            <a:off x="106678" y="615634"/>
            <a:ext cx="6118861" cy="208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5">
            <a:alphaModFix/>
          </a:blip>
          <a:srcRect b="0" l="0" r="59710" t="0"/>
          <a:stretch/>
        </p:blipFill>
        <p:spPr>
          <a:xfrm>
            <a:off x="6088378" y="1420594"/>
            <a:ext cx="2948944" cy="70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6">
            <a:alphaModFix/>
          </a:blip>
          <a:srcRect b="0" l="0" r="60417" t="0"/>
          <a:stretch/>
        </p:blipFill>
        <p:spPr>
          <a:xfrm>
            <a:off x="6088378" y="3623638"/>
            <a:ext cx="3055622" cy="7475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>
            <a:off x="373380" y="30859"/>
            <a:ext cx="19202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778" y="119312"/>
            <a:ext cx="5530279" cy="415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/>
          <p:nvPr/>
        </p:nvSpPr>
        <p:spPr>
          <a:xfrm>
            <a:off x="1557494" y="4431323"/>
            <a:ext cx="54160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collected over 25 runs of same start and goal on the two 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8590"/>
            <a:ext cx="8768568" cy="26677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 txBox="1"/>
          <p:nvPr/>
        </p:nvSpPr>
        <p:spPr>
          <a:xfrm>
            <a:off x="572756" y="3195376"/>
            <a:ext cx="39992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taken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Nodes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over the runs in a histogram</a:t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5335675" y="3341077"/>
            <a:ext cx="301450" cy="175846"/>
          </a:xfrm>
          <a:prstGeom prst="rect">
            <a:avLst/>
          </a:prstGeom>
          <a:solidFill>
            <a:srgbClr val="083C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5335675" y="3669323"/>
            <a:ext cx="301450" cy="175846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5802923" y="3275111"/>
            <a:ext cx="15373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FA-RRT*N</a:t>
            </a:r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5802923" y="3603357"/>
            <a:ext cx="8691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RRT*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Dhana Santhosh Reddy</dc:creator>
</cp:coreProperties>
</file>