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4" r:id="rId6"/>
    <p:sldId id="262" r:id="rId7"/>
    <p:sldId id="263" r:id="rId8"/>
    <p:sldId id="260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7"/>
    <p:restoredTop sz="94655"/>
  </p:normalViewPr>
  <p:slideViewPr>
    <p:cSldViewPr snapToGrid="0" snapToObjects="1" showGuides="1">
      <p:cViewPr>
        <p:scale>
          <a:sx n="90" d="100"/>
          <a:sy n="90" d="100"/>
        </p:scale>
        <p:origin x="-128" y="88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F4D25-AD27-554E-97F0-76FC350F4436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04EF5-7101-8641-8741-435CAEFEA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04EF5-7101-8641-8741-435CAEFEA2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97CD-9468-CC4D-9A78-435E9D13630D}" type="datetimeFigureOut">
              <a:rPr lang="en-US" smtClean="0"/>
              <a:t>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F1A7-F13D-7241-AC4F-16B86ADA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2035" y="1477925"/>
            <a:ext cx="4308198" cy="39978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7510" y="1565699"/>
            <a:ext cx="1828800" cy="182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Clubs</a:t>
            </a:r>
            <a:endParaRPr lang="en-US" sz="1050" dirty="0"/>
          </a:p>
        </p:txBody>
      </p:sp>
      <p:sp>
        <p:nvSpPr>
          <p:cNvPr id="6" name="Oval 5"/>
          <p:cNvSpPr/>
          <p:nvPr/>
        </p:nvSpPr>
        <p:spPr>
          <a:xfrm>
            <a:off x="6204860" y="1579088"/>
            <a:ext cx="1828800" cy="18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1000" spc="-150" dirty="0" smtClean="0"/>
              <a:t>Diamonds</a:t>
            </a:r>
            <a:endParaRPr lang="en-US" sz="2000" kern="1000" spc="-150" dirty="0"/>
          </a:p>
        </p:txBody>
      </p:sp>
      <p:sp>
        <p:nvSpPr>
          <p:cNvPr id="7" name="Oval 6"/>
          <p:cNvSpPr/>
          <p:nvPr/>
        </p:nvSpPr>
        <p:spPr>
          <a:xfrm>
            <a:off x="6205392" y="3467626"/>
            <a:ext cx="1828800" cy="1828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0" dirty="0" smtClean="0"/>
              <a:t>Spades</a:t>
            </a:r>
            <a:endParaRPr lang="en-US" sz="2400" spc="-150" dirty="0"/>
          </a:p>
        </p:txBody>
      </p:sp>
      <p:sp>
        <p:nvSpPr>
          <p:cNvPr id="8" name="Oval 7"/>
          <p:cNvSpPr/>
          <p:nvPr/>
        </p:nvSpPr>
        <p:spPr>
          <a:xfrm>
            <a:off x="4057049" y="3490680"/>
            <a:ext cx="1828800" cy="182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Hearts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26909" y="513447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587500"/>
            <a:ext cx="5003800" cy="368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37532" y="930164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6408" y="1728927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9488" y="1757295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2500296" y="5241924"/>
            <a:ext cx="715805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sz="3600" dirty="0"/>
          </a:p>
          <a:p>
            <a:r>
              <a:rPr lang="en-US" sz="3600" dirty="0"/>
              <a:t>De Morgan’s Law (1): </a:t>
            </a:r>
            <a:r>
              <a:rPr lang="en-US" sz="4000" dirty="0" smtClean="0"/>
              <a:t>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∩</a:t>
            </a:r>
            <a:r>
              <a:rPr lang="en-US" sz="4000" dirty="0" smtClean="0">
                <a:ea typeface="Arial" charset="0"/>
                <a:cs typeface="Arial" charset="0"/>
              </a:rPr>
              <a:t>B </a:t>
            </a:r>
            <a:r>
              <a:rPr lang="en-US" sz="4000" dirty="0" smtClean="0"/>
              <a:t>= A</a:t>
            </a:r>
            <a:r>
              <a:rPr lang="en-US" sz="40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4000" dirty="0" smtClean="0">
                <a:ea typeface="Arial" charset="0"/>
                <a:cs typeface="Arial" charset="0"/>
              </a:rPr>
              <a:t>B</a:t>
            </a:r>
            <a:r>
              <a:rPr lang="en-US" dirty="0" smtClean="0"/>
              <a:t> </a:t>
            </a:r>
            <a:endParaRPr lang="en-US" dirty="0">
              <a:effectLst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686545" y="6186490"/>
            <a:ext cx="7555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96240" y="6181722"/>
            <a:ext cx="319084" cy="4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77289" y="6191242"/>
            <a:ext cx="319084" cy="4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5032" y="5350746"/>
            <a:ext cx="13661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A’</a:t>
            </a:r>
            <a:r>
              <a:rPr lang="en-US" sz="36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3600" dirty="0" smtClean="0">
                <a:ea typeface="Arial" charset="0"/>
                <a:cs typeface="Arial" charset="0"/>
              </a:rPr>
              <a:t>B’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50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587500"/>
            <a:ext cx="5003800" cy="368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7532" y="887300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656408" y="1686063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3969488" y="1714431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8" name="Rectangle 7"/>
          <p:cNvSpPr/>
          <p:nvPr/>
        </p:nvSpPr>
        <p:spPr>
          <a:xfrm>
            <a:off x="2500296" y="5199060"/>
            <a:ext cx="715805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sz="3600" dirty="0"/>
          </a:p>
          <a:p>
            <a:r>
              <a:rPr lang="en-US" sz="3600" dirty="0"/>
              <a:t>De Morgan’s Law </a:t>
            </a:r>
            <a:r>
              <a:rPr lang="en-US" sz="3600" dirty="0" smtClean="0"/>
              <a:t>(2): </a:t>
            </a:r>
            <a:r>
              <a:rPr lang="en-US" sz="4000" dirty="0" smtClean="0"/>
              <a:t>A</a:t>
            </a:r>
            <a:r>
              <a:rPr lang="en-US" sz="40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4000" dirty="0" smtClean="0">
                <a:ea typeface="Arial" charset="0"/>
                <a:cs typeface="Arial" charset="0"/>
              </a:rPr>
              <a:t>B </a:t>
            </a:r>
            <a:r>
              <a:rPr lang="en-US" sz="4000" dirty="0" smtClean="0"/>
              <a:t>= A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∩</a:t>
            </a:r>
            <a:r>
              <a:rPr lang="en-US" sz="4000" dirty="0" smtClean="0">
                <a:ea typeface="Arial" charset="0"/>
                <a:cs typeface="Arial" charset="0"/>
              </a:rPr>
              <a:t>B</a:t>
            </a:r>
            <a:r>
              <a:rPr lang="en-US" dirty="0" smtClean="0"/>
              <a:t> </a:t>
            </a:r>
            <a:endParaRPr lang="en-US" dirty="0"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46472" y="5307882"/>
            <a:ext cx="1249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smtClean="0"/>
              <a:t>A’</a:t>
            </a:r>
            <a:r>
              <a:rPr lang="en-US" sz="3600" smtClean="0">
                <a:latin typeface="Arial" charset="0"/>
                <a:ea typeface="Arial" charset="0"/>
                <a:cs typeface="Arial" charset="0"/>
              </a:rPr>
              <a:t>∩</a:t>
            </a:r>
            <a:r>
              <a:rPr lang="en-US" sz="3600" smtClean="0">
                <a:ea typeface="Arial" charset="0"/>
                <a:cs typeface="Arial" charset="0"/>
              </a:rPr>
              <a:t>B</a:t>
            </a:r>
            <a:r>
              <a:rPr lang="en-US" sz="3600" dirty="0" smtClean="0">
                <a:ea typeface="Arial" charset="0"/>
                <a:cs typeface="Arial" charset="0"/>
              </a:rPr>
              <a:t>’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57985" y="6129338"/>
            <a:ext cx="7555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39120" y="6124570"/>
            <a:ext cx="319084" cy="4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05865" y="6134090"/>
            <a:ext cx="319084" cy="47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301" y="1604976"/>
            <a:ext cx="4285397" cy="36480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36065" y="1814229"/>
            <a:ext cx="1815505" cy="15137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Spades</a:t>
            </a:r>
            <a:r>
              <a:rPr lang="en-US" sz="3200" baseline="30000" smtClean="0">
                <a:solidFill>
                  <a:schemeClr val="tx1"/>
                </a:solidFill>
              </a:rPr>
              <a:t>’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75110" y="2930539"/>
            <a:ext cx="2063450" cy="2042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Spades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4" y="889003"/>
            <a:ext cx="49784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4928" y="1021907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3935622" y="1025456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860522" y="2294610"/>
            <a:ext cx="42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ea typeface="Symbol" charset="2"/>
                <a:cs typeface="Symbol" charset="2"/>
              </a:rPr>
              <a:t>x</a:t>
            </a:r>
            <a:endParaRPr lang="en-US" sz="5400" i="1" dirty="0">
              <a:ea typeface="Symbol" charset="2"/>
              <a:cs typeface="Symbol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0227" y="4015860"/>
            <a:ext cx="1495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Intersect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65141" y="5226878"/>
            <a:ext cx="6207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48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5400" dirty="0"/>
              <a:t>B = </a:t>
            </a:r>
            <a:r>
              <a:rPr lang="en-US" sz="5400" dirty="0" smtClean="0"/>
              <a:t>n(A) + n(B) - </a:t>
            </a:r>
            <a:r>
              <a:rPr lang="en-US" sz="5400" i="1" dirty="0" smtClean="0"/>
              <a:t>x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4870310" y="4446747"/>
            <a:ext cx="239681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A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</a:rPr>
              <a:t>∩</a:t>
            </a:r>
            <a:r>
              <a:rPr lang="en-US" sz="5400" dirty="0" smtClean="0"/>
              <a:t>B = </a:t>
            </a:r>
            <a:r>
              <a:rPr lang="en-US" sz="6000" i="1" dirty="0" smtClean="0"/>
              <a:t>x</a:t>
            </a:r>
            <a:endParaRPr lang="en-US" sz="4400" i="1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23244" y="172928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092" y="1224567"/>
            <a:ext cx="4496038" cy="344548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3180" y="1894953"/>
            <a:ext cx="1984754" cy="2052083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9" name="TextBox 8"/>
          <p:cNvSpPr txBox="1"/>
          <p:nvPr/>
        </p:nvSpPr>
        <p:spPr>
          <a:xfrm>
            <a:off x="4741672" y="4513444"/>
            <a:ext cx="264687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A</a:t>
            </a:r>
            <a:r>
              <a:rPr lang="en-US" sz="6000" dirty="0" smtClean="0"/>
              <a:t>∩</a:t>
            </a:r>
            <a:r>
              <a:rPr lang="en-US" sz="5400" dirty="0" smtClean="0"/>
              <a:t>B = </a:t>
            </a:r>
            <a:r>
              <a:rPr lang="en-US" sz="7200" b="1" dirty="0" smtClean="0"/>
              <a:t>∅</a:t>
            </a:r>
            <a:endParaRPr lang="en-US" sz="5400" b="1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5766" y="1909124"/>
            <a:ext cx="1984754" cy="2052083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6408" y="1200280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9488" y="1228648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31" y="4177414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Disjoint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66295" y="5408979"/>
            <a:ext cx="5397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48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5400" dirty="0"/>
              <a:t>B = </a:t>
            </a:r>
            <a:r>
              <a:rPr lang="en-US" sz="5400" dirty="0" smtClean="0"/>
              <a:t>n(A) + n(B)</a:t>
            </a:r>
            <a:endParaRPr lang="en-US" sz="5400" dirty="0"/>
          </a:p>
        </p:txBody>
      </p:sp>
      <p:sp>
        <p:nvSpPr>
          <p:cNvPr id="23" name="TextBox 22"/>
          <p:cNvSpPr txBox="1"/>
          <p:nvPr/>
        </p:nvSpPr>
        <p:spPr>
          <a:xfrm>
            <a:off x="7880364" y="458678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1400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7092" y="1309239"/>
            <a:ext cx="4496038" cy="344548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911" y="1510708"/>
            <a:ext cx="2914735" cy="277473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7" name="Oval 6"/>
          <p:cNvSpPr/>
          <p:nvPr/>
        </p:nvSpPr>
        <p:spPr>
          <a:xfrm>
            <a:off x="5072734" y="1979028"/>
            <a:ext cx="1984754" cy="2052083"/>
          </a:xfrm>
          <a:prstGeom prst="ellipse">
            <a:avLst/>
          </a:prstGeom>
          <a:solidFill>
            <a:srgbClr val="FF000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4197933" y="130923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4792351" y="1758565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/>
              <a:t>B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7866076" y="530122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883" y="4277430"/>
            <a:ext cx="11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Subset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52923" y="5934670"/>
            <a:ext cx="2637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4800" b="1" dirty="0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5400" dirty="0"/>
              <a:t>B </a:t>
            </a:r>
            <a:r>
              <a:rPr lang="en-US" sz="5400"/>
              <a:t>= </a:t>
            </a:r>
            <a:r>
              <a:rPr lang="en-US" sz="5400" smtClean="0"/>
              <a:t>A</a:t>
            </a:r>
            <a:endParaRPr lang="en-US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78939" y="5275433"/>
            <a:ext cx="2579552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A</a:t>
            </a:r>
            <a:r>
              <a:rPr lang="en-US" sz="6000" dirty="0" smtClean="0"/>
              <a:t>∩</a:t>
            </a:r>
            <a:r>
              <a:rPr lang="en-US" sz="5400" dirty="0" smtClean="0"/>
              <a:t>B = </a:t>
            </a:r>
            <a:r>
              <a:rPr lang="en-US" sz="6000" dirty="0" smtClean="0"/>
              <a:t>B</a:t>
            </a:r>
            <a:endParaRPr lang="en-US" sz="4400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4195" y="4670587"/>
            <a:ext cx="169950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B</a:t>
            </a:r>
            <a:r>
              <a:rPr lang="en-US" sz="5400" b="1" dirty="0" smtClean="0"/>
              <a:t>⊆</a:t>
            </a:r>
            <a:r>
              <a:rPr lang="en-US" sz="6000" dirty="0" smtClean="0"/>
              <a:t>A</a:t>
            </a:r>
            <a:endParaRPr lang="en-US" sz="4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1625600"/>
            <a:ext cx="4927600" cy="360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9696" y="2966491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543646" y="297002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5530212" y="470918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Union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83349" y="523240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4800" b="1" smtClean="0">
                <a:latin typeface="Braggadocio" charset="0"/>
                <a:ea typeface="Braggadocio" charset="0"/>
                <a:cs typeface="Braggadocio" charset="0"/>
              </a:rPr>
              <a:t>∪</a:t>
            </a:r>
            <a:r>
              <a:rPr lang="en-US" sz="5400" smtClean="0"/>
              <a:t>B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8051820" y="915883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01" y="1598133"/>
            <a:ext cx="5003800" cy="368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3646" y="297002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727037" y="5224313"/>
            <a:ext cx="26741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A</a:t>
            </a:r>
            <a:r>
              <a:rPr lang="en-US" sz="5400" baseline="30000" dirty="0" smtClean="0"/>
              <a:t>c</a:t>
            </a:r>
            <a:r>
              <a:rPr lang="en-US" sz="5400" dirty="0" smtClean="0"/>
              <a:t> = </a:t>
            </a:r>
            <a:r>
              <a:rPr lang="en-US" sz="6000" dirty="0" smtClean="0"/>
              <a:t>U\A</a:t>
            </a:r>
            <a:endParaRPr lang="en-US" sz="4400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421" y="1765117"/>
            <a:ext cx="780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5400" baseline="30000" dirty="0" smtClean="0"/>
              <a:t>c</a:t>
            </a:r>
            <a:endParaRPr lang="en-US" sz="5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3765" y="4701093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Complement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7532" y="901589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2166144"/>
            <a:ext cx="4991100" cy="3670300"/>
          </a:xfrm>
        </p:spPr>
      </p:pic>
      <p:sp>
        <p:nvSpPr>
          <p:cNvPr id="8" name="TextBox 7"/>
          <p:cNvSpPr txBox="1"/>
          <p:nvPr/>
        </p:nvSpPr>
        <p:spPr>
          <a:xfrm>
            <a:off x="7624366" y="2395871"/>
            <a:ext cx="561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3925956" y="2395871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/>
              <a:t>A</a:t>
            </a:r>
            <a:endParaRPr lang="en-US" sz="5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51820" y="1415954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4299246" y="5746921"/>
            <a:ext cx="351731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err="1" smtClean="0"/>
              <a:t>A</a:t>
            </a:r>
            <a:r>
              <a:rPr lang="en-US" sz="5400" baseline="30000" dirty="0" err="1" smtClean="0"/>
              <a:t>c</a:t>
            </a:r>
            <a:r>
              <a:rPr lang="en-US" sz="4800" dirty="0" err="1" smtClean="0">
                <a:latin typeface="Arial" charset="0"/>
                <a:ea typeface="Arial" charset="0"/>
                <a:cs typeface="Arial" charset="0"/>
              </a:rPr>
              <a:t>∩</a:t>
            </a:r>
            <a:r>
              <a:rPr lang="en-US" sz="5400" dirty="0" err="1" smtClean="0"/>
              <a:t>B</a:t>
            </a:r>
            <a:r>
              <a:rPr lang="en-US" sz="5400" dirty="0" smtClean="0"/>
              <a:t> = </a:t>
            </a:r>
            <a:r>
              <a:rPr lang="en-US" sz="6000" dirty="0" smtClean="0"/>
              <a:t>B\A</a:t>
            </a:r>
            <a:endParaRPr lang="en-US" sz="4400" dirty="0">
              <a:latin typeface="Symbol" charset="2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01" y="1598133"/>
            <a:ext cx="5003800" cy="368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3646" y="297002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4727037" y="5224313"/>
            <a:ext cx="26741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/>
            <a:r>
              <a:rPr lang="en-US" sz="5400" dirty="0" smtClean="0"/>
              <a:t>A</a:t>
            </a:r>
            <a:r>
              <a:rPr lang="en-US" sz="5400" baseline="30000" dirty="0" smtClean="0"/>
              <a:t>c</a:t>
            </a:r>
            <a:r>
              <a:rPr lang="en-US" sz="5400" dirty="0" smtClean="0"/>
              <a:t> = </a:t>
            </a:r>
            <a:r>
              <a:rPr lang="en-US" sz="6000" dirty="0" smtClean="0"/>
              <a:t>U\A</a:t>
            </a:r>
            <a:endParaRPr lang="en-US" sz="4400" dirty="0"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6421" y="1765117"/>
            <a:ext cx="780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A</a:t>
            </a:r>
            <a:r>
              <a:rPr lang="en-US" sz="5400" baseline="30000" dirty="0" smtClean="0"/>
              <a:t>c</a:t>
            </a:r>
            <a:endParaRPr lang="en-US" sz="5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5003765" y="4701093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Complement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037532" y="901589"/>
            <a:ext cx="62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099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111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Braggadocio</vt:lpstr>
      <vt:lpstr>Calibri</vt:lpstr>
      <vt:lpstr>Calibri Light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Stallings</dc:creator>
  <cp:lastModifiedBy>Jonathan Stallings</cp:lastModifiedBy>
  <cp:revision>20</cp:revision>
  <dcterms:created xsi:type="dcterms:W3CDTF">2017-02-18T22:09:29Z</dcterms:created>
  <dcterms:modified xsi:type="dcterms:W3CDTF">2017-03-01T01:35:06Z</dcterms:modified>
</cp:coreProperties>
</file>