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7dda23c7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7dda23c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776c85f1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776c85f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76c85f1c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76c85f1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776c85f1c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776c85f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776c85f1c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776c85f1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776c85f1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776c85f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47dda23c7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47dda23c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47dda23c7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47dda23c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47dda23c7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47dda23c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7949b3f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7949b3f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7dda23c7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7dda23c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47dda23c7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47dda23c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9b7d193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9b7d193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9b7d193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9b7d193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9b7d193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9b7d193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ycaret.org/" TargetMode="External"/><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austinreese/craigslist-carstrucks-data"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p:nvPr/>
        </p:nvSpPr>
        <p:spPr>
          <a:xfrm>
            <a:off x="735325" y="1616075"/>
            <a:ext cx="7665600" cy="1923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700">
                <a:solidFill>
                  <a:schemeClr val="lt1"/>
                </a:solidFill>
                <a:highlight>
                  <a:schemeClr val="dk1"/>
                </a:highlight>
                <a:latin typeface="Oswald"/>
                <a:ea typeface="Oswald"/>
                <a:cs typeface="Oswald"/>
                <a:sym typeface="Oswald"/>
              </a:rPr>
              <a:t>Used Car Pricing &amp; Analysis</a:t>
            </a:r>
            <a:endParaRPr sz="4700">
              <a:solidFill>
                <a:schemeClr val="lt1"/>
              </a:solidFill>
              <a:highlight>
                <a:schemeClr val="dk1"/>
              </a:highlight>
              <a:latin typeface="Oswald"/>
              <a:ea typeface="Oswald"/>
              <a:cs typeface="Oswald"/>
              <a:sym typeface="Oswald"/>
            </a:endParaRPr>
          </a:p>
          <a:p>
            <a:pPr indent="0" lvl="0" marL="0" rtl="0" algn="ctr">
              <a:spcBef>
                <a:spcPts val="0"/>
              </a:spcBef>
              <a:spcAft>
                <a:spcPts val="0"/>
              </a:spcAft>
              <a:buNone/>
            </a:pPr>
            <a:r>
              <a:rPr lang="en" sz="2000">
                <a:solidFill>
                  <a:schemeClr val="lt1"/>
                </a:solidFill>
                <a:highlight>
                  <a:schemeClr val="dk1"/>
                </a:highlight>
                <a:latin typeface="Oswald"/>
                <a:ea typeface="Oswald"/>
                <a:cs typeface="Oswald"/>
                <a:sym typeface="Oswald"/>
              </a:rPr>
              <a:t>Scraping Car Data ● Predicting Prices ● Statistical Analysis</a:t>
            </a:r>
            <a:endParaRPr sz="2000">
              <a:solidFill>
                <a:schemeClr val="lt1"/>
              </a:solidFill>
              <a:highlight>
                <a:schemeClr val="dk1"/>
              </a:highlight>
              <a:latin typeface="Oswald"/>
              <a:ea typeface="Oswald"/>
              <a:cs typeface="Oswald"/>
              <a:sym typeface="Oswald"/>
            </a:endParaRPr>
          </a:p>
          <a:p>
            <a:pPr indent="0" lvl="0" marL="0" rtl="0" algn="ctr">
              <a:spcBef>
                <a:spcPts val="0"/>
              </a:spcBef>
              <a:spcAft>
                <a:spcPts val="0"/>
              </a:spcAft>
              <a:buNone/>
            </a:pPr>
            <a:r>
              <a:t/>
            </a:r>
            <a:endParaRPr sz="2000">
              <a:solidFill>
                <a:schemeClr val="lt1"/>
              </a:solidFill>
              <a:highlight>
                <a:schemeClr val="dk1"/>
              </a:highlight>
              <a:latin typeface="Oswald"/>
              <a:ea typeface="Oswald"/>
              <a:cs typeface="Oswald"/>
              <a:sym typeface="Oswald"/>
            </a:endParaRPr>
          </a:p>
          <a:p>
            <a:pPr indent="457200" lvl="0" marL="2286000" rtl="0" algn="l">
              <a:lnSpc>
                <a:spcPct val="90000"/>
              </a:lnSpc>
              <a:spcBef>
                <a:spcPts val="0"/>
              </a:spcBef>
              <a:spcAft>
                <a:spcPts val="0"/>
              </a:spcAft>
              <a:buNone/>
            </a:pPr>
            <a:r>
              <a:rPr lang="en" sz="1900">
                <a:solidFill>
                  <a:schemeClr val="lt1"/>
                </a:solidFill>
                <a:highlight>
                  <a:schemeClr val="dk1"/>
                </a:highlight>
                <a:latin typeface="Average"/>
                <a:ea typeface="Average"/>
                <a:cs typeface="Average"/>
                <a:sym typeface="Average"/>
              </a:rPr>
              <a:t>Team Members: </a:t>
            </a:r>
            <a:endParaRPr sz="1900">
              <a:solidFill>
                <a:schemeClr val="lt1"/>
              </a:solidFill>
              <a:highlight>
                <a:schemeClr val="dk1"/>
              </a:highlight>
              <a:latin typeface="Average"/>
              <a:ea typeface="Average"/>
              <a:cs typeface="Average"/>
              <a:sym typeface="Average"/>
            </a:endParaRPr>
          </a:p>
          <a:p>
            <a:pPr indent="457200" lvl="0" marL="457200" rtl="0" algn="l">
              <a:lnSpc>
                <a:spcPct val="90000"/>
              </a:lnSpc>
              <a:spcBef>
                <a:spcPts val="0"/>
              </a:spcBef>
              <a:spcAft>
                <a:spcPts val="0"/>
              </a:spcAft>
              <a:buNone/>
            </a:pPr>
            <a:r>
              <a:rPr lang="en" sz="1900">
                <a:solidFill>
                  <a:schemeClr val="lt1"/>
                </a:solidFill>
                <a:highlight>
                  <a:schemeClr val="dk1"/>
                </a:highlight>
                <a:latin typeface="Average"/>
                <a:ea typeface="Average"/>
                <a:cs typeface="Average"/>
                <a:sym typeface="Average"/>
              </a:rPr>
              <a:t>Amy Barba, Kiril Ivanov, Vaidehee Shah, J.D. Strode</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a Machine Learning Model </a:t>
            </a:r>
            <a:endParaRPr/>
          </a:p>
        </p:txBody>
      </p:sp>
      <p:sp>
        <p:nvSpPr>
          <p:cNvPr id="123" name="Google Shape;123;p22"/>
          <p:cNvSpPr txBox="1"/>
          <p:nvPr>
            <p:ph idx="1" type="body"/>
          </p:nvPr>
        </p:nvSpPr>
        <p:spPr>
          <a:xfrm>
            <a:off x="194350" y="1152475"/>
            <a:ext cx="3314100" cy="1860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629"/>
              <a:t>Which model performs the best?</a:t>
            </a:r>
            <a:endParaRPr b="1" sz="1629"/>
          </a:p>
          <a:p>
            <a:pPr indent="0" lvl="0" marL="0" rtl="0" algn="l">
              <a:lnSpc>
                <a:spcPct val="105000"/>
              </a:lnSpc>
              <a:spcBef>
                <a:spcPts val="1200"/>
              </a:spcBef>
              <a:spcAft>
                <a:spcPts val="0"/>
              </a:spcAft>
              <a:buSzPts val="935"/>
              <a:buNone/>
            </a:pPr>
            <a:r>
              <a:rPr lang="en" sz="1500">
                <a:solidFill>
                  <a:schemeClr val="lt2"/>
                </a:solidFill>
              </a:rPr>
              <a:t>We used Pycaret Library to determine just this. (</a:t>
            </a:r>
            <a:r>
              <a:rPr lang="en" sz="1500" u="sng">
                <a:solidFill>
                  <a:schemeClr val="accent5"/>
                </a:solidFill>
                <a:hlinkClick r:id="rId3">
                  <a:extLst>
                    <a:ext uri="{A12FA001-AC4F-418D-AE19-62706E023703}">
                      <ahyp:hlinkClr val="tx"/>
                    </a:ext>
                  </a:extLst>
                </a:hlinkClick>
              </a:rPr>
              <a:t>https://pycaret.org/</a:t>
            </a:r>
            <a:r>
              <a:rPr lang="en" sz="1500">
                <a:solidFill>
                  <a:schemeClr val="lt2"/>
                </a:solidFill>
              </a:rPr>
              <a:t>) </a:t>
            </a:r>
            <a:endParaRPr sz="1500">
              <a:solidFill>
                <a:schemeClr val="lt2"/>
              </a:solidFill>
            </a:endParaRPr>
          </a:p>
          <a:p>
            <a:pPr indent="0" lvl="0" marL="0" rtl="0" algn="l">
              <a:lnSpc>
                <a:spcPct val="105000"/>
              </a:lnSpc>
              <a:spcBef>
                <a:spcPts val="1200"/>
              </a:spcBef>
              <a:spcAft>
                <a:spcPts val="0"/>
              </a:spcAft>
              <a:buSzPts val="935"/>
              <a:buNone/>
            </a:pPr>
            <a:r>
              <a:t/>
            </a:r>
            <a:endParaRPr sz="1500"/>
          </a:p>
          <a:p>
            <a:pPr indent="0" lvl="0" marL="0" rtl="0" algn="l">
              <a:lnSpc>
                <a:spcPct val="105000"/>
              </a:lnSpc>
              <a:spcBef>
                <a:spcPts val="1200"/>
              </a:spcBef>
              <a:spcAft>
                <a:spcPts val="0"/>
              </a:spcAft>
              <a:buSzPts val="935"/>
              <a:buNone/>
            </a:pPr>
            <a:r>
              <a:rPr lang="en" sz="1500"/>
              <a:t>Answer: </a:t>
            </a:r>
            <a:r>
              <a:rPr lang="en" sz="1500" u="sng"/>
              <a:t>Random Trees</a:t>
            </a:r>
            <a:endParaRPr sz="1500" u="sng"/>
          </a:p>
          <a:p>
            <a:pPr indent="0" lvl="0" marL="0" rtl="0" algn="l">
              <a:lnSpc>
                <a:spcPct val="105000"/>
              </a:lnSpc>
              <a:spcBef>
                <a:spcPts val="1200"/>
              </a:spcBef>
              <a:spcAft>
                <a:spcPts val="1200"/>
              </a:spcAft>
              <a:buSzPts val="935"/>
              <a:buNone/>
            </a:pPr>
            <a:r>
              <a:t/>
            </a:r>
            <a:endParaRPr sz="1500"/>
          </a:p>
        </p:txBody>
      </p:sp>
      <p:pic>
        <p:nvPicPr>
          <p:cNvPr id="124" name="Google Shape;124;p22"/>
          <p:cNvPicPr preferRelativeResize="0"/>
          <p:nvPr/>
        </p:nvPicPr>
        <p:blipFill>
          <a:blip r:embed="rId4">
            <a:alphaModFix/>
          </a:blip>
          <a:stretch>
            <a:fillRect/>
          </a:stretch>
        </p:blipFill>
        <p:spPr>
          <a:xfrm>
            <a:off x="266798" y="2206250"/>
            <a:ext cx="3013900" cy="297475"/>
          </a:xfrm>
          <a:prstGeom prst="rect">
            <a:avLst/>
          </a:prstGeom>
          <a:noFill/>
          <a:ln>
            <a:noFill/>
          </a:ln>
        </p:spPr>
      </p:pic>
      <p:sp>
        <p:nvSpPr>
          <p:cNvPr id="125" name="Google Shape;125;p22"/>
          <p:cNvSpPr/>
          <p:nvPr/>
        </p:nvSpPr>
        <p:spPr>
          <a:xfrm>
            <a:off x="303975" y="3542975"/>
            <a:ext cx="2793600" cy="13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75" lIns="182875" spcFirstLastPara="1" rIns="91425" wrap="square" tIns="365750">
            <a:noAutofit/>
          </a:bodyPr>
          <a:lstStyle/>
          <a:p>
            <a:pPr indent="0" lvl="0" marL="0" rtl="0" algn="l">
              <a:lnSpc>
                <a:spcPct val="115000"/>
              </a:lnSpc>
              <a:spcBef>
                <a:spcPts val="0"/>
              </a:spcBef>
              <a:spcAft>
                <a:spcPts val="1200"/>
              </a:spcAft>
              <a:buNone/>
            </a:pPr>
            <a:r>
              <a:rPr lang="en" sz="1300">
                <a:solidFill>
                  <a:srgbClr val="24292E"/>
                </a:solidFill>
                <a:latin typeface="Cambria"/>
                <a:ea typeface="Cambria"/>
                <a:cs typeface="Cambria"/>
                <a:sym typeface="Cambria"/>
              </a:rPr>
              <a:t>Note: Pycaret’s &lt;setup()&gt; will also perform label encoding (categorical data), split it into Train &amp; Test datasets, and perform any other necessary transformations on the data </a:t>
            </a:r>
            <a:endParaRPr sz="1300"/>
          </a:p>
        </p:txBody>
      </p:sp>
      <p:sp>
        <p:nvSpPr>
          <p:cNvPr id="126" name="Google Shape;126;p22"/>
          <p:cNvSpPr/>
          <p:nvPr/>
        </p:nvSpPr>
        <p:spPr>
          <a:xfrm>
            <a:off x="311700" y="3125025"/>
            <a:ext cx="1023000" cy="29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R2 = .77</a:t>
            </a:r>
            <a:endParaRPr>
              <a:latin typeface="Cambria"/>
              <a:ea typeface="Cambria"/>
              <a:cs typeface="Cambria"/>
              <a:sym typeface="Cambria"/>
            </a:endParaRPr>
          </a:p>
        </p:txBody>
      </p:sp>
      <p:sp>
        <p:nvSpPr>
          <p:cNvPr id="127" name="Google Shape;127;p22"/>
          <p:cNvSpPr/>
          <p:nvPr/>
        </p:nvSpPr>
        <p:spPr>
          <a:xfrm>
            <a:off x="1497200" y="3128925"/>
            <a:ext cx="1600500" cy="29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MAE</a:t>
            </a:r>
            <a:r>
              <a:rPr lang="en">
                <a:latin typeface="Cambria"/>
                <a:ea typeface="Cambria"/>
                <a:cs typeface="Cambria"/>
                <a:sym typeface="Cambria"/>
              </a:rPr>
              <a:t> = $3,769.41</a:t>
            </a:r>
            <a:endParaRPr>
              <a:latin typeface="Cambria"/>
              <a:ea typeface="Cambria"/>
              <a:cs typeface="Cambria"/>
              <a:sym typeface="Cambria"/>
            </a:endParaRPr>
          </a:p>
        </p:txBody>
      </p:sp>
      <p:pic>
        <p:nvPicPr>
          <p:cNvPr id="128" name="Google Shape;128;p22"/>
          <p:cNvPicPr preferRelativeResize="0"/>
          <p:nvPr/>
        </p:nvPicPr>
        <p:blipFill>
          <a:blip r:embed="rId5">
            <a:alphaModFix/>
          </a:blip>
          <a:stretch>
            <a:fillRect/>
          </a:stretch>
        </p:blipFill>
        <p:spPr>
          <a:xfrm>
            <a:off x="3689325" y="1266100"/>
            <a:ext cx="5142976" cy="36531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a Machine Learning Model</a:t>
            </a:r>
            <a:endParaRPr/>
          </a:p>
        </p:txBody>
      </p:sp>
      <p:sp>
        <p:nvSpPr>
          <p:cNvPr id="134" name="Google Shape;134;p23"/>
          <p:cNvSpPr txBox="1"/>
          <p:nvPr>
            <p:ph idx="1" type="body"/>
          </p:nvPr>
        </p:nvSpPr>
        <p:spPr>
          <a:xfrm>
            <a:off x="311700" y="1000075"/>
            <a:ext cx="8451300" cy="67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Visualizing the Predicted Error &amp; Residuals on Test Data</a:t>
            </a:r>
            <a:endParaRPr/>
          </a:p>
        </p:txBody>
      </p:sp>
      <p:pic>
        <p:nvPicPr>
          <p:cNvPr id="135" name="Google Shape;135;p23"/>
          <p:cNvPicPr preferRelativeResize="0"/>
          <p:nvPr/>
        </p:nvPicPr>
        <p:blipFill>
          <a:blip r:embed="rId3">
            <a:alphaModFix/>
          </a:blip>
          <a:stretch>
            <a:fillRect/>
          </a:stretch>
        </p:blipFill>
        <p:spPr>
          <a:xfrm>
            <a:off x="451250" y="1475825"/>
            <a:ext cx="3375475" cy="2948450"/>
          </a:xfrm>
          <a:prstGeom prst="rect">
            <a:avLst/>
          </a:prstGeom>
          <a:noFill/>
          <a:ln>
            <a:noFill/>
          </a:ln>
        </p:spPr>
      </p:pic>
      <p:pic>
        <p:nvPicPr>
          <p:cNvPr id="136" name="Google Shape;136;p23"/>
          <p:cNvPicPr preferRelativeResize="0"/>
          <p:nvPr/>
        </p:nvPicPr>
        <p:blipFill>
          <a:blip r:embed="rId4">
            <a:alphaModFix/>
          </a:blip>
          <a:stretch>
            <a:fillRect/>
          </a:stretch>
        </p:blipFill>
        <p:spPr>
          <a:xfrm>
            <a:off x="4097333" y="1475825"/>
            <a:ext cx="4665618" cy="294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a Machine Learning Model </a:t>
            </a:r>
            <a:endParaRPr/>
          </a:p>
        </p:txBody>
      </p:sp>
      <p:sp>
        <p:nvSpPr>
          <p:cNvPr id="142" name="Google Shape;142;p24"/>
          <p:cNvSpPr txBox="1"/>
          <p:nvPr>
            <p:ph idx="1" type="body"/>
          </p:nvPr>
        </p:nvSpPr>
        <p:spPr>
          <a:xfrm>
            <a:off x="194350" y="1000075"/>
            <a:ext cx="8784600" cy="6981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935"/>
              <a:buNone/>
            </a:pPr>
            <a:r>
              <a:rPr b="1" lang="en" sz="1629"/>
              <a:t>What are the most important features and how does the model weight them?</a:t>
            </a:r>
            <a:endParaRPr b="1" sz="1629"/>
          </a:p>
          <a:p>
            <a:pPr indent="0" lvl="0" marL="0" rtl="0" algn="l">
              <a:lnSpc>
                <a:spcPct val="105000"/>
              </a:lnSpc>
              <a:spcBef>
                <a:spcPts val="1200"/>
              </a:spcBef>
              <a:spcAft>
                <a:spcPts val="0"/>
              </a:spcAft>
              <a:buSzPts val="935"/>
              <a:buNone/>
            </a:pPr>
            <a:r>
              <a:t/>
            </a:r>
            <a:endParaRPr sz="1500" u="sng"/>
          </a:p>
          <a:p>
            <a:pPr indent="0" lvl="0" marL="0" rtl="0" algn="l">
              <a:lnSpc>
                <a:spcPct val="105000"/>
              </a:lnSpc>
              <a:spcBef>
                <a:spcPts val="1200"/>
              </a:spcBef>
              <a:spcAft>
                <a:spcPts val="1200"/>
              </a:spcAft>
              <a:buSzPts val="935"/>
              <a:buNone/>
            </a:pPr>
            <a:r>
              <a:t/>
            </a:r>
            <a:endParaRPr sz="1500"/>
          </a:p>
        </p:txBody>
      </p:sp>
      <p:pic>
        <p:nvPicPr>
          <p:cNvPr id="143" name="Google Shape;143;p24"/>
          <p:cNvPicPr preferRelativeResize="0"/>
          <p:nvPr/>
        </p:nvPicPr>
        <p:blipFill>
          <a:blip r:embed="rId3">
            <a:alphaModFix/>
          </a:blip>
          <a:stretch>
            <a:fillRect/>
          </a:stretch>
        </p:blipFill>
        <p:spPr>
          <a:xfrm>
            <a:off x="1619838" y="1476825"/>
            <a:ext cx="5933625" cy="3303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a Machine Learning Model </a:t>
            </a:r>
            <a:endParaRPr/>
          </a:p>
        </p:txBody>
      </p:sp>
      <p:sp>
        <p:nvSpPr>
          <p:cNvPr id="149" name="Google Shape;149;p25"/>
          <p:cNvSpPr txBox="1"/>
          <p:nvPr>
            <p:ph idx="1" type="body"/>
          </p:nvPr>
        </p:nvSpPr>
        <p:spPr>
          <a:xfrm>
            <a:off x="194350" y="923875"/>
            <a:ext cx="8784600" cy="6981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935"/>
              <a:buNone/>
            </a:pPr>
            <a:r>
              <a:rPr b="1" lang="en" sz="1629"/>
              <a:t>How does the model perform on the full dataset? </a:t>
            </a:r>
            <a:endParaRPr b="1" sz="1629"/>
          </a:p>
          <a:p>
            <a:pPr indent="0" lvl="0" marL="0" rtl="0" algn="l">
              <a:lnSpc>
                <a:spcPct val="105000"/>
              </a:lnSpc>
              <a:spcBef>
                <a:spcPts val="1200"/>
              </a:spcBef>
              <a:spcAft>
                <a:spcPts val="0"/>
              </a:spcAft>
              <a:buSzPts val="935"/>
              <a:buNone/>
            </a:pPr>
            <a:r>
              <a:t/>
            </a:r>
            <a:endParaRPr sz="1500" u="sng"/>
          </a:p>
          <a:p>
            <a:pPr indent="0" lvl="0" marL="0" rtl="0" algn="l">
              <a:lnSpc>
                <a:spcPct val="105000"/>
              </a:lnSpc>
              <a:spcBef>
                <a:spcPts val="1200"/>
              </a:spcBef>
              <a:spcAft>
                <a:spcPts val="1200"/>
              </a:spcAft>
              <a:buSzPts val="935"/>
              <a:buNone/>
            </a:pPr>
            <a:r>
              <a:t/>
            </a:r>
            <a:endParaRPr sz="1500"/>
          </a:p>
        </p:txBody>
      </p:sp>
      <p:sp>
        <p:nvSpPr>
          <p:cNvPr id="150" name="Google Shape;150;p25"/>
          <p:cNvSpPr txBox="1"/>
          <p:nvPr>
            <p:ph idx="1" type="body"/>
          </p:nvPr>
        </p:nvSpPr>
        <p:spPr>
          <a:xfrm>
            <a:off x="236200" y="2430300"/>
            <a:ext cx="8784600" cy="4812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935"/>
              <a:buNone/>
            </a:pPr>
            <a:r>
              <a:rPr b="1" lang="en" sz="1629"/>
              <a:t>How about on randomly withheld data?</a:t>
            </a:r>
            <a:endParaRPr b="1" sz="1629"/>
          </a:p>
          <a:p>
            <a:pPr indent="0" lvl="0" marL="0" rtl="0" algn="l">
              <a:lnSpc>
                <a:spcPct val="105000"/>
              </a:lnSpc>
              <a:spcBef>
                <a:spcPts val="1200"/>
              </a:spcBef>
              <a:spcAft>
                <a:spcPts val="0"/>
              </a:spcAft>
              <a:buSzPts val="935"/>
              <a:buNone/>
            </a:pPr>
            <a:r>
              <a:t/>
            </a:r>
            <a:endParaRPr sz="1500" u="sng"/>
          </a:p>
          <a:p>
            <a:pPr indent="0" lvl="0" marL="0" rtl="0" algn="l">
              <a:lnSpc>
                <a:spcPct val="105000"/>
              </a:lnSpc>
              <a:spcBef>
                <a:spcPts val="1200"/>
              </a:spcBef>
              <a:spcAft>
                <a:spcPts val="1200"/>
              </a:spcAft>
              <a:buSzPts val="935"/>
              <a:buNone/>
            </a:pPr>
            <a:r>
              <a:t/>
            </a:r>
            <a:endParaRPr sz="1500"/>
          </a:p>
        </p:txBody>
      </p:sp>
      <p:pic>
        <p:nvPicPr>
          <p:cNvPr id="151" name="Google Shape;151;p25"/>
          <p:cNvPicPr preferRelativeResize="0"/>
          <p:nvPr/>
        </p:nvPicPr>
        <p:blipFill>
          <a:blip r:embed="rId3">
            <a:alphaModFix/>
          </a:blip>
          <a:stretch>
            <a:fillRect/>
          </a:stretch>
        </p:blipFill>
        <p:spPr>
          <a:xfrm>
            <a:off x="368426" y="1364775"/>
            <a:ext cx="8407160" cy="853275"/>
          </a:xfrm>
          <a:prstGeom prst="rect">
            <a:avLst/>
          </a:prstGeom>
          <a:noFill/>
          <a:ln>
            <a:noFill/>
          </a:ln>
        </p:spPr>
      </p:pic>
      <p:pic>
        <p:nvPicPr>
          <p:cNvPr id="152" name="Google Shape;152;p25"/>
          <p:cNvPicPr preferRelativeResize="0"/>
          <p:nvPr/>
        </p:nvPicPr>
        <p:blipFill>
          <a:blip r:embed="rId4">
            <a:alphaModFix/>
          </a:blip>
          <a:stretch>
            <a:fillRect/>
          </a:stretch>
        </p:blipFill>
        <p:spPr>
          <a:xfrm>
            <a:off x="217449" y="2896214"/>
            <a:ext cx="8709101" cy="19888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a Machine Learning Model </a:t>
            </a:r>
            <a:endParaRPr/>
          </a:p>
        </p:txBody>
      </p:sp>
      <p:sp>
        <p:nvSpPr>
          <p:cNvPr id="158" name="Google Shape;158;p26"/>
          <p:cNvSpPr txBox="1"/>
          <p:nvPr>
            <p:ph idx="1" type="body"/>
          </p:nvPr>
        </p:nvSpPr>
        <p:spPr>
          <a:xfrm>
            <a:off x="194350" y="1000075"/>
            <a:ext cx="8784600" cy="572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935"/>
              <a:buNone/>
            </a:pPr>
            <a:r>
              <a:rPr b="1" lang="en" sz="1629"/>
              <a:t>Finally, let’s try using some user inputted data to predict the price of vehicle.</a:t>
            </a:r>
            <a:endParaRPr b="1" sz="1629"/>
          </a:p>
          <a:p>
            <a:pPr indent="0" lvl="0" marL="0" rtl="0" algn="l">
              <a:lnSpc>
                <a:spcPct val="105000"/>
              </a:lnSpc>
              <a:spcBef>
                <a:spcPts val="1200"/>
              </a:spcBef>
              <a:spcAft>
                <a:spcPts val="0"/>
              </a:spcAft>
              <a:buSzPts val="935"/>
              <a:buNone/>
            </a:pPr>
            <a:r>
              <a:t/>
            </a:r>
            <a:endParaRPr sz="1500" u="sng"/>
          </a:p>
          <a:p>
            <a:pPr indent="0" lvl="0" marL="0" rtl="0" algn="l">
              <a:lnSpc>
                <a:spcPct val="105000"/>
              </a:lnSpc>
              <a:spcBef>
                <a:spcPts val="1200"/>
              </a:spcBef>
              <a:spcAft>
                <a:spcPts val="1200"/>
              </a:spcAft>
              <a:buSzPts val="935"/>
              <a:buNone/>
            </a:pPr>
            <a:r>
              <a:t/>
            </a:r>
            <a:endParaRPr sz="1500"/>
          </a:p>
        </p:txBody>
      </p:sp>
      <p:pic>
        <p:nvPicPr>
          <p:cNvPr id="159" name="Google Shape;159;p26"/>
          <p:cNvPicPr preferRelativeResize="0"/>
          <p:nvPr/>
        </p:nvPicPr>
        <p:blipFill>
          <a:blip r:embed="rId3">
            <a:alphaModFix/>
          </a:blip>
          <a:stretch>
            <a:fillRect/>
          </a:stretch>
        </p:blipFill>
        <p:spPr>
          <a:xfrm>
            <a:off x="734850" y="1515975"/>
            <a:ext cx="7674299" cy="337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r>
              <a:rPr lang="en"/>
              <a:t> &amp; Other Considerations</a:t>
            </a:r>
            <a:endParaRPr/>
          </a:p>
        </p:txBody>
      </p:sp>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Ways to improve our model:</a:t>
            </a:r>
            <a:endParaRPr/>
          </a:p>
          <a:p>
            <a:pPr indent="-317500" lvl="1" marL="914400" rtl="0" algn="l">
              <a:spcBef>
                <a:spcPts val="0"/>
              </a:spcBef>
              <a:spcAft>
                <a:spcPts val="0"/>
              </a:spcAft>
              <a:buSzPts val="1400"/>
              <a:buChar char="○"/>
            </a:pPr>
            <a:r>
              <a:rPr lang="en"/>
              <a:t>Tuning the model using Pycaret</a:t>
            </a:r>
            <a:endParaRPr/>
          </a:p>
          <a:p>
            <a:pPr indent="-317500" lvl="1" marL="914400" rtl="0" algn="l">
              <a:spcBef>
                <a:spcPts val="0"/>
              </a:spcBef>
              <a:spcAft>
                <a:spcPts val="0"/>
              </a:spcAft>
              <a:buSzPts val="1400"/>
              <a:buChar char="○"/>
            </a:pPr>
            <a:r>
              <a:rPr lang="en"/>
              <a:t>Formatting and cleaning our dataset differently</a:t>
            </a:r>
            <a:endParaRPr/>
          </a:p>
          <a:p>
            <a:pPr indent="-342900" lvl="0" marL="457200" rtl="0" algn="l">
              <a:spcBef>
                <a:spcPts val="0"/>
              </a:spcBef>
              <a:spcAft>
                <a:spcPts val="0"/>
              </a:spcAft>
              <a:buSzPts val="1800"/>
              <a:buChar char="●"/>
            </a:pPr>
            <a:r>
              <a:rPr lang="en"/>
              <a:t>Developing a user interface for inputting the vehicle information to predict</a:t>
            </a:r>
            <a:endParaRPr/>
          </a:p>
          <a:p>
            <a:pPr indent="-317500" lvl="1" marL="914400" rtl="0" algn="l">
              <a:spcBef>
                <a:spcPts val="0"/>
              </a:spcBef>
              <a:spcAft>
                <a:spcPts val="0"/>
              </a:spcAft>
              <a:buSzPts val="1400"/>
              <a:buChar char="○"/>
            </a:pPr>
            <a:r>
              <a:rPr lang="en"/>
              <a:t>A Flask application could be built for better user interaction</a:t>
            </a:r>
            <a:endParaRPr/>
          </a:p>
          <a:p>
            <a:pPr indent="-317500" lvl="1" marL="914400" rtl="0" algn="l">
              <a:spcBef>
                <a:spcPts val="0"/>
              </a:spcBef>
              <a:spcAft>
                <a:spcPts val="0"/>
              </a:spcAft>
              <a:buSzPts val="1400"/>
              <a:buChar char="○"/>
            </a:pPr>
            <a:r>
              <a:rPr lang="en"/>
              <a:t>Will introduced us  to a new library called “Streamlit” - you can build a </a:t>
            </a:r>
            <a:r>
              <a:rPr lang="en"/>
              <a:t>beautiful</a:t>
            </a:r>
            <a:r>
              <a:rPr lang="en"/>
              <a:t> apps very quickly with way less code  without “flask”, “</a:t>
            </a:r>
            <a:r>
              <a:rPr lang="en"/>
              <a:t>beautiful</a:t>
            </a:r>
            <a:r>
              <a:rPr lang="en"/>
              <a:t> soup”  and “html”</a:t>
            </a:r>
            <a:endParaRPr/>
          </a:p>
          <a:p>
            <a:pPr indent="-342900" lvl="0" marL="457200" rtl="0" algn="l">
              <a:spcBef>
                <a:spcPts val="0"/>
              </a:spcBef>
              <a:spcAft>
                <a:spcPts val="0"/>
              </a:spcAft>
              <a:buSzPts val="1800"/>
              <a:buChar char="●"/>
            </a:pPr>
            <a:r>
              <a:rPr lang="en"/>
              <a:t>Gather more time series data to visualize car prices over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90250" y="526350"/>
            <a:ext cx="81513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idea of the project is to create a price prediction model for used cars in random cities </a:t>
            </a:r>
            <a:r>
              <a:rPr lang="en"/>
              <a:t>across</a:t>
            </a:r>
            <a:r>
              <a:rPr lang="en"/>
              <a:t> the US. As part of the project we did the following modules:</a:t>
            </a:r>
            <a:endParaRPr/>
          </a:p>
          <a:p>
            <a:pPr indent="-342900" lvl="0" marL="457200" rtl="0" algn="l">
              <a:spcBef>
                <a:spcPts val="1200"/>
              </a:spcBef>
              <a:spcAft>
                <a:spcPts val="0"/>
              </a:spcAft>
              <a:buSzPts val="1800"/>
              <a:buChar char="-"/>
            </a:pPr>
            <a:r>
              <a:rPr lang="en"/>
              <a:t>Data scraper for “Craigslist used cars ads”</a:t>
            </a:r>
            <a:endParaRPr/>
          </a:p>
          <a:p>
            <a:pPr indent="-342900" lvl="0" marL="457200" rtl="0" algn="l">
              <a:spcBef>
                <a:spcPts val="0"/>
              </a:spcBef>
              <a:spcAft>
                <a:spcPts val="0"/>
              </a:spcAft>
              <a:buSzPts val="1800"/>
              <a:buChar char="-"/>
            </a:pPr>
            <a:r>
              <a:rPr lang="en"/>
              <a:t>Clean &amp; explore the scraped data in Jupyter notebook </a:t>
            </a:r>
            <a:r>
              <a:rPr lang="en"/>
              <a:t>with</a:t>
            </a:r>
            <a:r>
              <a:rPr lang="en"/>
              <a:t> Pandas</a:t>
            </a:r>
            <a:endParaRPr/>
          </a:p>
          <a:p>
            <a:pPr indent="-342900" lvl="0" marL="457200" rtl="0" algn="l">
              <a:spcBef>
                <a:spcPts val="0"/>
              </a:spcBef>
              <a:spcAft>
                <a:spcPts val="0"/>
              </a:spcAft>
              <a:buSzPts val="1800"/>
              <a:buChar char="-"/>
            </a:pPr>
            <a:r>
              <a:rPr lang="en"/>
              <a:t>Visualizations of the results and additional analysis on the data using Pandas and Tableau</a:t>
            </a:r>
            <a:endParaRPr/>
          </a:p>
          <a:p>
            <a:pPr indent="-342900" lvl="0" marL="457200" rtl="0" algn="l">
              <a:spcBef>
                <a:spcPts val="0"/>
              </a:spcBef>
              <a:spcAft>
                <a:spcPts val="0"/>
              </a:spcAft>
              <a:buSzPts val="1800"/>
              <a:buChar char="-"/>
            </a:pPr>
            <a:r>
              <a:rPr lang="en"/>
              <a:t>Create a Machine Learning model to predict the price of used cars</a:t>
            </a:r>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17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a:t>
            </a:r>
            <a:endParaRPr/>
          </a:p>
        </p:txBody>
      </p:sp>
      <p:sp>
        <p:nvSpPr>
          <p:cNvPr id="71" name="Google Shape;71;p15"/>
          <p:cNvSpPr txBox="1"/>
          <p:nvPr>
            <p:ph idx="1" type="body"/>
          </p:nvPr>
        </p:nvSpPr>
        <p:spPr>
          <a:xfrm>
            <a:off x="272925" y="1196800"/>
            <a:ext cx="4758000" cy="43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purpose of this project a dataset with Craigslist’s data was downloaded from Kaggle. After that the data was cleaned and </a:t>
            </a:r>
            <a:r>
              <a:rPr lang="en"/>
              <a:t>prepared</a:t>
            </a:r>
            <a:r>
              <a:rPr lang="en"/>
              <a:t> for the Machine Learning model and also for the data visualizations and analysis. </a:t>
            </a:r>
            <a:endParaRPr/>
          </a:p>
          <a:p>
            <a:pPr indent="0" lvl="0" marL="0" rtl="0" algn="l">
              <a:spcBef>
                <a:spcPts val="1200"/>
              </a:spcBef>
              <a:spcAft>
                <a:spcPts val="0"/>
              </a:spcAft>
              <a:buNone/>
            </a:pPr>
            <a:r>
              <a:rPr lang="en" sz="1300" u="sng">
                <a:solidFill>
                  <a:schemeClr val="accent5"/>
                </a:solidFill>
                <a:hlinkClick r:id="rId3">
                  <a:extLst>
                    <a:ext uri="{A12FA001-AC4F-418D-AE19-62706E023703}">
                      <ahyp:hlinkClr val="tx"/>
                    </a:ext>
                  </a:extLst>
                </a:hlinkClick>
              </a:rPr>
              <a:t>https://www.kaggle.com/austinreese/craigslist-carstrucks-data</a:t>
            </a:r>
            <a:endParaRPr sz="750">
              <a:solidFill>
                <a:srgbClr val="24292E"/>
              </a:solidFill>
            </a:endParaRPr>
          </a:p>
          <a:p>
            <a:pPr indent="0" lvl="0" marL="0" rtl="0" algn="l">
              <a:spcBef>
                <a:spcPts val="1200"/>
              </a:spcBef>
              <a:spcAft>
                <a:spcPts val="1200"/>
              </a:spcAft>
              <a:buNone/>
            </a:pPr>
            <a:r>
              <a:t/>
            </a:r>
            <a:endParaRPr>
              <a:solidFill>
                <a:schemeClr val="lt1"/>
              </a:solidFill>
            </a:endParaRPr>
          </a:p>
        </p:txBody>
      </p:sp>
      <p:pic>
        <p:nvPicPr>
          <p:cNvPr id="72" name="Google Shape;72;p15"/>
          <p:cNvPicPr preferRelativeResize="0"/>
          <p:nvPr/>
        </p:nvPicPr>
        <p:blipFill>
          <a:blip r:embed="rId4">
            <a:alphaModFix/>
          </a:blip>
          <a:stretch>
            <a:fillRect/>
          </a:stretch>
        </p:blipFill>
        <p:spPr>
          <a:xfrm>
            <a:off x="4892225" y="2735600"/>
            <a:ext cx="4060650" cy="228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50750" y="5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Scraper</a:t>
            </a:r>
            <a:endParaRPr/>
          </a:p>
        </p:txBody>
      </p:sp>
      <p:sp>
        <p:nvSpPr>
          <p:cNvPr id="78" name="Google Shape;78;p16"/>
          <p:cNvSpPr txBox="1"/>
          <p:nvPr>
            <p:ph idx="1" type="body"/>
          </p:nvPr>
        </p:nvSpPr>
        <p:spPr>
          <a:xfrm>
            <a:off x="311700" y="506225"/>
            <a:ext cx="8520600" cy="4589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630"/>
              <a:t>For future reference a data scraper was built as well. The scraper gives the opportunity for the user to add personally any city or multiple cities in the US that would like to scrape used cars data for from Craigslist.</a:t>
            </a:r>
            <a:endParaRPr sz="463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4600"/>
          </a:p>
          <a:p>
            <a:pPr indent="0" lvl="0" marL="0" rtl="0" algn="l">
              <a:spcBef>
                <a:spcPts val="1200"/>
              </a:spcBef>
              <a:spcAft>
                <a:spcPts val="0"/>
              </a:spcAft>
              <a:buNone/>
            </a:pPr>
            <a:r>
              <a:rPr lang="en" sz="4600"/>
              <a:t>Then scraped data is pulled in a dataframe:</a:t>
            </a:r>
            <a:endParaRPr sz="4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4600"/>
          </a:p>
          <a:p>
            <a:pPr indent="0" lvl="0" marL="0" rtl="0" algn="l">
              <a:spcBef>
                <a:spcPts val="1200"/>
              </a:spcBef>
              <a:spcAft>
                <a:spcPts val="0"/>
              </a:spcAft>
              <a:buNone/>
            </a:pPr>
            <a:r>
              <a:t/>
            </a:r>
            <a:endParaRPr sz="4600"/>
          </a:p>
          <a:p>
            <a:pPr indent="0" lvl="0" marL="0" rtl="0" algn="l">
              <a:spcBef>
                <a:spcPts val="1200"/>
              </a:spcBef>
              <a:spcAft>
                <a:spcPts val="0"/>
              </a:spcAft>
              <a:buNone/>
            </a:pPr>
            <a:r>
              <a:rPr lang="en" sz="4600"/>
              <a:t>After that all the data is saved in a .CSV format and would be ready to be cleaned and fed to the Machine Learning model.</a:t>
            </a:r>
            <a:endParaRPr sz="4600"/>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94649" y="955054"/>
            <a:ext cx="7332801" cy="1067696"/>
          </a:xfrm>
          <a:prstGeom prst="rect">
            <a:avLst/>
          </a:prstGeom>
          <a:noFill/>
          <a:ln>
            <a:noFill/>
          </a:ln>
        </p:spPr>
      </p:pic>
      <p:pic>
        <p:nvPicPr>
          <p:cNvPr id="80" name="Google Shape;80;p16"/>
          <p:cNvPicPr preferRelativeResize="0"/>
          <p:nvPr/>
        </p:nvPicPr>
        <p:blipFill>
          <a:blip r:embed="rId4">
            <a:alphaModFix/>
          </a:blip>
          <a:stretch>
            <a:fillRect/>
          </a:stretch>
        </p:blipFill>
        <p:spPr>
          <a:xfrm>
            <a:off x="394650" y="2403475"/>
            <a:ext cx="7332801" cy="222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&amp; Exploring the Data</a:t>
            </a:r>
            <a:endParaRPr/>
          </a:p>
        </p:txBody>
      </p:sp>
      <p:sp>
        <p:nvSpPr>
          <p:cNvPr id="86" name="Google Shape;86;p17"/>
          <p:cNvSpPr txBox="1"/>
          <p:nvPr>
            <p:ph idx="1" type="body"/>
          </p:nvPr>
        </p:nvSpPr>
        <p:spPr>
          <a:xfrm>
            <a:off x="311700" y="1017725"/>
            <a:ext cx="8520600" cy="375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started with 426,880 rows of data x 26 columns</a:t>
            </a:r>
            <a:endParaRPr/>
          </a:p>
          <a:p>
            <a:pPr indent="-342900" lvl="0" marL="457200" rtl="0" algn="l">
              <a:spcBef>
                <a:spcPts val="0"/>
              </a:spcBef>
              <a:spcAft>
                <a:spcPts val="0"/>
              </a:spcAft>
              <a:buSzPts val="1800"/>
              <a:buChar char="●"/>
            </a:pPr>
            <a:r>
              <a:rPr lang="en"/>
              <a:t>Decided to filter by states first, choosing California, Illinois, New York, and Texas</a:t>
            </a:r>
            <a:endParaRPr/>
          </a:p>
          <a:p>
            <a:pPr indent="-342900" lvl="0" marL="457200" rtl="0" algn="l">
              <a:spcBef>
                <a:spcPts val="0"/>
              </a:spcBef>
              <a:spcAft>
                <a:spcPts val="0"/>
              </a:spcAft>
              <a:buSzPts val="1800"/>
              <a:buChar char="●"/>
            </a:pPr>
            <a:r>
              <a:rPr lang="en"/>
              <a:t>In looking at the data we saw some significant outliers and we chose to filter those out as well. Choosing to only keep cars between the price range of $750-$100,000 and also cars with mileage between 1,000-300,000</a:t>
            </a:r>
            <a:endParaRPr/>
          </a:p>
          <a:p>
            <a:pPr indent="-342900" lvl="0" marL="457200" rtl="0" algn="l">
              <a:spcBef>
                <a:spcPts val="0"/>
              </a:spcBef>
              <a:spcAft>
                <a:spcPts val="0"/>
              </a:spcAft>
              <a:buSzPts val="1800"/>
              <a:buChar char="●"/>
            </a:pPr>
            <a:r>
              <a:rPr lang="en"/>
              <a:t>There were several null values in our data set, in order to fill in those nulls we made some assumptions.  For example if the year of the car was greater than 2019 we assumed the condition to be “new”</a:t>
            </a:r>
            <a:endParaRPr/>
          </a:p>
          <a:p>
            <a:pPr indent="-342900" lvl="0" marL="457200" rtl="0" algn="l">
              <a:spcBef>
                <a:spcPts val="0"/>
              </a:spcBef>
              <a:spcAft>
                <a:spcPts val="0"/>
              </a:spcAft>
              <a:buSzPts val="1800"/>
              <a:buChar char="●"/>
            </a:pPr>
            <a:r>
              <a:rPr lang="en"/>
              <a:t>We used a function called ffill to fill in the rest of our nulls</a:t>
            </a:r>
            <a:endParaRPr/>
          </a:p>
          <a:p>
            <a:pPr indent="-342900" lvl="0" marL="457200" rtl="0" algn="l">
              <a:spcBef>
                <a:spcPts val="0"/>
              </a:spcBef>
              <a:spcAft>
                <a:spcPts val="0"/>
              </a:spcAft>
              <a:buSzPts val="1800"/>
              <a:buChar char="●"/>
            </a:pPr>
            <a:r>
              <a:rPr lang="en"/>
              <a:t>In the end we were left with a dataset of 83,977 rows x 11 columns</a:t>
            </a:r>
            <a:endParaRPr/>
          </a:p>
          <a:p>
            <a:pPr indent="-342900" lvl="0" marL="457200" rtl="0" algn="l">
              <a:spcBef>
                <a:spcPts val="0"/>
              </a:spcBef>
              <a:spcAft>
                <a:spcPts val="0"/>
              </a:spcAft>
              <a:buSzPts val="1800"/>
              <a:buChar char="●"/>
            </a:pPr>
            <a:r>
              <a:rPr lang="en"/>
              <a:t>Reduced variables down to…. year, manufacturer, conditions, cylinders, odometer, transmission, drive, size, type,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of the Data: EDA</a:t>
            </a:r>
            <a:endParaRPr/>
          </a:p>
        </p:txBody>
      </p:sp>
      <p:sp>
        <p:nvSpPr>
          <p:cNvPr id="92" name="Google Shape;92;p18"/>
          <p:cNvSpPr txBox="1"/>
          <p:nvPr>
            <p:ph idx="1" type="body"/>
          </p:nvPr>
        </p:nvSpPr>
        <p:spPr>
          <a:xfrm>
            <a:off x="258350" y="11631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Examination of the price trend - price density distribution curve</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1115046" y="1774925"/>
            <a:ext cx="6913905" cy="280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of the Data: EDA cont.</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Relation between odometer and price</a:t>
            </a:r>
            <a:endParaRPr/>
          </a:p>
          <a:p>
            <a:pPr indent="-342900" lvl="0" marL="457200" rtl="0" algn="l">
              <a:spcBef>
                <a:spcPts val="0"/>
              </a:spcBef>
              <a:spcAft>
                <a:spcPts val="0"/>
              </a:spcAft>
              <a:buSzPts val="1800"/>
              <a:buChar char="●"/>
            </a:pPr>
            <a:r>
              <a:rPr lang="en"/>
              <a:t>Relation between year and price</a:t>
            </a:r>
            <a:endParaRPr/>
          </a:p>
          <a:p>
            <a:pPr indent="-342900" lvl="0" marL="457200" rtl="0" algn="l">
              <a:spcBef>
                <a:spcPts val="0"/>
              </a:spcBef>
              <a:spcAft>
                <a:spcPts val="0"/>
              </a:spcAft>
              <a:buSzPts val="1800"/>
              <a:buChar char="●"/>
            </a:pPr>
            <a:r>
              <a:rPr lang="en"/>
              <a:t>Pricing of the most popular vehicles</a:t>
            </a:r>
            <a:endParaRPr/>
          </a:p>
        </p:txBody>
      </p:sp>
      <p:pic>
        <p:nvPicPr>
          <p:cNvPr id="100" name="Google Shape;100;p19"/>
          <p:cNvPicPr preferRelativeResize="0"/>
          <p:nvPr/>
        </p:nvPicPr>
        <p:blipFill>
          <a:blip r:embed="rId3">
            <a:alphaModFix/>
          </a:blip>
          <a:stretch>
            <a:fillRect/>
          </a:stretch>
        </p:blipFill>
        <p:spPr>
          <a:xfrm>
            <a:off x="4771400" y="2602550"/>
            <a:ext cx="4151475" cy="2378625"/>
          </a:xfrm>
          <a:prstGeom prst="rect">
            <a:avLst/>
          </a:prstGeom>
          <a:noFill/>
          <a:ln>
            <a:noFill/>
          </a:ln>
        </p:spPr>
      </p:pic>
      <p:pic>
        <p:nvPicPr>
          <p:cNvPr id="101" name="Google Shape;101;p19"/>
          <p:cNvPicPr preferRelativeResize="0"/>
          <p:nvPr/>
        </p:nvPicPr>
        <p:blipFill>
          <a:blip r:embed="rId4">
            <a:alphaModFix/>
          </a:blip>
          <a:stretch>
            <a:fillRect/>
          </a:stretch>
        </p:blipFill>
        <p:spPr>
          <a:xfrm>
            <a:off x="282800" y="2571750"/>
            <a:ext cx="4084674" cy="237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Depreciation Analysis</a:t>
            </a:r>
            <a:endParaRPr/>
          </a:p>
        </p:txBody>
      </p:sp>
      <p:pic>
        <p:nvPicPr>
          <p:cNvPr id="107" name="Google Shape;107;p20"/>
          <p:cNvPicPr preferRelativeResize="0"/>
          <p:nvPr/>
        </p:nvPicPr>
        <p:blipFill>
          <a:blip r:embed="rId3">
            <a:alphaModFix/>
          </a:blip>
          <a:stretch>
            <a:fillRect/>
          </a:stretch>
        </p:blipFill>
        <p:spPr>
          <a:xfrm>
            <a:off x="285650" y="1107625"/>
            <a:ext cx="4065399" cy="24631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572000" y="299925"/>
            <a:ext cx="4211725" cy="2231575"/>
          </a:xfrm>
          <a:prstGeom prst="rect">
            <a:avLst/>
          </a:prstGeom>
          <a:noFill/>
          <a:ln>
            <a:noFill/>
          </a:ln>
        </p:spPr>
      </p:pic>
      <p:pic>
        <p:nvPicPr>
          <p:cNvPr id="109" name="Google Shape;109;p20"/>
          <p:cNvPicPr preferRelativeResize="0"/>
          <p:nvPr/>
        </p:nvPicPr>
        <p:blipFill>
          <a:blip r:embed="rId5">
            <a:alphaModFix/>
          </a:blip>
          <a:stretch>
            <a:fillRect/>
          </a:stretch>
        </p:blipFill>
        <p:spPr>
          <a:xfrm>
            <a:off x="4503449" y="2683901"/>
            <a:ext cx="4471771" cy="2307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385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Depreciation Cont. </a:t>
            </a:r>
            <a:endParaRPr/>
          </a:p>
        </p:txBody>
      </p:sp>
      <p:pic>
        <p:nvPicPr>
          <p:cNvPr id="115" name="Google Shape;115;p21"/>
          <p:cNvPicPr preferRelativeResize="0"/>
          <p:nvPr/>
        </p:nvPicPr>
        <p:blipFill>
          <a:blip r:embed="rId3">
            <a:alphaModFix/>
          </a:blip>
          <a:stretch>
            <a:fillRect/>
          </a:stretch>
        </p:blipFill>
        <p:spPr>
          <a:xfrm>
            <a:off x="119850" y="1320500"/>
            <a:ext cx="4279375" cy="2822725"/>
          </a:xfrm>
          <a:prstGeom prst="rect">
            <a:avLst/>
          </a:prstGeom>
          <a:noFill/>
          <a:ln>
            <a:noFill/>
          </a:ln>
        </p:spPr>
      </p:pic>
      <p:pic>
        <p:nvPicPr>
          <p:cNvPr id="116" name="Google Shape;116;p21"/>
          <p:cNvPicPr preferRelativeResize="0"/>
          <p:nvPr/>
        </p:nvPicPr>
        <p:blipFill>
          <a:blip r:embed="rId4">
            <a:alphaModFix/>
          </a:blip>
          <a:stretch>
            <a:fillRect/>
          </a:stretch>
        </p:blipFill>
        <p:spPr>
          <a:xfrm>
            <a:off x="4531975" y="337125"/>
            <a:ext cx="4342852" cy="2234624"/>
          </a:xfrm>
          <a:prstGeom prst="rect">
            <a:avLst/>
          </a:prstGeom>
          <a:noFill/>
          <a:ln>
            <a:noFill/>
          </a:ln>
        </p:spPr>
      </p:pic>
      <p:pic>
        <p:nvPicPr>
          <p:cNvPr id="117" name="Google Shape;117;p21"/>
          <p:cNvPicPr preferRelativeResize="0"/>
          <p:nvPr/>
        </p:nvPicPr>
        <p:blipFill>
          <a:blip r:embed="rId5">
            <a:alphaModFix/>
          </a:blip>
          <a:stretch>
            <a:fillRect/>
          </a:stretch>
        </p:blipFill>
        <p:spPr>
          <a:xfrm>
            <a:off x="4531975" y="2837825"/>
            <a:ext cx="4300325" cy="2113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