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71" r:id="rId2"/>
    <p:sldId id="270" r:id="rId3"/>
    <p:sldId id="375" r:id="rId4"/>
    <p:sldId id="349" r:id="rId5"/>
    <p:sldId id="374" r:id="rId6"/>
    <p:sldId id="376" r:id="rId7"/>
    <p:sldId id="350" r:id="rId8"/>
    <p:sldId id="377" r:id="rId9"/>
    <p:sldId id="378" r:id="rId10"/>
    <p:sldId id="341" r:id="rId11"/>
    <p:sldId id="379"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p:restoredTop sz="94694"/>
  </p:normalViewPr>
  <p:slideViewPr>
    <p:cSldViewPr snapToGrid="0" snapToObjects="1">
      <p:cViewPr varScale="1">
        <p:scale>
          <a:sx n="79" d="100"/>
          <a:sy n="79" d="100"/>
        </p:scale>
        <p:origin x="224" y="1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2621C-C2A7-6A46-895A-EFEE1D92A830}" type="datetimeFigureOut">
              <a:rPr lang="es-ES_tradnl" smtClean="0"/>
              <a:t>17/4/20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A41C1-BF8D-2F47-99F9-10BEAE3F3077}" type="slidenum">
              <a:rPr lang="es-ES_tradnl" smtClean="0"/>
              <a:t>‹Nr.›</a:t>
            </a:fld>
            <a:endParaRPr lang="es-ES_tradnl"/>
          </a:p>
        </p:txBody>
      </p:sp>
    </p:spTree>
    <p:extLst>
      <p:ext uri="{BB962C8B-B14F-4D97-AF65-F5344CB8AC3E}">
        <p14:creationId xmlns:p14="http://schemas.microsoft.com/office/powerpoint/2010/main" val="176322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pPr/>
              <a:t>1</a:t>
            </a:fld>
            <a:endParaRPr lang="es-ES" dirty="0"/>
          </a:p>
        </p:txBody>
      </p:sp>
    </p:spTree>
    <p:extLst>
      <p:ext uri="{BB962C8B-B14F-4D97-AF65-F5344CB8AC3E}">
        <p14:creationId xmlns:p14="http://schemas.microsoft.com/office/powerpoint/2010/main" val="27802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11</a:t>
            </a:fld>
            <a:endParaRPr lang="es-ES" dirty="0">
              <a:solidFill>
                <a:prstClr val="black"/>
              </a:solidFill>
            </a:endParaRPr>
          </a:p>
        </p:txBody>
      </p:sp>
    </p:spTree>
    <p:extLst>
      <p:ext uri="{BB962C8B-B14F-4D97-AF65-F5344CB8AC3E}">
        <p14:creationId xmlns:p14="http://schemas.microsoft.com/office/powerpoint/2010/main" val="165100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12</a:t>
            </a:fld>
            <a:endParaRPr lang="es-ES" dirty="0">
              <a:solidFill>
                <a:prstClr val="black"/>
              </a:solidFill>
            </a:endParaRPr>
          </a:p>
        </p:txBody>
      </p:sp>
    </p:spTree>
    <p:extLst>
      <p:ext uri="{BB962C8B-B14F-4D97-AF65-F5344CB8AC3E}">
        <p14:creationId xmlns:p14="http://schemas.microsoft.com/office/powerpoint/2010/main" val="443987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13</a:t>
            </a:fld>
            <a:endParaRPr lang="es-ES" dirty="0">
              <a:solidFill>
                <a:prstClr val="black"/>
              </a:solidFill>
            </a:endParaRPr>
          </a:p>
        </p:txBody>
      </p:sp>
    </p:spTree>
    <p:extLst>
      <p:ext uri="{BB962C8B-B14F-4D97-AF65-F5344CB8AC3E}">
        <p14:creationId xmlns:p14="http://schemas.microsoft.com/office/powerpoint/2010/main" val="125189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14</a:t>
            </a:fld>
            <a:endParaRPr lang="es-ES" dirty="0">
              <a:solidFill>
                <a:prstClr val="black"/>
              </a:solidFill>
            </a:endParaRPr>
          </a:p>
        </p:txBody>
      </p:sp>
    </p:spTree>
    <p:extLst>
      <p:ext uri="{BB962C8B-B14F-4D97-AF65-F5344CB8AC3E}">
        <p14:creationId xmlns:p14="http://schemas.microsoft.com/office/powerpoint/2010/main" val="1214427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15</a:t>
            </a:fld>
            <a:endParaRPr lang="es-ES" dirty="0">
              <a:solidFill>
                <a:prstClr val="black"/>
              </a:solidFill>
            </a:endParaRPr>
          </a:p>
        </p:txBody>
      </p:sp>
    </p:spTree>
    <p:extLst>
      <p:ext uri="{BB962C8B-B14F-4D97-AF65-F5344CB8AC3E}">
        <p14:creationId xmlns:p14="http://schemas.microsoft.com/office/powerpoint/2010/main" val="631818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16</a:t>
            </a:fld>
            <a:endParaRPr lang="es-ES" dirty="0">
              <a:solidFill>
                <a:prstClr val="black"/>
              </a:solidFill>
            </a:endParaRPr>
          </a:p>
        </p:txBody>
      </p:sp>
    </p:spTree>
    <p:extLst>
      <p:ext uri="{BB962C8B-B14F-4D97-AF65-F5344CB8AC3E}">
        <p14:creationId xmlns:p14="http://schemas.microsoft.com/office/powerpoint/2010/main" val="1441770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17</a:t>
            </a:fld>
            <a:endParaRPr lang="es-ES" dirty="0">
              <a:solidFill>
                <a:prstClr val="black"/>
              </a:solidFill>
            </a:endParaRPr>
          </a:p>
        </p:txBody>
      </p:sp>
    </p:spTree>
    <p:extLst>
      <p:ext uri="{BB962C8B-B14F-4D97-AF65-F5344CB8AC3E}">
        <p14:creationId xmlns:p14="http://schemas.microsoft.com/office/powerpoint/2010/main" val="2047899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18</a:t>
            </a:fld>
            <a:endParaRPr lang="es-ES" dirty="0">
              <a:solidFill>
                <a:prstClr val="black"/>
              </a:solidFill>
            </a:endParaRPr>
          </a:p>
        </p:txBody>
      </p:sp>
    </p:spTree>
    <p:extLst>
      <p:ext uri="{BB962C8B-B14F-4D97-AF65-F5344CB8AC3E}">
        <p14:creationId xmlns:p14="http://schemas.microsoft.com/office/powerpoint/2010/main" val="1603277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19</a:t>
            </a:fld>
            <a:endParaRPr lang="es-ES" dirty="0">
              <a:solidFill>
                <a:prstClr val="black"/>
              </a:solidFill>
            </a:endParaRPr>
          </a:p>
        </p:txBody>
      </p:sp>
    </p:spTree>
    <p:extLst>
      <p:ext uri="{BB962C8B-B14F-4D97-AF65-F5344CB8AC3E}">
        <p14:creationId xmlns:p14="http://schemas.microsoft.com/office/powerpoint/2010/main" val="49648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20</a:t>
            </a:fld>
            <a:endParaRPr lang="es-ES" dirty="0">
              <a:solidFill>
                <a:prstClr val="black"/>
              </a:solidFill>
            </a:endParaRPr>
          </a:p>
        </p:txBody>
      </p:sp>
    </p:spTree>
    <p:extLst>
      <p:ext uri="{BB962C8B-B14F-4D97-AF65-F5344CB8AC3E}">
        <p14:creationId xmlns:p14="http://schemas.microsoft.com/office/powerpoint/2010/main" val="34640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a:t>
            </a:fld>
            <a:endParaRPr lang="es-ES" dirty="0">
              <a:solidFill>
                <a:prstClr val="black"/>
              </a:solidFill>
            </a:endParaRPr>
          </a:p>
        </p:txBody>
      </p:sp>
    </p:spTree>
    <p:extLst>
      <p:ext uri="{BB962C8B-B14F-4D97-AF65-F5344CB8AC3E}">
        <p14:creationId xmlns:p14="http://schemas.microsoft.com/office/powerpoint/2010/main" val="1315224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21</a:t>
            </a:fld>
            <a:endParaRPr lang="es-ES" dirty="0">
              <a:solidFill>
                <a:prstClr val="black"/>
              </a:solidFill>
            </a:endParaRPr>
          </a:p>
        </p:txBody>
      </p:sp>
    </p:spTree>
    <p:extLst>
      <p:ext uri="{BB962C8B-B14F-4D97-AF65-F5344CB8AC3E}">
        <p14:creationId xmlns:p14="http://schemas.microsoft.com/office/powerpoint/2010/main" val="1805512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22</a:t>
            </a:fld>
            <a:endParaRPr lang="es-ES" dirty="0">
              <a:solidFill>
                <a:prstClr val="black"/>
              </a:solidFill>
            </a:endParaRPr>
          </a:p>
        </p:txBody>
      </p:sp>
    </p:spTree>
    <p:extLst>
      <p:ext uri="{BB962C8B-B14F-4D97-AF65-F5344CB8AC3E}">
        <p14:creationId xmlns:p14="http://schemas.microsoft.com/office/powerpoint/2010/main" val="28614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23</a:t>
            </a:fld>
            <a:endParaRPr lang="es-ES" dirty="0">
              <a:solidFill>
                <a:prstClr val="black"/>
              </a:solidFill>
            </a:endParaRPr>
          </a:p>
        </p:txBody>
      </p:sp>
    </p:spTree>
    <p:extLst>
      <p:ext uri="{BB962C8B-B14F-4D97-AF65-F5344CB8AC3E}">
        <p14:creationId xmlns:p14="http://schemas.microsoft.com/office/powerpoint/2010/main" val="2104356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24</a:t>
            </a:fld>
            <a:endParaRPr lang="es-ES" dirty="0">
              <a:solidFill>
                <a:prstClr val="black"/>
              </a:solidFill>
            </a:endParaRPr>
          </a:p>
        </p:txBody>
      </p:sp>
    </p:spTree>
    <p:extLst>
      <p:ext uri="{BB962C8B-B14F-4D97-AF65-F5344CB8AC3E}">
        <p14:creationId xmlns:p14="http://schemas.microsoft.com/office/powerpoint/2010/main" val="1448409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25</a:t>
            </a:fld>
            <a:endParaRPr lang="es-ES" dirty="0">
              <a:solidFill>
                <a:prstClr val="black"/>
              </a:solidFill>
            </a:endParaRPr>
          </a:p>
        </p:txBody>
      </p:sp>
    </p:spTree>
    <p:extLst>
      <p:ext uri="{BB962C8B-B14F-4D97-AF65-F5344CB8AC3E}">
        <p14:creationId xmlns:p14="http://schemas.microsoft.com/office/powerpoint/2010/main" val="2115509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26</a:t>
            </a:fld>
            <a:endParaRPr lang="es-ES" dirty="0">
              <a:solidFill>
                <a:prstClr val="black"/>
              </a:solidFill>
            </a:endParaRPr>
          </a:p>
        </p:txBody>
      </p:sp>
    </p:spTree>
    <p:extLst>
      <p:ext uri="{BB962C8B-B14F-4D97-AF65-F5344CB8AC3E}">
        <p14:creationId xmlns:p14="http://schemas.microsoft.com/office/powerpoint/2010/main" val="1148664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27</a:t>
            </a:fld>
            <a:endParaRPr lang="es-ES" dirty="0">
              <a:solidFill>
                <a:prstClr val="black"/>
              </a:solidFill>
            </a:endParaRPr>
          </a:p>
        </p:txBody>
      </p:sp>
    </p:spTree>
    <p:extLst>
      <p:ext uri="{BB962C8B-B14F-4D97-AF65-F5344CB8AC3E}">
        <p14:creationId xmlns:p14="http://schemas.microsoft.com/office/powerpoint/2010/main" val="1846101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28</a:t>
            </a:fld>
            <a:endParaRPr lang="es-ES" dirty="0">
              <a:solidFill>
                <a:prstClr val="black"/>
              </a:solidFill>
            </a:endParaRPr>
          </a:p>
        </p:txBody>
      </p:sp>
    </p:spTree>
    <p:extLst>
      <p:ext uri="{BB962C8B-B14F-4D97-AF65-F5344CB8AC3E}">
        <p14:creationId xmlns:p14="http://schemas.microsoft.com/office/powerpoint/2010/main" val="1542969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29</a:t>
            </a:fld>
            <a:endParaRPr lang="es-ES" dirty="0">
              <a:solidFill>
                <a:prstClr val="black"/>
              </a:solidFill>
            </a:endParaRPr>
          </a:p>
        </p:txBody>
      </p:sp>
    </p:spTree>
    <p:extLst>
      <p:ext uri="{BB962C8B-B14F-4D97-AF65-F5344CB8AC3E}">
        <p14:creationId xmlns:p14="http://schemas.microsoft.com/office/powerpoint/2010/main" val="829737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30</a:t>
            </a:fld>
            <a:endParaRPr lang="es-ES" dirty="0">
              <a:solidFill>
                <a:prstClr val="black"/>
              </a:solidFill>
            </a:endParaRPr>
          </a:p>
        </p:txBody>
      </p:sp>
    </p:spTree>
    <p:extLst>
      <p:ext uri="{BB962C8B-B14F-4D97-AF65-F5344CB8AC3E}">
        <p14:creationId xmlns:p14="http://schemas.microsoft.com/office/powerpoint/2010/main" val="77914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a:t>
            </a:fld>
            <a:endParaRPr lang="es-ES" dirty="0">
              <a:solidFill>
                <a:prstClr val="black"/>
              </a:solidFill>
            </a:endParaRPr>
          </a:p>
        </p:txBody>
      </p:sp>
    </p:spTree>
    <p:extLst>
      <p:ext uri="{BB962C8B-B14F-4D97-AF65-F5344CB8AC3E}">
        <p14:creationId xmlns:p14="http://schemas.microsoft.com/office/powerpoint/2010/main" val="1903111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31</a:t>
            </a:fld>
            <a:endParaRPr lang="es-ES" dirty="0">
              <a:solidFill>
                <a:prstClr val="black"/>
              </a:solidFill>
            </a:endParaRPr>
          </a:p>
        </p:txBody>
      </p:sp>
    </p:spTree>
    <p:extLst>
      <p:ext uri="{BB962C8B-B14F-4D97-AF65-F5344CB8AC3E}">
        <p14:creationId xmlns:p14="http://schemas.microsoft.com/office/powerpoint/2010/main" val="505576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32</a:t>
            </a:fld>
            <a:endParaRPr lang="es-ES" dirty="0">
              <a:solidFill>
                <a:prstClr val="black"/>
              </a:solidFill>
            </a:endParaRPr>
          </a:p>
        </p:txBody>
      </p:sp>
    </p:spTree>
    <p:extLst>
      <p:ext uri="{BB962C8B-B14F-4D97-AF65-F5344CB8AC3E}">
        <p14:creationId xmlns:p14="http://schemas.microsoft.com/office/powerpoint/2010/main" val="426121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33</a:t>
            </a:fld>
            <a:endParaRPr lang="es-ES" dirty="0">
              <a:solidFill>
                <a:prstClr val="black"/>
              </a:solidFill>
            </a:endParaRPr>
          </a:p>
        </p:txBody>
      </p:sp>
    </p:spTree>
    <p:extLst>
      <p:ext uri="{BB962C8B-B14F-4D97-AF65-F5344CB8AC3E}">
        <p14:creationId xmlns:p14="http://schemas.microsoft.com/office/powerpoint/2010/main" val="234155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34</a:t>
            </a:fld>
            <a:endParaRPr lang="es-ES" dirty="0">
              <a:solidFill>
                <a:prstClr val="black"/>
              </a:solidFill>
            </a:endParaRPr>
          </a:p>
        </p:txBody>
      </p:sp>
    </p:spTree>
    <p:extLst>
      <p:ext uri="{BB962C8B-B14F-4D97-AF65-F5344CB8AC3E}">
        <p14:creationId xmlns:p14="http://schemas.microsoft.com/office/powerpoint/2010/main" val="929811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35</a:t>
            </a:fld>
            <a:endParaRPr lang="es-ES" dirty="0">
              <a:solidFill>
                <a:prstClr val="black"/>
              </a:solidFill>
            </a:endParaRPr>
          </a:p>
        </p:txBody>
      </p:sp>
    </p:spTree>
    <p:extLst>
      <p:ext uri="{BB962C8B-B14F-4D97-AF65-F5344CB8AC3E}">
        <p14:creationId xmlns:p14="http://schemas.microsoft.com/office/powerpoint/2010/main" val="1021578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36</a:t>
            </a:fld>
            <a:endParaRPr lang="es-ES" dirty="0">
              <a:solidFill>
                <a:prstClr val="black"/>
              </a:solidFill>
            </a:endParaRPr>
          </a:p>
        </p:txBody>
      </p:sp>
    </p:spTree>
    <p:extLst>
      <p:ext uri="{BB962C8B-B14F-4D97-AF65-F5344CB8AC3E}">
        <p14:creationId xmlns:p14="http://schemas.microsoft.com/office/powerpoint/2010/main" val="1555141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37</a:t>
            </a:fld>
            <a:endParaRPr lang="es-ES" dirty="0">
              <a:solidFill>
                <a:prstClr val="black"/>
              </a:solidFill>
            </a:endParaRPr>
          </a:p>
        </p:txBody>
      </p:sp>
    </p:spTree>
    <p:extLst>
      <p:ext uri="{BB962C8B-B14F-4D97-AF65-F5344CB8AC3E}">
        <p14:creationId xmlns:p14="http://schemas.microsoft.com/office/powerpoint/2010/main" val="238643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4</a:t>
            </a:fld>
            <a:endParaRPr lang="es-ES" dirty="0">
              <a:solidFill>
                <a:prstClr val="black"/>
              </a:solidFill>
            </a:endParaRPr>
          </a:p>
        </p:txBody>
      </p:sp>
    </p:spTree>
    <p:extLst>
      <p:ext uri="{BB962C8B-B14F-4D97-AF65-F5344CB8AC3E}">
        <p14:creationId xmlns:p14="http://schemas.microsoft.com/office/powerpoint/2010/main" val="14312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6</a:t>
            </a:fld>
            <a:endParaRPr lang="es-ES" dirty="0">
              <a:solidFill>
                <a:prstClr val="black"/>
              </a:solidFill>
            </a:endParaRPr>
          </a:p>
        </p:txBody>
      </p:sp>
    </p:spTree>
    <p:extLst>
      <p:ext uri="{BB962C8B-B14F-4D97-AF65-F5344CB8AC3E}">
        <p14:creationId xmlns:p14="http://schemas.microsoft.com/office/powerpoint/2010/main" val="3484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7</a:t>
            </a:fld>
            <a:endParaRPr lang="es-ES" dirty="0">
              <a:solidFill>
                <a:prstClr val="black"/>
              </a:solidFill>
            </a:endParaRPr>
          </a:p>
        </p:txBody>
      </p:sp>
    </p:spTree>
    <p:extLst>
      <p:ext uri="{BB962C8B-B14F-4D97-AF65-F5344CB8AC3E}">
        <p14:creationId xmlns:p14="http://schemas.microsoft.com/office/powerpoint/2010/main" val="147765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8</a:t>
            </a:fld>
            <a:endParaRPr lang="es-ES" dirty="0">
              <a:solidFill>
                <a:prstClr val="black"/>
              </a:solidFill>
            </a:endParaRPr>
          </a:p>
        </p:txBody>
      </p:sp>
    </p:spTree>
    <p:extLst>
      <p:ext uri="{BB962C8B-B14F-4D97-AF65-F5344CB8AC3E}">
        <p14:creationId xmlns:p14="http://schemas.microsoft.com/office/powerpoint/2010/main" val="102704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9</a:t>
            </a:fld>
            <a:endParaRPr lang="es-ES" dirty="0">
              <a:solidFill>
                <a:prstClr val="black"/>
              </a:solidFill>
            </a:endParaRPr>
          </a:p>
        </p:txBody>
      </p:sp>
    </p:spTree>
    <p:extLst>
      <p:ext uri="{BB962C8B-B14F-4D97-AF65-F5344CB8AC3E}">
        <p14:creationId xmlns:p14="http://schemas.microsoft.com/office/powerpoint/2010/main" val="120808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57200" y="719138"/>
            <a:ext cx="6400800" cy="36004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65DA99D-07D6-4828-90E1-BBA1D161EDE9}" type="slidenum">
              <a:rPr lang="es-ES" smtClean="0">
                <a:solidFill>
                  <a:prstClr val="black"/>
                </a:solidFill>
              </a:rPr>
              <a:pPr/>
              <a:t>10</a:t>
            </a:fld>
            <a:endParaRPr lang="es-ES" dirty="0">
              <a:solidFill>
                <a:prstClr val="black"/>
              </a:solidFill>
            </a:endParaRPr>
          </a:p>
        </p:txBody>
      </p:sp>
    </p:spTree>
    <p:extLst>
      <p:ext uri="{BB962C8B-B14F-4D97-AF65-F5344CB8AC3E}">
        <p14:creationId xmlns:p14="http://schemas.microsoft.com/office/powerpoint/2010/main" val="156634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80846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94580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50688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contenido 2"/>
          <p:cNvSpPr>
            <a:spLocks noGrp="1"/>
          </p:cNvSpPr>
          <p:nvPr>
            <p:ph idx="1"/>
          </p:nvPr>
        </p:nvSpPr>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7972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los estilos de texto del patrón</a:t>
            </a:r>
          </a:p>
        </p:txBody>
      </p:sp>
      <p:sp>
        <p:nvSpPr>
          <p:cNvPr id="4" name="Marcador de fecha 3"/>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145475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89300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211457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fecha 2"/>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87430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143038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los estilos de texto del patrón</a:t>
            </a:r>
          </a:p>
        </p:txBody>
      </p:sp>
      <p:sp>
        <p:nvSpPr>
          <p:cNvPr id="5" name="Marcador de fecha 4"/>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154396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Haga clic para modificar el estilo de título del patrón</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los estilos de texto del patrón</a:t>
            </a:r>
          </a:p>
        </p:txBody>
      </p:sp>
      <p:sp>
        <p:nvSpPr>
          <p:cNvPr id="5" name="Marcador de fecha 4"/>
          <p:cNvSpPr>
            <a:spLocks noGrp="1"/>
          </p:cNvSpPr>
          <p:nvPr>
            <p:ph type="dt" sz="half" idx="10"/>
          </p:nvPr>
        </p:nvSpPr>
        <p:spPr/>
        <p:txBody>
          <a:bodyPr/>
          <a:lstStyle/>
          <a:p>
            <a:fld id="{C942781C-6C7C-774D-80ED-980CBA6D3BA8}" type="datetimeFigureOut">
              <a:rPr lang="es-ES_tradnl" smtClean="0"/>
              <a:t>17/4/20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12989983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2781C-6C7C-774D-80ED-980CBA6D3BA8}" type="datetimeFigureOut">
              <a:rPr lang="es-ES_tradnl" smtClean="0"/>
              <a:t>17/4/20</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789C8-C08C-164E-B9A1-F94C9C7920AC}" type="slidenum">
              <a:rPr lang="es-ES_tradnl" smtClean="0"/>
              <a:t>‹Nr.›</a:t>
            </a:fld>
            <a:endParaRPr lang="es-ES_tradnl"/>
          </a:p>
        </p:txBody>
      </p:sp>
    </p:spTree>
    <p:extLst>
      <p:ext uri="{BB962C8B-B14F-4D97-AF65-F5344CB8AC3E}">
        <p14:creationId xmlns:p14="http://schemas.microsoft.com/office/powerpoint/2010/main" val="96166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uantil_logo.png"/>
          <p:cNvPicPr>
            <a:picLocks noChangeAspect="1"/>
          </p:cNvPicPr>
          <p:nvPr/>
        </p:nvPicPr>
        <p:blipFill>
          <a:blip r:embed="rId3" cstate="print">
            <a:duotone>
              <a:prstClr val="black"/>
              <a:schemeClr val="tx2">
                <a:tint val="45000"/>
                <a:satMod val="400000"/>
              </a:schemeClr>
            </a:duotone>
          </a:blip>
          <a:stretch>
            <a:fillRect/>
          </a:stretch>
        </p:blipFill>
        <p:spPr>
          <a:xfrm>
            <a:off x="2639616" y="460257"/>
            <a:ext cx="1905000" cy="707787"/>
          </a:xfrm>
          <a:prstGeom prst="rect">
            <a:avLst/>
          </a:prstGeom>
        </p:spPr>
      </p:pic>
      <p:sp>
        <p:nvSpPr>
          <p:cNvPr id="10" name="Line 2"/>
          <p:cNvSpPr>
            <a:spLocks noChangeShapeType="1"/>
          </p:cNvSpPr>
          <p:nvPr/>
        </p:nvSpPr>
        <p:spPr bwMode="auto">
          <a:xfrm>
            <a:off x="1671638" y="1749359"/>
            <a:ext cx="8996363" cy="0"/>
          </a:xfrm>
          <a:prstGeom prst="line">
            <a:avLst/>
          </a:prstGeom>
          <a:noFill/>
          <a:ln w="12700">
            <a:solidFill>
              <a:srgbClr val="91D1C5"/>
            </a:solidFill>
            <a:round/>
            <a:headEnd/>
            <a:tailEnd/>
          </a:ln>
        </p:spPr>
        <p:txBody>
          <a:bodyPr/>
          <a:lstStyle/>
          <a:p>
            <a:endParaRPr lang="en-US"/>
          </a:p>
        </p:txBody>
      </p:sp>
      <p:sp>
        <p:nvSpPr>
          <p:cNvPr id="12" name="Rectangle 5"/>
          <p:cNvSpPr>
            <a:spLocks/>
          </p:cNvSpPr>
          <p:nvPr/>
        </p:nvSpPr>
        <p:spPr bwMode="auto">
          <a:xfrm>
            <a:off x="7739075" y="701701"/>
            <a:ext cx="2623039" cy="307777"/>
          </a:xfrm>
          <a:prstGeom prst="rect">
            <a:avLst/>
          </a:prstGeom>
          <a:noFill/>
          <a:ln w="12700">
            <a:noFill/>
            <a:miter lim="800000"/>
            <a:headEnd/>
            <a:tailEnd/>
          </a:ln>
        </p:spPr>
        <p:txBody>
          <a:bodyPr wrap="none" lIns="0" tIns="0" rIns="0" bIns="0" anchor="ctr">
            <a:spAutoFit/>
          </a:bodyPr>
          <a:lstStyle/>
          <a:p>
            <a:pPr algn="l"/>
            <a:r>
              <a:rPr lang="en-US" sz="2000" dirty="0" err="1">
                <a:solidFill>
                  <a:srgbClr val="91D1C5"/>
                </a:solidFill>
                <a:latin typeface="Arial" charset="0"/>
                <a:cs typeface="Arial" charset="0"/>
                <a:sym typeface="Arial" charset="0"/>
              </a:rPr>
              <a:t>Matemáticas</a:t>
            </a:r>
            <a:r>
              <a:rPr lang="en-US" sz="2000" dirty="0">
                <a:solidFill>
                  <a:srgbClr val="91D1C5"/>
                </a:solidFill>
                <a:latin typeface="Arial" charset="0"/>
                <a:cs typeface="Arial" charset="0"/>
                <a:sym typeface="Arial" charset="0"/>
              </a:rPr>
              <a:t> </a:t>
            </a:r>
            <a:r>
              <a:rPr lang="en-US" sz="2000" dirty="0" err="1">
                <a:solidFill>
                  <a:srgbClr val="91D1C5"/>
                </a:solidFill>
                <a:latin typeface="Arial" charset="0"/>
                <a:cs typeface="Arial" charset="0"/>
                <a:sym typeface="Arial" charset="0"/>
              </a:rPr>
              <a:t>Aplicadas</a:t>
            </a:r>
            <a:endParaRPr lang="en-US" sz="2000" dirty="0">
              <a:solidFill>
                <a:srgbClr val="91D1C5"/>
              </a:solidFill>
              <a:latin typeface="Arial" charset="0"/>
              <a:cs typeface="Arial" charset="0"/>
              <a:sym typeface="Arial" charset="0"/>
            </a:endParaRPr>
          </a:p>
        </p:txBody>
      </p:sp>
      <p:sp>
        <p:nvSpPr>
          <p:cNvPr id="6" name="5 CuadroTexto"/>
          <p:cNvSpPr txBox="1"/>
          <p:nvPr/>
        </p:nvSpPr>
        <p:spPr>
          <a:xfrm>
            <a:off x="1921347" y="2002950"/>
            <a:ext cx="8496944" cy="3600986"/>
          </a:xfrm>
          <a:prstGeom prst="rect">
            <a:avLst/>
          </a:prstGeom>
          <a:noFill/>
        </p:spPr>
        <p:txBody>
          <a:bodyPr wrap="square" rtlCol="0">
            <a:spAutoFit/>
          </a:bodyPr>
          <a:lstStyle/>
          <a:p>
            <a:pPr algn="ctr"/>
            <a:r>
              <a:rPr lang="es-ES_tradnl" sz="4000" dirty="0"/>
              <a:t>Datos de micro </a:t>
            </a:r>
            <a:r>
              <a:rPr lang="es-ES_tradnl" sz="4000" dirty="0" smtClean="0"/>
              <a:t>estructuras</a:t>
            </a:r>
          </a:p>
          <a:p>
            <a:pPr algn="ctr"/>
            <a:endParaRPr lang="es-CO" sz="4000" b="1" dirty="0">
              <a:latin typeface="Century Gothic"/>
              <a:cs typeface="Century Gothic"/>
            </a:endParaRPr>
          </a:p>
          <a:p>
            <a:pPr algn="ctr"/>
            <a:r>
              <a:rPr lang="es-CO" sz="2500" b="1" dirty="0">
                <a:latin typeface="Century Gothic"/>
                <a:cs typeface="Century Gothic"/>
              </a:rPr>
              <a:t>Capítulo </a:t>
            </a:r>
            <a:r>
              <a:rPr lang="es-CO" sz="2500" b="1" dirty="0" smtClean="0">
                <a:latin typeface="Century Gothic"/>
                <a:cs typeface="Century Gothic"/>
              </a:rPr>
              <a:t>19 </a:t>
            </a:r>
            <a:r>
              <a:rPr lang="es-CO" sz="2500" b="1" dirty="0">
                <a:latin typeface="Century Gothic"/>
                <a:cs typeface="Century Gothic"/>
              </a:rPr>
              <a:t>– Advances in Financial Machine Learning</a:t>
            </a:r>
          </a:p>
          <a:p>
            <a:pPr algn="ctr"/>
            <a:endParaRPr lang="es-CO" sz="4000" b="1" dirty="0">
              <a:latin typeface="Century Gothic"/>
              <a:cs typeface="Century Gothic"/>
            </a:endParaRPr>
          </a:p>
          <a:p>
            <a:pPr algn="ctr"/>
            <a:r>
              <a:rPr lang="en-US" sz="2400" b="1" dirty="0"/>
              <a:t>Lopez Prado</a:t>
            </a:r>
            <a:endParaRPr lang="en-US" sz="1600" dirty="0">
              <a:latin typeface="Century Gothic"/>
              <a:cs typeface="Century Gothic"/>
            </a:endParaRPr>
          </a:p>
          <a:p>
            <a:pPr algn="ctr"/>
            <a:endParaRPr lang="en-US" sz="2000" dirty="0">
              <a:latin typeface="Century Gothic"/>
              <a:cs typeface="Century Gothic"/>
            </a:endParaRPr>
          </a:p>
          <a:p>
            <a:pPr algn="ctr"/>
            <a:r>
              <a:rPr lang="es-ES_tradnl" sz="1400" dirty="0">
                <a:latin typeface="Century Gothic"/>
                <a:cs typeface="Century Gothic"/>
              </a:rPr>
              <a:t>Abril</a:t>
            </a:r>
            <a:r>
              <a:rPr lang="en-US" sz="1400" dirty="0">
                <a:latin typeface="Century Gothic"/>
                <a:cs typeface="Century Gothic"/>
              </a:rPr>
              <a:t> 2020</a:t>
            </a:r>
          </a:p>
        </p:txBody>
      </p:sp>
      <p:sp>
        <p:nvSpPr>
          <p:cNvPr id="8" name="Rectangle 4"/>
          <p:cNvSpPr>
            <a:spLocks/>
          </p:cNvSpPr>
          <p:nvPr/>
        </p:nvSpPr>
        <p:spPr bwMode="auto">
          <a:xfrm>
            <a:off x="1809721" y="6460402"/>
            <a:ext cx="2261111" cy="153888"/>
          </a:xfrm>
          <a:prstGeom prst="rect">
            <a:avLst/>
          </a:prstGeom>
          <a:noFill/>
          <a:ln w="12700">
            <a:noFill/>
            <a:miter lim="800000"/>
            <a:headEnd type="none" w="med" len="med"/>
            <a:tailEnd type="none" w="med" len="med"/>
          </a:ln>
        </p:spPr>
        <p:txBody>
          <a:bodyPr wrap="none" lIns="0" tIns="0" rIns="0" bIns="0" anchor="ctr">
            <a:spAutoFit/>
          </a:bodyPr>
          <a:lstStyle/>
          <a:p>
            <a:pPr algn="l">
              <a:defRPr/>
            </a:pPr>
            <a:r>
              <a:rPr lang="en-US" sz="1000"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1000"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11" name="Rectangle 5"/>
          <p:cNvSpPr>
            <a:spLocks/>
          </p:cNvSpPr>
          <p:nvPr/>
        </p:nvSpPr>
        <p:spPr bwMode="auto">
          <a:xfrm>
            <a:off x="8953521" y="6464063"/>
            <a:ext cx="1486689" cy="184666"/>
          </a:xfrm>
          <a:prstGeom prst="rect">
            <a:avLst/>
          </a:prstGeom>
          <a:noFill/>
          <a:ln w="12700">
            <a:noFill/>
            <a:miter lim="800000"/>
            <a:headEnd type="none" w="med" len="med"/>
            <a:tailEnd type="none" w="med" len="med"/>
          </a:ln>
        </p:spPr>
        <p:txBody>
          <a:bodyPr wrap="none" lIns="0" tIns="0" rIns="0" bIns="0" anchor="ctr">
            <a:spAutoFit/>
          </a:bodyPr>
          <a:lstStyle/>
          <a:p>
            <a:pPr algn="l">
              <a:defRPr/>
            </a:pPr>
            <a:r>
              <a:rPr lang="en-US" sz="1200"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spTree>
    <p:extLst>
      <p:ext uri="{BB962C8B-B14F-4D97-AF65-F5344CB8AC3E}">
        <p14:creationId xmlns:p14="http://schemas.microsoft.com/office/powerpoint/2010/main" val="794893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b="1" dirty="0" smtClean="0"/>
              <a:t>1. </a:t>
            </a:r>
            <a:r>
              <a:rPr lang="es-ES_tradnl" b="1" dirty="0" err="1" smtClean="0"/>
              <a:t>The</a:t>
            </a:r>
            <a:r>
              <a:rPr lang="es-ES_tradnl" b="1" dirty="0" smtClean="0"/>
              <a:t> </a:t>
            </a:r>
            <a:r>
              <a:rPr lang="es-ES_tradnl" b="1" dirty="0" err="1"/>
              <a:t>Tick</a:t>
            </a:r>
            <a:r>
              <a:rPr lang="es-ES_tradnl" b="1" dirty="0"/>
              <a:t> Rule </a:t>
            </a:r>
            <a:r>
              <a:rPr lang="es-ES_tradnl" b="1" dirty="0" err="1"/>
              <a:t>Model</a:t>
            </a:r>
            <a:endParaRPr lang="es-ES" dirty="0">
              <a:latin typeface="Century Gothic" panose="020B0502020202020204" pitchFamily="34" charset="0"/>
              <a:cs typeface="Arial" panose="020B0604020202020204" pitchFamily="34" charset="0"/>
            </a:endParaRPr>
          </a:p>
        </p:txBody>
      </p:sp>
      <p:sp>
        <p:nvSpPr>
          <p:cNvPr id="2" name="Marcador de contenido 1">
            <a:extLst>
              <a:ext uri="{FF2B5EF4-FFF2-40B4-BE49-F238E27FC236}">
                <a16:creationId xmlns:a16="http://schemas.microsoft.com/office/drawing/2014/main" xmlns="" id="{A4D47A10-79CB-4CA2-A558-A6E0ED738FA0}"/>
              </a:ext>
            </a:extLst>
          </p:cNvPr>
          <p:cNvSpPr>
            <a:spLocks noGrp="1"/>
          </p:cNvSpPr>
          <p:nvPr>
            <p:ph idx="1"/>
          </p:nvPr>
        </p:nvSpPr>
        <p:spPr/>
        <p:txBody>
          <a:bodyPr>
            <a:normAutofit/>
          </a:bodyPr>
          <a:lstStyle/>
          <a:p>
            <a:r>
              <a:rPr lang="es-ES_tradnl" dirty="0"/>
              <a:t>En el libro de órdenes el </a:t>
            </a:r>
            <a:r>
              <a:rPr lang="es-ES_tradnl" dirty="0" err="1"/>
              <a:t>Offer</a:t>
            </a:r>
            <a:r>
              <a:rPr lang="es-ES_tradnl" dirty="0"/>
              <a:t> siempre supera el </a:t>
            </a:r>
            <a:r>
              <a:rPr lang="es-ES_tradnl" dirty="0" err="1"/>
              <a:t>Bid</a:t>
            </a:r>
            <a:endParaRPr lang="es-ES_tradnl" dirty="0"/>
          </a:p>
          <a:p>
            <a:r>
              <a:rPr lang="es-ES_tradnl" dirty="0"/>
              <a:t>Un </a:t>
            </a:r>
            <a:r>
              <a:rPr lang="es-ES_tradnl" dirty="0" err="1"/>
              <a:t>trade</a:t>
            </a:r>
            <a:r>
              <a:rPr lang="es-ES_tradnl" dirty="0"/>
              <a:t> ocurre cuando el </a:t>
            </a:r>
            <a:r>
              <a:rPr lang="es-ES_tradnl" dirty="0" err="1"/>
              <a:t>Offer</a:t>
            </a:r>
            <a:r>
              <a:rPr lang="es-ES_tradnl" dirty="0"/>
              <a:t> y el </a:t>
            </a:r>
            <a:r>
              <a:rPr lang="es-ES_tradnl" dirty="0" err="1"/>
              <a:t>Bid</a:t>
            </a:r>
            <a:r>
              <a:rPr lang="es-ES_tradnl" dirty="0"/>
              <a:t> se igualan</a:t>
            </a:r>
          </a:p>
          <a:p>
            <a:r>
              <a:rPr lang="es-ES_tradnl" dirty="0"/>
              <a:t>El </a:t>
            </a:r>
            <a:r>
              <a:rPr lang="es-ES_tradnl" dirty="0" err="1"/>
              <a:t>trade</a:t>
            </a:r>
            <a:r>
              <a:rPr lang="es-ES_tradnl" dirty="0"/>
              <a:t> puede producirse porque alguien decidió comprar o alguien decidió vender</a:t>
            </a:r>
          </a:p>
          <a:p>
            <a:r>
              <a:rPr lang="es-ES_tradnl" dirty="0"/>
              <a:t>Este modelo sirve para analizar quien ”agredió” el mercado . El comprador o el vendedor</a:t>
            </a:r>
          </a:p>
          <a:p>
            <a:r>
              <a:rPr lang="es-ES_tradnl" dirty="0"/>
              <a:t>La lógica es muy simple: </a:t>
            </a:r>
          </a:p>
          <a:p>
            <a:pPr lvl="1"/>
            <a:r>
              <a:rPr lang="es-ES_tradnl" dirty="0"/>
              <a:t>Si alguien compra vamos a darle el valor de 1</a:t>
            </a:r>
          </a:p>
          <a:p>
            <a:pPr lvl="1"/>
            <a:r>
              <a:rPr lang="es-ES_tradnl" dirty="0"/>
              <a:t>Si alguien vende le damos el valor de -1</a:t>
            </a: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Tree>
    <p:extLst>
      <p:ext uri="{BB962C8B-B14F-4D97-AF65-F5344CB8AC3E}">
        <p14:creationId xmlns:p14="http://schemas.microsoft.com/office/powerpoint/2010/main" val="226595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b="1" dirty="0" smtClean="0"/>
              <a:t>1. </a:t>
            </a:r>
            <a:r>
              <a:rPr lang="es-ES_tradnl" b="1" dirty="0" err="1" smtClean="0"/>
              <a:t>The</a:t>
            </a:r>
            <a:r>
              <a:rPr lang="es-ES_tradnl" b="1" dirty="0" smtClean="0"/>
              <a:t> </a:t>
            </a:r>
            <a:r>
              <a:rPr lang="es-ES_tradnl" b="1" dirty="0" err="1"/>
              <a:t>Tick</a:t>
            </a:r>
            <a:r>
              <a:rPr lang="es-ES_tradnl" b="1" dirty="0"/>
              <a:t> Rule </a:t>
            </a:r>
            <a:r>
              <a:rPr lang="es-ES_tradnl" b="1" dirty="0" err="1"/>
              <a:t>Model</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pic>
        <p:nvPicPr>
          <p:cNvPr id="11" name="Marcador de contenido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934" y="1276351"/>
            <a:ext cx="4339114" cy="2361030"/>
          </a:xfrm>
          <a:prstGeom prst="rect">
            <a:avLst/>
          </a:prstGeom>
        </p:spPr>
      </p:pic>
      <p:sp>
        <p:nvSpPr>
          <p:cNvPr id="12" name="Rectángulo 11"/>
          <p:cNvSpPr/>
          <p:nvPr/>
        </p:nvSpPr>
        <p:spPr>
          <a:xfrm>
            <a:off x="896206" y="1516371"/>
            <a:ext cx="11018837"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2200" dirty="0" smtClean="0">
                <a:solidFill>
                  <a:schemeClr val="tx1"/>
                </a:solidFill>
              </a:rPr>
              <a:t>Siguiendo la lógica:</a:t>
            </a:r>
            <a:endParaRPr lang="es-ES_tradnl" sz="2200" dirty="0">
              <a:solidFill>
                <a:schemeClr val="tx1"/>
              </a:solidFill>
            </a:endParaRPr>
          </a:p>
        </p:txBody>
      </p:sp>
      <p:sp>
        <p:nvSpPr>
          <p:cNvPr id="13" name="Rectángulo 12"/>
          <p:cNvSpPr/>
          <p:nvPr/>
        </p:nvSpPr>
        <p:spPr>
          <a:xfrm>
            <a:off x="838200" y="3482183"/>
            <a:ext cx="11018837" cy="2749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charset="0"/>
              <a:buChar char="•"/>
            </a:pPr>
            <a:r>
              <a:rPr lang="es-ES_tradnl" sz="2000" dirty="0" smtClean="0">
                <a:solidFill>
                  <a:schemeClr val="tx1"/>
                </a:solidFill>
              </a:rPr>
              <a:t>P es el precio en t</a:t>
            </a:r>
          </a:p>
          <a:p>
            <a:pPr marL="457200" indent="-457200">
              <a:buFont typeface="Arial" charset="0"/>
              <a:buChar char="•"/>
            </a:pPr>
            <a:r>
              <a:rPr lang="es-ES_tradnl" sz="2000" dirty="0" smtClean="0">
                <a:solidFill>
                  <a:schemeClr val="tx1"/>
                </a:solidFill>
              </a:rPr>
              <a:t>B0 es igual a 1 (sacado de la manga)</a:t>
            </a:r>
          </a:p>
          <a:p>
            <a:endParaRPr lang="es-ES_tradnl" sz="2000" dirty="0" smtClean="0">
              <a:solidFill>
                <a:schemeClr val="tx1"/>
              </a:solidFill>
            </a:endParaRPr>
          </a:p>
          <a:p>
            <a:r>
              <a:rPr lang="es-ES_tradnl" sz="2000" dirty="0" smtClean="0">
                <a:solidFill>
                  <a:schemeClr val="tx1"/>
                </a:solidFill>
              </a:rPr>
              <a:t>Algunas transformaciones interesantes de </a:t>
            </a:r>
            <a:r>
              <a:rPr lang="es-ES_tradnl" sz="2000" dirty="0" err="1" smtClean="0">
                <a:solidFill>
                  <a:schemeClr val="tx1"/>
                </a:solidFill>
              </a:rPr>
              <a:t>bt</a:t>
            </a:r>
            <a:r>
              <a:rPr lang="es-ES_tradnl" sz="2000" dirty="0" smtClean="0">
                <a:solidFill>
                  <a:schemeClr val="tx1"/>
                </a:solidFill>
              </a:rPr>
              <a:t> son: </a:t>
            </a:r>
          </a:p>
          <a:p>
            <a:pPr marL="514350" indent="-514350">
              <a:buFont typeface="+mj-lt"/>
              <a:buAutoNum type="arabicPeriod"/>
            </a:pPr>
            <a:r>
              <a:rPr lang="es-ES_tradnl" sz="2000" dirty="0" err="1" smtClean="0">
                <a:solidFill>
                  <a:schemeClr val="tx1"/>
                </a:solidFill>
              </a:rPr>
              <a:t>Kalman</a:t>
            </a:r>
            <a:r>
              <a:rPr lang="es-ES_tradnl" sz="2000" dirty="0" smtClean="0">
                <a:solidFill>
                  <a:schemeClr val="tx1"/>
                </a:solidFill>
              </a:rPr>
              <a:t> </a:t>
            </a:r>
            <a:r>
              <a:rPr lang="es-ES_tradnl" sz="2000" dirty="0" err="1" smtClean="0">
                <a:solidFill>
                  <a:schemeClr val="tx1"/>
                </a:solidFill>
              </a:rPr>
              <a:t>Filter</a:t>
            </a:r>
            <a:r>
              <a:rPr lang="es-ES_tradnl" sz="2000" dirty="0" smtClean="0">
                <a:solidFill>
                  <a:schemeClr val="tx1"/>
                </a:solidFill>
              </a:rPr>
              <a:t> para el valor esperado futuro Et[Bt+1]</a:t>
            </a:r>
          </a:p>
          <a:p>
            <a:pPr marL="514350" indent="-514350">
              <a:buFont typeface="+mj-lt"/>
              <a:buAutoNum type="arabicPeriod"/>
            </a:pPr>
            <a:r>
              <a:rPr lang="es-ES_tradnl" sz="2000" dirty="0" err="1" smtClean="0">
                <a:solidFill>
                  <a:schemeClr val="tx1"/>
                </a:solidFill>
              </a:rPr>
              <a:t>Breaks</a:t>
            </a:r>
            <a:r>
              <a:rPr lang="es-ES_tradnl" sz="2000" dirty="0" smtClean="0">
                <a:solidFill>
                  <a:schemeClr val="tx1"/>
                </a:solidFill>
              </a:rPr>
              <a:t> estructurales en las predicciones</a:t>
            </a:r>
          </a:p>
          <a:p>
            <a:pPr marL="514350" indent="-514350">
              <a:buFont typeface="+mj-lt"/>
              <a:buAutoNum type="arabicPeriod"/>
            </a:pPr>
            <a:r>
              <a:rPr lang="es-ES_tradnl" sz="2000" dirty="0" smtClean="0">
                <a:solidFill>
                  <a:schemeClr val="tx1"/>
                </a:solidFill>
              </a:rPr>
              <a:t>Entropía de la secuencia de </a:t>
            </a:r>
            <a:r>
              <a:rPr lang="es-ES_tradnl" sz="2000" dirty="0" err="1" smtClean="0">
                <a:solidFill>
                  <a:schemeClr val="tx1"/>
                </a:solidFill>
              </a:rPr>
              <a:t>bt</a:t>
            </a:r>
            <a:endParaRPr lang="es-ES_tradnl" sz="2000" dirty="0" smtClean="0">
              <a:solidFill>
                <a:schemeClr val="tx1"/>
              </a:solidFill>
            </a:endParaRPr>
          </a:p>
          <a:p>
            <a:pPr marL="514350" indent="-514350">
              <a:buFont typeface="+mj-lt"/>
              <a:buAutoNum type="arabicPeriod"/>
            </a:pPr>
            <a:r>
              <a:rPr lang="es-ES_tradnl" sz="2000" dirty="0" smtClean="0">
                <a:solidFill>
                  <a:schemeClr val="tx1"/>
                </a:solidFill>
              </a:rPr>
              <a:t>T-valores del test de </a:t>
            </a:r>
            <a:r>
              <a:rPr lang="es-ES_tradnl" sz="2000" dirty="0" err="1" smtClean="0">
                <a:solidFill>
                  <a:schemeClr val="tx1"/>
                </a:solidFill>
              </a:rPr>
              <a:t>Wald</a:t>
            </a:r>
            <a:r>
              <a:rPr lang="es-ES_tradnl" sz="2000" dirty="0" smtClean="0">
                <a:solidFill>
                  <a:schemeClr val="tx1"/>
                </a:solidFill>
              </a:rPr>
              <a:t> </a:t>
            </a:r>
            <a:r>
              <a:rPr lang="es-ES_tradnl" sz="2000" dirty="0" err="1" smtClean="0">
                <a:solidFill>
                  <a:schemeClr val="tx1"/>
                </a:solidFill>
              </a:rPr>
              <a:t>Woldowitz</a:t>
            </a:r>
            <a:r>
              <a:rPr lang="es-ES_tradnl" sz="2000" dirty="0" smtClean="0">
                <a:solidFill>
                  <a:schemeClr val="tx1"/>
                </a:solidFill>
              </a:rPr>
              <a:t> </a:t>
            </a:r>
          </a:p>
          <a:p>
            <a:pPr marL="514350" indent="-514350">
              <a:buFont typeface="+mj-lt"/>
              <a:buAutoNum type="arabicPeriod"/>
            </a:pPr>
            <a:r>
              <a:rPr lang="es-ES_tradnl" sz="2000" dirty="0" smtClean="0">
                <a:solidFill>
                  <a:schemeClr val="tx1"/>
                </a:solidFill>
              </a:rPr>
              <a:t>Diferenciación fraccionada de la serie acumulada de </a:t>
            </a:r>
            <a:r>
              <a:rPr lang="es-ES_tradnl" sz="2000" dirty="0" err="1" smtClean="0">
                <a:solidFill>
                  <a:schemeClr val="tx1"/>
                </a:solidFill>
              </a:rPr>
              <a:t>bt</a:t>
            </a:r>
            <a:endParaRPr lang="es-ES_tradnl" sz="2000" dirty="0" smtClean="0">
              <a:solidFill>
                <a:schemeClr val="tx1"/>
              </a:solidFill>
            </a:endParaRPr>
          </a:p>
        </p:txBody>
      </p:sp>
    </p:spTree>
    <p:extLst>
      <p:ext uri="{BB962C8B-B14F-4D97-AF65-F5344CB8AC3E}">
        <p14:creationId xmlns:p14="http://schemas.microsoft.com/office/powerpoint/2010/main" val="22868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2. </a:t>
            </a:r>
            <a:r>
              <a:rPr lang="es-ES_tradnl" dirty="0" err="1"/>
              <a:t>The</a:t>
            </a:r>
            <a:r>
              <a:rPr lang="es-ES_tradnl" dirty="0"/>
              <a:t> Roll </a:t>
            </a:r>
            <a:r>
              <a:rPr lang="es-ES_tradnl" dirty="0" err="1"/>
              <a:t>Model</a:t>
            </a:r>
            <a:endParaRPr lang="es-ES" dirty="0">
              <a:latin typeface="Century Gothic" panose="020B0502020202020204" pitchFamily="34" charset="0"/>
              <a:cs typeface="Arial" panose="020B0604020202020204" pitchFamily="34" charset="0"/>
            </a:endParaRPr>
          </a:p>
        </p:txBody>
      </p:sp>
      <p:sp>
        <p:nvSpPr>
          <p:cNvPr id="2" name="Marcador de contenido 1">
            <a:extLst>
              <a:ext uri="{FF2B5EF4-FFF2-40B4-BE49-F238E27FC236}">
                <a16:creationId xmlns:a16="http://schemas.microsoft.com/office/drawing/2014/main" xmlns:a14="http://schemas.microsoft.com/office/drawing/2010/main" xmlns:mc="http://schemas.openxmlformats.org/markup-compatibility/2006" xmlns="" id="{A4D47A10-79CB-4CA2-A558-A6E0ED738FA0}"/>
              </a:ext>
            </a:extLst>
          </p:cNvPr>
          <p:cNvSpPr>
            <a:spLocks noGrp="1"/>
          </p:cNvSpPr>
          <p:nvPr>
            <p:ph idx="1"/>
          </p:nvPr>
        </p:nvSpPr>
        <p:spPr>
          <a:xfrm>
            <a:off x="838200" y="1825624"/>
            <a:ext cx="10515600" cy="4715599"/>
          </a:xfrm>
        </p:spPr>
        <p:txBody>
          <a:bodyPr>
            <a:normAutofit/>
          </a:bodyPr>
          <a:lstStyle/>
          <a:p>
            <a:r>
              <a:rPr lang="es-ES_tradnl" dirty="0"/>
              <a:t>Fue el primer modelo que se propuso para explicar el </a:t>
            </a:r>
            <a:r>
              <a:rPr lang="es-ES_tradnl" dirty="0" err="1"/>
              <a:t>bid</a:t>
            </a:r>
            <a:r>
              <a:rPr lang="es-ES_tradnl" dirty="0"/>
              <a:t> </a:t>
            </a:r>
            <a:r>
              <a:rPr lang="mr-IN" dirty="0"/>
              <a:t>–</a:t>
            </a:r>
            <a:r>
              <a:rPr lang="es-ES_tradnl" dirty="0"/>
              <a:t> </a:t>
            </a:r>
            <a:r>
              <a:rPr lang="es-ES_tradnl" dirty="0" err="1"/>
              <a:t>ask</a:t>
            </a:r>
            <a:r>
              <a:rPr lang="es-ES_tradnl" dirty="0"/>
              <a:t> </a:t>
            </a:r>
            <a:r>
              <a:rPr lang="es-ES_tradnl" dirty="0" smtClean="0"/>
              <a:t>efectivo </a:t>
            </a:r>
            <a:r>
              <a:rPr lang="es-ES_tradnl" dirty="0"/>
              <a:t>que tienen las acciones, sin tener el </a:t>
            </a:r>
            <a:r>
              <a:rPr lang="es-ES_tradnl" dirty="0" err="1"/>
              <a:t>Bid</a:t>
            </a:r>
            <a:r>
              <a:rPr lang="es-ES_tradnl" dirty="0"/>
              <a:t>- Ask real</a:t>
            </a:r>
          </a:p>
          <a:p>
            <a:r>
              <a:rPr lang="es-ES_tradnl" dirty="0"/>
              <a:t>Esto es útil porque como vimos el </a:t>
            </a:r>
            <a:r>
              <a:rPr lang="es-ES_tradnl" dirty="0" err="1"/>
              <a:t>bid-ask</a:t>
            </a:r>
            <a:r>
              <a:rPr lang="es-ES_tradnl" dirty="0"/>
              <a:t> spread nos ayuda a tener una noción de liquidez</a:t>
            </a:r>
          </a:p>
          <a:p>
            <a:r>
              <a:rPr lang="es-ES_tradnl" dirty="0"/>
              <a:t>Si se conoce cual es el </a:t>
            </a:r>
            <a:r>
              <a:rPr lang="es-ES_tradnl" dirty="0" err="1"/>
              <a:t>bid-ask</a:t>
            </a:r>
            <a:r>
              <a:rPr lang="es-ES_tradnl" dirty="0"/>
              <a:t> efectivo se puede saber que tan liquido es un instrumento </a:t>
            </a: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Tree>
    <p:extLst>
      <p:ext uri="{BB962C8B-B14F-4D97-AF65-F5344CB8AC3E}">
        <p14:creationId xmlns:p14="http://schemas.microsoft.com/office/powerpoint/2010/main" val="157444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2. </a:t>
            </a:r>
            <a:r>
              <a:rPr lang="es-ES_tradnl" dirty="0" err="1"/>
              <a:t>The</a:t>
            </a:r>
            <a:r>
              <a:rPr lang="es-ES_tradnl" dirty="0"/>
              <a:t> Roll </a:t>
            </a:r>
            <a:r>
              <a:rPr lang="es-ES_tradnl" dirty="0" err="1"/>
              <a:t>Model</a:t>
            </a:r>
            <a:endParaRPr lang="es-ES" dirty="0">
              <a:latin typeface="Century Gothic" panose="020B0502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xmlns="" id="{A4D47A10-79CB-4CA2-A558-A6E0ED738FA0}"/>
                  </a:ext>
                </a:extLst>
              </p:cNvPr>
              <p:cNvSpPr>
                <a:spLocks noGrp="1"/>
              </p:cNvSpPr>
              <p:nvPr>
                <p:ph idx="1"/>
              </p:nvPr>
            </p:nvSpPr>
            <p:spPr>
              <a:xfrm>
                <a:off x="909853" y="1585233"/>
                <a:ext cx="10515600" cy="4715599"/>
              </a:xfrm>
            </p:spPr>
            <p:txBody>
              <a:bodyPr>
                <a:normAutofit fontScale="92500"/>
              </a:bodyPr>
              <a:lstStyle/>
              <a:p>
                <a:r>
                  <a:rPr lang="en-US" dirty="0">
                    <a:latin typeface="Calibri" charset="0"/>
                    <a:ea typeface="Calibri" charset="0"/>
                    <a:cs typeface="Calibri" charset="0"/>
                  </a:rPr>
                  <a:t>Considere un </a:t>
                </a:r>
                <a:r>
                  <a:rPr lang="en-US" dirty="0" smtClean="0">
                    <a:solidFill>
                      <a:srgbClr val="C00000"/>
                    </a:solidFill>
                    <a:latin typeface="Calibri" charset="0"/>
                    <a:ea typeface="Calibri" charset="0"/>
                    <a:cs typeface="Calibri" charset="0"/>
                  </a:rPr>
                  <a:t>precio</a:t>
                </a:r>
                <a:r>
                  <a:rPr lang="en-US" dirty="0">
                    <a:solidFill>
                      <a:srgbClr val="C00000"/>
                    </a:solidFill>
                    <a:latin typeface="Calibri" charset="0"/>
                    <a:ea typeface="Calibri" charset="0"/>
                    <a:cs typeface="Calibri" charset="0"/>
                  </a:rPr>
                  <a:t> </a:t>
                </a:r>
                <a:r>
                  <a:rPr lang="en-US" dirty="0" err="1">
                    <a:solidFill>
                      <a:srgbClr val="C00000"/>
                    </a:solidFill>
                    <a:latin typeface="Calibri" charset="0"/>
                    <a:ea typeface="Calibri" charset="0"/>
                    <a:cs typeface="Calibri" charset="0"/>
                  </a:rPr>
                  <a:t>medio</a:t>
                </a:r>
                <a:r>
                  <a:rPr lang="en-US" dirty="0">
                    <a:solidFill>
                      <a:srgbClr val="C00000"/>
                    </a:solidFill>
                    <a:latin typeface="Calibri" charset="0"/>
                    <a:ea typeface="Calibri" charset="0"/>
                    <a:cs typeface="Calibri" charset="0"/>
                  </a:rPr>
                  <a:t> de la </a:t>
                </a:r>
                <a:r>
                  <a:rPr lang="en-US" dirty="0" err="1">
                    <a:solidFill>
                      <a:srgbClr val="C00000"/>
                    </a:solidFill>
                    <a:latin typeface="Calibri" charset="0"/>
                    <a:ea typeface="Calibri" charset="0"/>
                    <a:cs typeface="Calibri" charset="0"/>
                  </a:rPr>
                  <a:t>serie</a:t>
                </a:r>
                <a:r>
                  <a:rPr lang="en-US" dirty="0">
                    <a:solidFill>
                      <a:srgbClr val="C00000"/>
                    </a:solidFill>
                    <a:latin typeface="Calibri" charset="0"/>
                    <a:ea typeface="Calibri" charset="0"/>
                    <a:cs typeface="Calibri" charset="0"/>
                  </a:rPr>
                  <a:t> </a:t>
                </a:r>
                <a14:m>
                  <m:oMath xmlns:m="http://schemas.openxmlformats.org/officeDocument/2006/math">
                    <m:sSub>
                      <m:sSubPr>
                        <m:ctrlPr>
                          <a:rPr lang="en-US" i="1">
                            <a:solidFill>
                              <a:srgbClr val="C00000"/>
                            </a:solidFill>
                            <a:latin typeface="Cambria Math" charset="0"/>
                            <a:ea typeface="Calibri" charset="0"/>
                            <a:cs typeface="Calibri" charset="0"/>
                          </a:rPr>
                        </m:ctrlPr>
                      </m:sSubPr>
                      <m:e>
                        <m:r>
                          <m:rPr>
                            <m:sty m:val="p"/>
                          </m:rPr>
                          <a:rPr lang="en-US">
                            <a:solidFill>
                              <a:srgbClr val="C00000"/>
                            </a:solidFill>
                            <a:latin typeface="Cambria Math" charset="0"/>
                            <a:ea typeface="Calibri" charset="0"/>
                            <a:cs typeface="Calibri" charset="0"/>
                          </a:rPr>
                          <m:t>m</m:t>
                        </m:r>
                      </m:e>
                      <m:sub>
                        <m:r>
                          <m:rPr>
                            <m:sty m:val="p"/>
                          </m:rPr>
                          <a:rPr lang="en-US">
                            <a:solidFill>
                              <a:srgbClr val="C00000"/>
                            </a:solidFill>
                            <a:latin typeface="Cambria Math" charset="0"/>
                            <a:ea typeface="Calibri" charset="0"/>
                            <a:cs typeface="Calibri" charset="0"/>
                          </a:rPr>
                          <m:t>t</m:t>
                        </m:r>
                      </m:sub>
                    </m:sSub>
                  </m:oMath>
                </a14:m>
                <a:r>
                  <a:rPr lang="en-US" dirty="0">
                    <a:latin typeface="Calibri" charset="0"/>
                    <a:ea typeface="Calibri" charset="0"/>
                    <a:cs typeface="Calibri" charset="0"/>
                  </a:rPr>
                  <a:t>, </a:t>
                </a:r>
                <a:r>
                  <a:rPr lang="en-US" dirty="0" err="1">
                    <a:latin typeface="Calibri" charset="0"/>
                    <a:ea typeface="Calibri" charset="0"/>
                    <a:cs typeface="Calibri" charset="0"/>
                  </a:rPr>
                  <a:t>donde</a:t>
                </a:r>
                <a:r>
                  <a:rPr lang="en-US" dirty="0">
                    <a:latin typeface="Calibri" charset="0"/>
                    <a:ea typeface="Calibri" charset="0"/>
                    <a:cs typeface="Calibri" charset="0"/>
                  </a:rPr>
                  <a:t> </a:t>
                </a:r>
                <a:r>
                  <a:rPr lang="en-US" dirty="0" err="1">
                    <a:latin typeface="Calibri" charset="0"/>
                    <a:ea typeface="Calibri" charset="0"/>
                    <a:cs typeface="Calibri" charset="0"/>
                  </a:rPr>
                  <a:t>los</a:t>
                </a:r>
                <a:r>
                  <a:rPr lang="en-US" dirty="0">
                    <a:latin typeface="Calibri" charset="0"/>
                    <a:ea typeface="Calibri" charset="0"/>
                    <a:cs typeface="Calibri" charset="0"/>
                  </a:rPr>
                  <a:t> </a:t>
                </a:r>
                <a:r>
                  <a:rPr lang="en-US" dirty="0" err="1">
                    <a:latin typeface="Calibri" charset="0"/>
                    <a:ea typeface="Calibri" charset="0"/>
                    <a:cs typeface="Calibri" charset="0"/>
                  </a:rPr>
                  <a:t>precios</a:t>
                </a:r>
                <a:r>
                  <a:rPr lang="en-US" dirty="0">
                    <a:latin typeface="Calibri" charset="0"/>
                    <a:ea typeface="Calibri" charset="0"/>
                    <a:cs typeface="Calibri" charset="0"/>
                  </a:rPr>
                  <a:t> </a:t>
                </a:r>
                <a:r>
                  <a:rPr lang="en-US" dirty="0" err="1">
                    <a:latin typeface="Calibri" charset="0"/>
                    <a:ea typeface="Calibri" charset="0"/>
                    <a:cs typeface="Calibri" charset="0"/>
                  </a:rPr>
                  <a:t>siguen</a:t>
                </a:r>
                <a:r>
                  <a:rPr lang="en-US" dirty="0">
                    <a:latin typeface="Calibri" charset="0"/>
                    <a:ea typeface="Calibri" charset="0"/>
                    <a:cs typeface="Calibri" charset="0"/>
                  </a:rPr>
                  <a:t> </a:t>
                </a:r>
                <a:r>
                  <a:rPr lang="en-US" dirty="0" err="1">
                    <a:latin typeface="Calibri" charset="0"/>
                    <a:ea typeface="Calibri" charset="0"/>
                    <a:cs typeface="Calibri" charset="0"/>
                  </a:rPr>
                  <a:t>una</a:t>
                </a:r>
                <a:r>
                  <a:rPr lang="en-US" dirty="0">
                    <a:latin typeface="Calibri" charset="0"/>
                    <a:ea typeface="Calibri" charset="0"/>
                    <a:cs typeface="Calibri" charset="0"/>
                  </a:rPr>
                  <a:t> </a:t>
                </a:r>
                <a:r>
                  <a:rPr lang="en-US" dirty="0" err="1">
                    <a:latin typeface="Calibri" charset="0"/>
                    <a:ea typeface="Calibri" charset="0"/>
                    <a:cs typeface="Calibri" charset="0"/>
                  </a:rPr>
                  <a:t>caminata</a:t>
                </a:r>
                <a:r>
                  <a:rPr lang="en-US" dirty="0">
                    <a:latin typeface="Calibri" charset="0"/>
                    <a:ea typeface="Calibri" charset="0"/>
                    <a:cs typeface="Calibri" charset="0"/>
                  </a:rPr>
                  <a:t> </a:t>
                </a:r>
                <a:r>
                  <a:rPr lang="en-US" dirty="0" err="1">
                    <a:latin typeface="Calibri" charset="0"/>
                    <a:ea typeface="Calibri" charset="0"/>
                    <a:cs typeface="Calibri" charset="0"/>
                  </a:rPr>
                  <a:t>aletoria</a:t>
                </a:r>
                <a:r>
                  <a:rPr lang="en-US" dirty="0">
                    <a:latin typeface="Calibri" charset="0"/>
                    <a:ea typeface="Calibri" charset="0"/>
                    <a:cs typeface="Calibri" charset="0"/>
                  </a:rPr>
                  <a:t> sin drift</a:t>
                </a:r>
              </a:p>
              <a:p>
                <a:pPr lvl="1"/>
                <a14:m>
                  <m:oMath xmlns:m="http://schemas.openxmlformats.org/officeDocument/2006/math">
                    <m:sSub>
                      <m:sSubPr>
                        <m:ctrlPr>
                          <a:rPr lang="en-US" i="1">
                            <a:latin typeface="Cambria Math" charset="0"/>
                          </a:rPr>
                        </m:ctrlPr>
                      </m:sSubPr>
                      <m:e>
                        <m:r>
                          <a:rPr lang="en-US" i="1">
                            <a:latin typeface="Cambria Math" charset="0"/>
                          </a:rPr>
                          <m:t>𝑚</m:t>
                        </m:r>
                      </m:e>
                      <m:sub>
                        <m:r>
                          <a:rPr lang="en-US" i="1">
                            <a:latin typeface="Cambria Math" charset="0"/>
                          </a:rPr>
                          <m:t>𝑡</m:t>
                        </m:r>
                      </m:sub>
                    </m:sSub>
                    <m:r>
                      <a:rPr lang="en-US" i="1">
                        <a:latin typeface="Cambria Math" charset="0"/>
                      </a:rPr>
                      <m:t>=</m:t>
                    </m:r>
                    <m:sSub>
                      <m:sSubPr>
                        <m:ctrlPr>
                          <a:rPr lang="en-US" i="1">
                            <a:latin typeface="Cambria Math" charset="0"/>
                          </a:rPr>
                        </m:ctrlPr>
                      </m:sSubPr>
                      <m:e>
                        <m:r>
                          <a:rPr lang="en-US" i="1">
                            <a:latin typeface="Cambria Math" charset="0"/>
                          </a:rPr>
                          <m:t>𝑚</m:t>
                        </m:r>
                      </m:e>
                      <m:sub>
                        <m:r>
                          <a:rPr lang="en-US" i="1">
                            <a:latin typeface="Cambria Math" charset="0"/>
                          </a:rPr>
                          <m:t>𝑡</m:t>
                        </m:r>
                      </m:sub>
                    </m:sSub>
                    <m:r>
                      <a:rPr lang="en-US">
                        <a:latin typeface="Cambria Math" charset="0"/>
                      </a:rPr>
                      <m:t>+</m:t>
                    </m:r>
                    <m:sSub>
                      <m:sSubPr>
                        <m:ctrlPr>
                          <a:rPr lang="en-US" i="1">
                            <a:latin typeface="Cambria Math" charset="0"/>
                          </a:rPr>
                        </m:ctrlPr>
                      </m:sSubPr>
                      <m:e>
                        <m:r>
                          <a:rPr lang="en-US" i="1">
                            <a:latin typeface="Cambria Math" charset="0"/>
                          </a:rPr>
                          <m:t>𝑢</m:t>
                        </m:r>
                      </m:e>
                      <m:sub>
                        <m:r>
                          <a:rPr lang="en-US" i="1">
                            <a:latin typeface="Cambria Math" charset="0"/>
                          </a:rPr>
                          <m:t>𝑡</m:t>
                        </m:r>
                      </m:sub>
                    </m:sSub>
                  </m:oMath>
                </a14:m>
                <a:endParaRPr lang="es-ES_tradnl" dirty="0"/>
              </a:p>
              <a:p>
                <a:r>
                  <a:rPr lang="es-ES_tradnl" dirty="0"/>
                  <a:t>El cambio en precios es:</a:t>
                </a:r>
              </a:p>
              <a:p>
                <a:pPr lvl="1"/>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m:t>
                        </m:r>
                        <m:r>
                          <a:rPr lang="en-US" i="1">
                            <a:latin typeface="Cambria Math" charset="0"/>
                          </a:rPr>
                          <m:t>𝑚</m:t>
                        </m:r>
                      </m:e>
                      <m:sub>
                        <m:r>
                          <a:rPr lang="en-US" i="1">
                            <a:latin typeface="Cambria Math" charset="0"/>
                          </a:rPr>
                          <m:t>𝑡</m:t>
                        </m:r>
                      </m:sub>
                    </m:sSub>
                    <m:r>
                      <a:rPr lang="en-US" i="1">
                        <a:latin typeface="Cambria Math" charset="0"/>
                      </a:rPr>
                      <m:t>=</m:t>
                    </m:r>
                    <m:sSub>
                      <m:sSubPr>
                        <m:ctrlPr>
                          <a:rPr lang="en-US" i="1">
                            <a:latin typeface="Cambria Math" charset="0"/>
                          </a:rPr>
                        </m:ctrlPr>
                      </m:sSubPr>
                      <m:e>
                        <m:r>
                          <a:rPr lang="en-US" i="1">
                            <a:latin typeface="Cambria Math" charset="0"/>
                          </a:rPr>
                          <m:t>𝑚</m:t>
                        </m:r>
                      </m:e>
                      <m:sub>
                        <m:r>
                          <a:rPr lang="en-US" i="1">
                            <a:latin typeface="Cambria Math" charset="0"/>
                          </a:rPr>
                          <m:t>𝑡</m:t>
                        </m:r>
                      </m:sub>
                    </m:sSub>
                    <m:r>
                      <a:rPr lang="en-US">
                        <a:latin typeface="Cambria Math" charset="0"/>
                      </a:rPr>
                      <m:t>−</m:t>
                    </m:r>
                    <m:sSub>
                      <m:sSubPr>
                        <m:ctrlPr>
                          <a:rPr lang="en-US" i="1">
                            <a:latin typeface="Cambria Math" charset="0"/>
                          </a:rPr>
                        </m:ctrlPr>
                      </m:sSubPr>
                      <m:e>
                        <m:r>
                          <a:rPr lang="en-US" i="1">
                            <a:latin typeface="Cambria Math" charset="0"/>
                          </a:rPr>
                          <m:t>𝑚</m:t>
                        </m:r>
                      </m:e>
                      <m:sub>
                        <m:r>
                          <a:rPr lang="en-US" i="1">
                            <a:latin typeface="Cambria Math" charset="0"/>
                          </a:rPr>
                          <m:t>𝑡</m:t>
                        </m:r>
                        <m:r>
                          <a:rPr lang="en-US" i="1">
                            <a:latin typeface="Cambria Math" charset="0"/>
                          </a:rPr>
                          <m:t>−1</m:t>
                        </m:r>
                      </m:sub>
                    </m:sSub>
                  </m:oMath>
                </a14:m>
                <a:r>
                  <a:rPr lang="es-ES_tradnl" dirty="0"/>
                  <a:t> y es </a:t>
                </a:r>
                <a:r>
                  <a:rPr lang="es-ES_tradnl" dirty="0" err="1"/>
                  <a:t>i.i.d</a:t>
                </a:r>
                <a:r>
                  <a:rPr lang="es-ES_tradnl" dirty="0"/>
                  <a:t>. De una normal </a:t>
                </a:r>
              </a:p>
              <a:p>
                <a:pPr lvl="1"/>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m:t>
                        </m:r>
                        <m:r>
                          <a:rPr lang="en-US" i="1">
                            <a:latin typeface="Cambria Math" charset="0"/>
                          </a:rPr>
                          <m:t>𝑚</m:t>
                        </m:r>
                      </m:e>
                      <m:sub>
                        <m:r>
                          <a:rPr lang="en-US" i="1">
                            <a:latin typeface="Cambria Math" charset="0"/>
                          </a:rPr>
                          <m:t>𝑡</m:t>
                        </m:r>
                      </m:sub>
                    </m:sSub>
                    <m:r>
                      <a:rPr lang="en-US" i="1">
                        <a:latin typeface="Cambria Math" charset="0"/>
                        <a:ea typeface="Cambria Math" charset="0"/>
                        <a:cs typeface="Cambria Math" charset="0"/>
                      </a:rPr>
                      <m:t>~</m:t>
                    </m:r>
                    <m:r>
                      <a:rPr lang="en-US" i="1">
                        <a:latin typeface="Cambria Math" charset="0"/>
                        <a:ea typeface="Cambria Math" charset="0"/>
                        <a:cs typeface="Cambria Math" charset="0"/>
                      </a:rPr>
                      <m:t>𝑁</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0,</m:t>
                        </m:r>
                        <m:sSubSup>
                          <m:sSubSupPr>
                            <m:ctrlPr>
                              <a:rPr lang="en-US" i="1">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𝑢</m:t>
                            </m:r>
                          </m:sub>
                          <m:sup>
                            <m:r>
                              <a:rPr lang="en-US" i="1">
                                <a:latin typeface="Cambria Math" charset="0"/>
                                <a:ea typeface="Cambria Math" charset="0"/>
                                <a:cs typeface="Cambria Math" charset="0"/>
                              </a:rPr>
                              <m:t>2</m:t>
                            </m:r>
                          </m:sup>
                        </m:sSubSup>
                      </m:e>
                    </m:d>
                  </m:oMath>
                </a14:m>
                <a:endParaRPr lang="en-US" dirty="0">
                  <a:ea typeface="Cambria Math" charset="0"/>
                  <a:cs typeface="Cambria Math" charset="0"/>
                </a:endParaRPr>
              </a:p>
              <a:p>
                <a:pPr lvl="1"/>
                <a:r>
                  <a:rPr lang="es-ES_tradnl" dirty="0"/>
                  <a:t>En la vida real no se cumplen la mayoría de supuestos (las series son </a:t>
                </a:r>
                <a:r>
                  <a:rPr lang="es-ES_tradnl" dirty="0" err="1"/>
                  <a:t>heteroscedaticas</a:t>
                </a:r>
                <a:r>
                  <a:rPr lang="es-ES_tradnl" dirty="0"/>
                  <a:t>, tiene </a:t>
                </a:r>
                <a:r>
                  <a:rPr lang="es-ES_tradnl" dirty="0" err="1"/>
                  <a:t>correlacion</a:t>
                </a:r>
                <a:r>
                  <a:rPr lang="es-ES_tradnl" dirty="0"/>
                  <a:t> serial, </a:t>
                </a:r>
                <a:r>
                  <a:rPr lang="es-ES_tradnl" dirty="0" err="1"/>
                  <a:t>drift</a:t>
                </a:r>
                <a:r>
                  <a:rPr lang="es-ES_tradnl" dirty="0"/>
                  <a:t>, entre otras </a:t>
                </a:r>
                <a:r>
                  <a:rPr lang="es-ES_tradnl" dirty="0" err="1"/>
                  <a:t>caracteristicas</a:t>
                </a:r>
                <a:r>
                  <a:rPr lang="es-ES_tradnl" dirty="0"/>
                  <a:t>)</a:t>
                </a:r>
              </a:p>
              <a:p>
                <a:pPr marL="228600" lvl="1">
                  <a:spcBef>
                    <a:spcPts val="1000"/>
                  </a:spcBef>
                </a:pPr>
                <a:r>
                  <a:rPr lang="es-ES_tradnl" sz="2800" dirty="0"/>
                  <a:t>El precio observado en t, es el resultado de </a:t>
                </a:r>
                <a:r>
                  <a:rPr lang="es-ES_tradnl" sz="2800" dirty="0" err="1"/>
                  <a:t>trades</a:t>
                </a:r>
                <a:r>
                  <a:rPr lang="es-ES_tradnl" sz="2800" dirty="0"/>
                  <a:t> en el </a:t>
                </a:r>
                <a:r>
                  <a:rPr lang="es-ES_tradnl" sz="2800" dirty="0" err="1"/>
                  <a:t>bid</a:t>
                </a:r>
                <a:r>
                  <a:rPr lang="es-ES_tradnl" sz="2800" dirty="0"/>
                  <a:t> </a:t>
                </a:r>
                <a:r>
                  <a:rPr lang="mr-IN" sz="2800" dirty="0"/>
                  <a:t>–</a:t>
                </a:r>
                <a:r>
                  <a:rPr lang="es-ES_tradnl" sz="2800" dirty="0" err="1"/>
                  <a:t>ask</a:t>
                </a:r>
                <a:r>
                  <a:rPr lang="es-ES_tradnl" sz="2800" dirty="0"/>
                  <a:t> </a:t>
                </a:r>
                <a:r>
                  <a:rPr lang="es-ES_tradnl" sz="2800" dirty="0"/>
                  <a:t>spread:</a:t>
                </a:r>
              </a:p>
              <a:p>
                <a:pPr marL="685800" lvl="2">
                  <a:spcBef>
                    <a:spcPts val="1000"/>
                  </a:spcBef>
                </a:pPr>
                <a14:m>
                  <m:oMath xmlns:m="http://schemas.openxmlformats.org/officeDocument/2006/math">
                    <m:sSub>
                      <m:sSubPr>
                        <m:ctrlPr>
                          <a:rPr lang="en-US" i="1">
                            <a:latin typeface="Cambria Math" charset="0"/>
                          </a:rPr>
                        </m:ctrlPr>
                      </m:sSubPr>
                      <m:e>
                        <m:r>
                          <a:rPr lang="en-US" i="1">
                            <a:latin typeface="Cambria Math" charset="0"/>
                          </a:rPr>
                          <m:t>𝑃</m:t>
                        </m:r>
                      </m:e>
                      <m:sub>
                        <m:r>
                          <a:rPr lang="en-US" i="1">
                            <a:latin typeface="Cambria Math" charset="0"/>
                          </a:rPr>
                          <m:t>𝑡</m:t>
                        </m:r>
                      </m:sub>
                    </m:sSub>
                    <m:r>
                      <a:rPr lang="en-US" i="1">
                        <a:latin typeface="Cambria Math" charset="0"/>
                      </a:rPr>
                      <m:t>=</m:t>
                    </m:r>
                    <m:sSub>
                      <m:sSubPr>
                        <m:ctrlPr>
                          <a:rPr lang="en-US" i="1">
                            <a:latin typeface="Cambria Math" charset="0"/>
                          </a:rPr>
                        </m:ctrlPr>
                      </m:sSubPr>
                      <m:e>
                        <m:r>
                          <a:rPr lang="en-US" i="1">
                            <a:latin typeface="Cambria Math" charset="0"/>
                          </a:rPr>
                          <m:t>𝑚</m:t>
                        </m:r>
                      </m:e>
                      <m:sub>
                        <m:r>
                          <a:rPr lang="en-US" i="1">
                            <a:latin typeface="Cambria Math" charset="0"/>
                          </a:rPr>
                          <m:t>𝑡</m:t>
                        </m:r>
                      </m:sub>
                    </m:sSub>
                    <m:r>
                      <a:rPr lang="en-US">
                        <a:latin typeface="Cambria Math" charset="0"/>
                      </a:rPr>
                      <m:t>+</m:t>
                    </m:r>
                    <m:sSub>
                      <m:sSubPr>
                        <m:ctrlPr>
                          <a:rPr lang="en-US" i="1">
                            <a:latin typeface="Cambria Math" charset="0"/>
                          </a:rPr>
                        </m:ctrlPr>
                      </m:sSubPr>
                      <m:e>
                        <m:r>
                          <a:rPr lang="en-US" i="1">
                            <a:latin typeface="Cambria Math" charset="0"/>
                          </a:rPr>
                          <m:t>𝑏</m:t>
                        </m:r>
                      </m:e>
                      <m:sub>
                        <m:r>
                          <a:rPr lang="en-US" i="1">
                            <a:latin typeface="Cambria Math" charset="0"/>
                          </a:rPr>
                          <m:t>𝑡</m:t>
                        </m:r>
                      </m:sub>
                    </m:sSub>
                    <m:r>
                      <a:rPr lang="en-US" i="1">
                        <a:latin typeface="Cambria Math" charset="0"/>
                      </a:rPr>
                      <m:t>𝑐</m:t>
                    </m:r>
                  </m:oMath>
                </a14:m>
                <a:endParaRPr lang="es-ES_tradnl" dirty="0"/>
              </a:p>
              <a:p>
                <a:pPr marL="685800" lvl="2">
                  <a:spcBef>
                    <a:spcPts val="1000"/>
                  </a:spcBef>
                </a:pPr>
                <a:r>
                  <a:rPr lang="es-ES_tradnl" dirty="0">
                    <a:solidFill>
                      <a:srgbClr val="C00000"/>
                    </a:solidFill>
                  </a:rPr>
                  <a:t>Donde c es la mitad del </a:t>
                </a:r>
                <a:r>
                  <a:rPr lang="es-ES_tradnl" dirty="0" err="1">
                    <a:solidFill>
                      <a:srgbClr val="C00000"/>
                    </a:solidFill>
                  </a:rPr>
                  <a:t>bid</a:t>
                </a:r>
                <a:r>
                  <a:rPr lang="es-ES_tradnl" dirty="0">
                    <a:solidFill>
                      <a:srgbClr val="C00000"/>
                    </a:solidFill>
                  </a:rPr>
                  <a:t> </a:t>
                </a:r>
                <a:r>
                  <a:rPr lang="es-ES_tradnl" dirty="0" err="1">
                    <a:solidFill>
                      <a:srgbClr val="C00000"/>
                    </a:solidFill>
                  </a:rPr>
                  <a:t>ask</a:t>
                </a:r>
                <a:r>
                  <a:rPr lang="es-ES_tradnl" dirty="0">
                    <a:solidFill>
                      <a:srgbClr val="C00000"/>
                    </a:solidFill>
                  </a:rPr>
                  <a:t> </a:t>
                </a:r>
                <a:r>
                  <a:rPr lang="mr-IN" dirty="0">
                    <a:solidFill>
                      <a:srgbClr val="C00000"/>
                    </a:solidFill>
                  </a:rPr>
                  <a:t>–</a:t>
                </a:r>
                <a:r>
                  <a:rPr lang="es-ES_tradnl" dirty="0">
                    <a:solidFill>
                      <a:srgbClr val="C00000"/>
                    </a:solidFill>
                  </a:rPr>
                  <a:t>spread </a:t>
                </a:r>
              </a:p>
              <a:p>
                <a:pPr marL="685800" lvl="2">
                  <a:spcBef>
                    <a:spcPts val="1000"/>
                  </a:spcBef>
                </a:pPr>
                <a14:m>
                  <m:oMath xmlns:m="http://schemas.openxmlformats.org/officeDocument/2006/math">
                    <m:sSub>
                      <m:sSubPr>
                        <m:ctrlPr>
                          <a:rPr lang="en-US" i="1">
                            <a:latin typeface="Cambria Math" charset="0"/>
                          </a:rPr>
                        </m:ctrlPr>
                      </m:sSubPr>
                      <m:e>
                        <m:r>
                          <a:rPr lang="en-US" i="1">
                            <a:latin typeface="Cambria Math" charset="0"/>
                          </a:rPr>
                          <m:t>𝑏</m:t>
                        </m:r>
                      </m:e>
                      <m:sub>
                        <m:r>
                          <a:rPr lang="en-US" i="1">
                            <a:latin typeface="Cambria Math" charset="0"/>
                          </a:rPr>
                          <m:t>𝑡</m:t>
                        </m:r>
                      </m:sub>
                    </m:sSub>
                    <m:r>
                      <a:rPr lang="es-ES_tradnl" dirty="0">
                        <a:latin typeface="Cambria Math" charset="0"/>
                        <a:ea typeface="Cambria Math" charset="0"/>
                        <a:cs typeface="Cambria Math" charset="0"/>
                      </a:rPr>
                      <m:t>∈</m:t>
                    </m:r>
                    <m:d>
                      <m:dPr>
                        <m:begChr m:val="{"/>
                        <m:endChr m:val="}"/>
                        <m:ctrlPr>
                          <a:rPr lang="en-US" i="1" dirty="0">
                            <a:latin typeface="Cambria Math" charset="0"/>
                            <a:ea typeface="Cambria Math" charset="0"/>
                            <a:cs typeface="Cambria Math" charset="0"/>
                          </a:rPr>
                        </m:ctrlPr>
                      </m:dPr>
                      <m:e>
                        <m:r>
                          <a:rPr lang="en-US" dirty="0">
                            <a:latin typeface="Cambria Math" charset="0"/>
                            <a:ea typeface="Cambria Math" charset="0"/>
                            <a:cs typeface="Cambria Math" charset="0"/>
                          </a:rPr>
                          <m:t>−1,1</m:t>
                        </m:r>
                      </m:e>
                    </m:d>
                    <m:r>
                      <a:rPr lang="en-US" dirty="0">
                        <a:latin typeface="Cambria Math" charset="0"/>
                        <a:ea typeface="Cambria Math" charset="0"/>
                        <a:cs typeface="Cambria Math" charset="0"/>
                      </a:rPr>
                      <m:t> </m:t>
                    </m:r>
                    <m:r>
                      <m:rPr>
                        <m:sty m:val="p"/>
                      </m:rPr>
                      <a:rPr lang="en-US" dirty="0">
                        <a:latin typeface="Cambria Math" charset="0"/>
                        <a:ea typeface="Cambria Math" charset="0"/>
                        <a:cs typeface="Cambria Math" charset="0"/>
                      </a:rPr>
                      <m:t>es</m:t>
                    </m:r>
                    <m:r>
                      <a:rPr lang="en-US" dirty="0">
                        <a:latin typeface="Cambria Math" charset="0"/>
                        <a:ea typeface="Cambria Math" charset="0"/>
                        <a:cs typeface="Cambria Math" charset="0"/>
                      </a:rPr>
                      <m:t> </m:t>
                    </m:r>
                    <m:r>
                      <m:rPr>
                        <m:sty m:val="p"/>
                      </m:rPr>
                      <a:rPr lang="en-US" dirty="0">
                        <a:latin typeface="Cambria Math" charset="0"/>
                        <a:ea typeface="Cambria Math" charset="0"/>
                        <a:cs typeface="Cambria Math" charset="0"/>
                      </a:rPr>
                      <m:t>el</m:t>
                    </m:r>
                    <m:r>
                      <a:rPr lang="en-US" dirty="0">
                        <a:latin typeface="Cambria Math" charset="0"/>
                        <a:ea typeface="Cambria Math" charset="0"/>
                        <a:cs typeface="Cambria Math" charset="0"/>
                      </a:rPr>
                      <m:t> </m:t>
                    </m:r>
                    <m:r>
                      <m:rPr>
                        <m:sty m:val="p"/>
                      </m:rPr>
                      <a:rPr lang="en-US" dirty="0">
                        <a:latin typeface="Cambria Math" charset="0"/>
                        <a:ea typeface="Cambria Math" charset="0"/>
                        <a:cs typeface="Cambria Math" charset="0"/>
                      </a:rPr>
                      <m:t>lado</m:t>
                    </m:r>
                    <m:r>
                      <a:rPr lang="en-US" dirty="0">
                        <a:latin typeface="Cambria Math" charset="0"/>
                        <a:ea typeface="Cambria Math" charset="0"/>
                        <a:cs typeface="Cambria Math" charset="0"/>
                      </a:rPr>
                      <m:t> </m:t>
                    </m:r>
                    <m:r>
                      <m:rPr>
                        <m:sty m:val="p"/>
                      </m:rPr>
                      <a:rPr lang="en-US" dirty="0">
                        <a:latin typeface="Cambria Math" charset="0"/>
                        <a:ea typeface="Cambria Math" charset="0"/>
                        <a:cs typeface="Cambria Math" charset="0"/>
                      </a:rPr>
                      <m:t>del</m:t>
                    </m:r>
                    <m:r>
                      <a:rPr lang="en-US" dirty="0">
                        <a:latin typeface="Cambria Math" charset="0"/>
                        <a:ea typeface="Cambria Math" charset="0"/>
                        <a:cs typeface="Cambria Math" charset="0"/>
                      </a:rPr>
                      <m:t> </m:t>
                    </m:r>
                    <m:r>
                      <m:rPr>
                        <m:sty m:val="p"/>
                      </m:rPr>
                      <a:rPr lang="en-US" dirty="0">
                        <a:latin typeface="Cambria Math" charset="0"/>
                        <a:ea typeface="Cambria Math" charset="0"/>
                        <a:cs typeface="Cambria Math" charset="0"/>
                      </a:rPr>
                      <m:t>agresor</m:t>
                    </m:r>
                  </m:oMath>
                </a14:m>
                <a:endParaRPr lang="es-ES_tradnl" dirty="0"/>
              </a:p>
            </p:txBody>
          </p:sp>
        </mc:Choice>
        <mc:Fallback>
          <p:sp>
            <p:nvSpPr>
              <p:cNvPr id="2" name="Marcador de contenido 1">
                <a:extLst>
                  <a:ext uri="{FF2B5EF4-FFF2-40B4-BE49-F238E27FC236}">
                    <a16:creationId xmlns:a16="http://schemas.microsoft.com/office/drawing/2014/main" xmlns:a14="http://schemas.microsoft.com/office/drawing/2010/main" xmlns="" id="{A4D47A10-79CB-4CA2-A558-A6E0ED738FA0}"/>
                  </a:ext>
                </a:extLst>
              </p:cNvPr>
              <p:cNvSpPr>
                <a:spLocks noGrp="1" noRot="1" noChangeAspect="1" noMove="1" noResize="1" noEditPoints="1" noAdjustHandles="1" noChangeArrowheads="1" noChangeShapeType="1" noTextEdit="1"/>
              </p:cNvSpPr>
              <p:nvPr>
                <p:ph idx="1"/>
              </p:nvPr>
            </p:nvSpPr>
            <p:spPr>
              <a:xfrm>
                <a:off x="909853" y="1585233"/>
                <a:ext cx="10515600" cy="4715599"/>
              </a:xfrm>
              <a:blipFill rotWithShape="0">
                <a:blip r:embed="rId3"/>
                <a:stretch>
                  <a:fillRect l="-870" t="-1938" b="-9690"/>
                </a:stretch>
              </a:blipFill>
            </p:spPr>
            <p:txBody>
              <a:bodyPr/>
              <a:lstStyle/>
              <a:p>
                <a:r>
                  <a:rPr lang="es-ES_tradnl">
                    <a:noFill/>
                  </a:rPr>
                  <a:t> </a:t>
                </a:r>
              </a:p>
            </p:txBody>
          </p:sp>
        </mc:Fallback>
      </mc:AlternateContent>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4"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Tree>
    <p:extLst>
      <p:ext uri="{BB962C8B-B14F-4D97-AF65-F5344CB8AC3E}">
        <p14:creationId xmlns:p14="http://schemas.microsoft.com/office/powerpoint/2010/main" val="174871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2. </a:t>
            </a:r>
            <a:r>
              <a:rPr lang="es-ES_tradnl" dirty="0" err="1"/>
              <a:t>The</a:t>
            </a:r>
            <a:r>
              <a:rPr lang="es-ES_tradnl" dirty="0"/>
              <a:t> Roll </a:t>
            </a:r>
            <a:r>
              <a:rPr lang="es-ES_tradnl" dirty="0" err="1"/>
              <a:t>Model</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mc:AlternateContent xmlns:mc="http://schemas.openxmlformats.org/markup-compatibility/2006">
        <mc:Choice xmlns:a14="http://schemas.microsoft.com/office/drawing/2010/main" Requires="a14">
          <p:sp>
            <p:nvSpPr>
              <p:cNvPr id="11" name="Marcador de contenido 2"/>
              <p:cNvSpPr txBox="1">
                <a:spLocks/>
              </p:cNvSpPr>
              <p:nvPr/>
            </p:nvSpPr>
            <p:spPr>
              <a:xfrm>
                <a:off x="348343" y="1439185"/>
                <a:ext cx="6408818" cy="5533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latin typeface="Calibri" charset="0"/>
                    <a:ea typeface="Calibri" charset="0"/>
                    <a:cs typeface="Calibri" charset="0"/>
                  </a:rPr>
                  <a:t>El </a:t>
                </a:r>
                <a:r>
                  <a:rPr lang="en-US" sz="2000" dirty="0" err="1" smtClean="0">
                    <a:latin typeface="Calibri" charset="0"/>
                    <a:ea typeface="Calibri" charset="0"/>
                    <a:cs typeface="Calibri" charset="0"/>
                  </a:rPr>
                  <a:t>modelo</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asume</a:t>
                </a:r>
                <a:r>
                  <a:rPr lang="en-US" sz="2000" dirty="0" smtClean="0">
                    <a:latin typeface="Calibri" charset="0"/>
                    <a:ea typeface="Calibri" charset="0"/>
                    <a:cs typeface="Calibri" charset="0"/>
                  </a:rPr>
                  <a:t> que la </a:t>
                </a:r>
                <a:r>
                  <a:rPr lang="en-US" sz="2000" dirty="0" err="1" smtClean="0">
                    <a:latin typeface="Calibri" charset="0"/>
                    <a:ea typeface="Calibri" charset="0"/>
                    <a:cs typeface="Calibri" charset="0"/>
                  </a:rPr>
                  <a:t>compra</a:t>
                </a:r>
                <a:r>
                  <a:rPr lang="en-US" sz="2000" dirty="0" smtClean="0">
                    <a:latin typeface="Calibri" charset="0"/>
                    <a:ea typeface="Calibri" charset="0"/>
                    <a:cs typeface="Calibri" charset="0"/>
                  </a:rPr>
                  <a:t> y la </a:t>
                </a:r>
                <a:r>
                  <a:rPr lang="en-US" sz="2000" dirty="0" err="1" smtClean="0">
                    <a:latin typeface="Calibri" charset="0"/>
                    <a:ea typeface="Calibri" charset="0"/>
                    <a:cs typeface="Calibri" charset="0"/>
                  </a:rPr>
                  <a:t>venta</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tienen</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igual</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probabilidad</a:t>
                </a:r>
                <a:r>
                  <a:rPr lang="en-US" sz="2000" dirty="0" smtClean="0">
                    <a:latin typeface="Calibri" charset="0"/>
                    <a:ea typeface="Calibri" charset="0"/>
                    <a:cs typeface="Calibri" charset="0"/>
                  </a:rPr>
                  <a:t>, son </a:t>
                </a:r>
                <a:r>
                  <a:rPr lang="en-US" sz="2000" dirty="0" err="1" smtClean="0">
                    <a:latin typeface="Calibri" charset="0"/>
                    <a:ea typeface="Calibri" charset="0"/>
                    <a:cs typeface="Calibri" charset="0"/>
                  </a:rPr>
                  <a:t>independientes</a:t>
                </a:r>
                <a:r>
                  <a:rPr lang="en-US" sz="2000" dirty="0" smtClean="0">
                    <a:latin typeface="Calibri" charset="0"/>
                    <a:ea typeface="Calibri" charset="0"/>
                    <a:cs typeface="Calibri" charset="0"/>
                  </a:rPr>
                  <a:t> entre </a:t>
                </a:r>
                <a:r>
                  <a:rPr lang="en-US" sz="2000" dirty="0" err="1" smtClean="0">
                    <a:latin typeface="Calibri" charset="0"/>
                    <a:ea typeface="Calibri" charset="0"/>
                    <a:cs typeface="Calibri" charset="0"/>
                  </a:rPr>
                  <a:t>periodos</a:t>
                </a:r>
                <a:r>
                  <a:rPr lang="en-US" sz="2000" dirty="0" smtClean="0">
                    <a:latin typeface="Calibri" charset="0"/>
                    <a:ea typeface="Calibri" charset="0"/>
                    <a:cs typeface="Calibri" charset="0"/>
                  </a:rPr>
                  <a:t> y son </a:t>
                </a:r>
                <a:r>
                  <a:rPr lang="en-US" sz="2000" dirty="0" err="1" smtClean="0">
                    <a:latin typeface="Calibri" charset="0"/>
                    <a:ea typeface="Calibri" charset="0"/>
                    <a:cs typeface="Calibri" charset="0"/>
                  </a:rPr>
                  <a:t>independientes</a:t>
                </a:r>
                <a:r>
                  <a:rPr lang="en-US" sz="2000" dirty="0" smtClean="0">
                    <a:latin typeface="Calibri" charset="0"/>
                    <a:ea typeface="Calibri" charset="0"/>
                    <a:cs typeface="Calibri" charset="0"/>
                  </a:rPr>
                  <a:t> del </a:t>
                </a:r>
                <a:r>
                  <a:rPr lang="en-US" sz="2000" dirty="0" err="1" smtClean="0">
                    <a:latin typeface="Calibri" charset="0"/>
                    <a:ea typeface="Calibri" charset="0"/>
                    <a:cs typeface="Calibri" charset="0"/>
                  </a:rPr>
                  <a:t>ruido</a:t>
                </a:r>
                <a:endParaRPr lang="en-US" sz="2000" dirty="0" smtClean="0">
                  <a:latin typeface="Calibri" charset="0"/>
                  <a:ea typeface="Calibri" charset="0"/>
                  <a:cs typeface="Calibri" charset="0"/>
                </a:endParaRPr>
              </a:p>
              <a:p>
                <a:pPr lvl="1"/>
                <a14:m>
                  <m:oMath xmlns:m="http://schemas.openxmlformats.org/officeDocument/2006/math">
                    <m:sSub>
                      <m:sSubPr>
                        <m:ctrlPr>
                          <a:rPr lang="en-US" sz="2000" i="1" smtClean="0">
                            <a:latin typeface="Cambria Math" charset="0"/>
                          </a:rPr>
                        </m:ctrlPr>
                      </m:sSubPr>
                      <m:e>
                        <m:r>
                          <a:rPr lang="en-US" sz="2000" i="1" smtClean="0">
                            <a:latin typeface="Cambria Math" charset="0"/>
                          </a:rPr>
                          <m:t>𝑃</m:t>
                        </m:r>
                        <m:r>
                          <a:rPr lang="en-US" sz="2000" i="1" smtClean="0">
                            <a:latin typeface="Cambria Math" charset="0"/>
                          </a:rPr>
                          <m:t>[</m:t>
                        </m:r>
                        <m:r>
                          <a:rPr lang="en-US" sz="2000" i="1" smtClean="0">
                            <a:latin typeface="Cambria Math" charset="0"/>
                          </a:rPr>
                          <m:t>𝑏</m:t>
                        </m:r>
                      </m:e>
                      <m:sub>
                        <m:r>
                          <a:rPr lang="en-US" sz="2000" i="1" smtClean="0">
                            <a:latin typeface="Cambria Math" charset="0"/>
                          </a:rPr>
                          <m:t>𝑡</m:t>
                        </m:r>
                      </m:sub>
                    </m:sSub>
                    <m:r>
                      <a:rPr lang="en-US" sz="2000" i="1" smtClean="0">
                        <a:latin typeface="Cambria Math" charset="0"/>
                      </a:rPr>
                      <m:t>=1]=</m:t>
                    </m:r>
                    <m:sSub>
                      <m:sSubPr>
                        <m:ctrlPr>
                          <a:rPr lang="en-US" sz="2000" i="1" smtClean="0">
                            <a:latin typeface="Cambria Math" charset="0"/>
                          </a:rPr>
                        </m:ctrlPr>
                      </m:sSubPr>
                      <m:e>
                        <m:r>
                          <a:rPr lang="en-US" sz="2000" i="1" smtClean="0">
                            <a:latin typeface="Cambria Math" charset="0"/>
                          </a:rPr>
                          <m:t>𝑃</m:t>
                        </m:r>
                        <m:r>
                          <a:rPr lang="en-US" sz="2000" i="1" smtClean="0">
                            <a:latin typeface="Cambria Math" charset="0"/>
                          </a:rPr>
                          <m:t>[</m:t>
                        </m:r>
                        <m:r>
                          <a:rPr lang="en-US" sz="2000" i="1" smtClean="0">
                            <a:latin typeface="Cambria Math" charset="0"/>
                          </a:rPr>
                          <m:t>𝑏</m:t>
                        </m:r>
                      </m:e>
                      <m:sub>
                        <m:r>
                          <a:rPr lang="en-US" sz="2000" i="1" smtClean="0">
                            <a:latin typeface="Cambria Math" charset="0"/>
                          </a:rPr>
                          <m:t>𝑡</m:t>
                        </m:r>
                      </m:sub>
                    </m:sSub>
                    <m:r>
                      <a:rPr lang="en-US" sz="2000" i="1" smtClean="0">
                        <a:latin typeface="Cambria Math" charset="0"/>
                      </a:rPr>
                      <m:t>=−1]=</m:t>
                    </m:r>
                    <m:f>
                      <m:fPr>
                        <m:ctrlPr>
                          <a:rPr lang="mr-IN" sz="2000" i="1" smtClean="0">
                            <a:latin typeface="Cambria Math" charset="0"/>
                          </a:rPr>
                        </m:ctrlPr>
                      </m:fPr>
                      <m:num>
                        <m:r>
                          <a:rPr lang="en-US" sz="2000" i="1" smtClean="0">
                            <a:latin typeface="Cambria Math" charset="0"/>
                          </a:rPr>
                          <m:t>1</m:t>
                        </m:r>
                      </m:num>
                      <m:den>
                        <m:r>
                          <a:rPr lang="en-US" sz="2000" i="1" smtClean="0">
                            <a:latin typeface="Cambria Math" charset="0"/>
                          </a:rPr>
                          <m:t>2</m:t>
                        </m:r>
                      </m:den>
                    </m:f>
                  </m:oMath>
                </a14:m>
                <a:endParaRPr lang="en-US" sz="2000" dirty="0" smtClean="0"/>
              </a:p>
              <a:p>
                <a:pPr lvl="1"/>
                <a14:m>
                  <m:oMath xmlns:m="http://schemas.openxmlformats.org/officeDocument/2006/math">
                    <m:sSub>
                      <m:sSubPr>
                        <m:ctrlPr>
                          <a:rPr lang="en-US" sz="2000" i="1" smtClean="0">
                            <a:latin typeface="Cambria Math" charset="0"/>
                          </a:rPr>
                        </m:ctrlPr>
                      </m:sSubPr>
                      <m:e>
                        <m:r>
                          <a:rPr lang="en-US" sz="2000" i="1" smtClean="0">
                            <a:latin typeface="Cambria Math" charset="0"/>
                          </a:rPr>
                          <m:t>𝐸</m:t>
                        </m:r>
                        <m:r>
                          <a:rPr lang="en-US" sz="2000" i="1" smtClean="0">
                            <a:latin typeface="Cambria Math" charset="0"/>
                          </a:rPr>
                          <m:t>[</m:t>
                        </m:r>
                        <m:r>
                          <a:rPr lang="en-US" sz="2000" i="1" smtClean="0">
                            <a:latin typeface="Cambria Math" charset="0"/>
                          </a:rPr>
                          <m:t>𝑏</m:t>
                        </m:r>
                      </m:e>
                      <m:sub>
                        <m:r>
                          <a:rPr lang="en-US" sz="2000" i="1" smtClean="0">
                            <a:latin typeface="Cambria Math" charset="0"/>
                          </a:rPr>
                          <m:t>𝑡</m:t>
                        </m:r>
                      </m:sub>
                    </m:sSub>
                    <m:sSub>
                      <m:sSubPr>
                        <m:ctrlPr>
                          <a:rPr lang="en-US" sz="2000" i="1" smtClean="0">
                            <a:latin typeface="Cambria Math" charset="0"/>
                          </a:rPr>
                        </m:ctrlPr>
                      </m:sSubPr>
                      <m:e>
                        <m:r>
                          <a:rPr lang="en-US" sz="2000" i="1" smtClean="0">
                            <a:latin typeface="Cambria Math" charset="0"/>
                          </a:rPr>
                          <m:t>𝑏</m:t>
                        </m:r>
                      </m:e>
                      <m:sub>
                        <m:r>
                          <a:rPr lang="en-US" sz="2000" i="1" smtClean="0">
                            <a:latin typeface="Cambria Math" charset="0"/>
                          </a:rPr>
                          <m:t>𝑡</m:t>
                        </m:r>
                        <m:r>
                          <a:rPr lang="en-US" sz="2000" i="1" smtClean="0">
                            <a:latin typeface="Cambria Math" charset="0"/>
                          </a:rPr>
                          <m:t>−1</m:t>
                        </m:r>
                      </m:sub>
                    </m:sSub>
                    <m:r>
                      <a:rPr lang="en-US" sz="2000" i="1" smtClean="0">
                        <a:latin typeface="Cambria Math" charset="0"/>
                      </a:rPr>
                      <m:t>]=0</m:t>
                    </m:r>
                  </m:oMath>
                </a14:m>
                <a:endParaRPr lang="en-US" sz="2000" dirty="0" smtClean="0"/>
              </a:p>
              <a:p>
                <a:pPr lvl="1"/>
                <a14:m>
                  <m:oMath xmlns:m="http://schemas.openxmlformats.org/officeDocument/2006/math">
                    <m:sSub>
                      <m:sSubPr>
                        <m:ctrlPr>
                          <a:rPr lang="en-US" sz="2000" i="1" smtClean="0">
                            <a:latin typeface="Cambria Math" charset="0"/>
                          </a:rPr>
                        </m:ctrlPr>
                      </m:sSubPr>
                      <m:e>
                        <m:r>
                          <a:rPr lang="en-US" sz="2000" i="1" smtClean="0">
                            <a:latin typeface="Cambria Math" charset="0"/>
                          </a:rPr>
                          <m:t>𝐸</m:t>
                        </m:r>
                        <m:r>
                          <a:rPr lang="en-US" sz="2000" i="1" smtClean="0">
                            <a:latin typeface="Cambria Math" charset="0"/>
                          </a:rPr>
                          <m:t>[</m:t>
                        </m:r>
                        <m:r>
                          <a:rPr lang="en-US" sz="2000" i="1" smtClean="0">
                            <a:latin typeface="Cambria Math" charset="0"/>
                          </a:rPr>
                          <m:t>𝑏</m:t>
                        </m:r>
                      </m:e>
                      <m:sub>
                        <m:r>
                          <a:rPr lang="en-US" sz="2000" i="1" smtClean="0">
                            <a:latin typeface="Cambria Math" charset="0"/>
                          </a:rPr>
                          <m:t>𝑡</m:t>
                        </m:r>
                      </m:sub>
                    </m:sSub>
                    <m:sSub>
                      <m:sSubPr>
                        <m:ctrlPr>
                          <a:rPr lang="en-US" sz="2000" i="1" smtClean="0">
                            <a:latin typeface="Cambria Math" charset="0"/>
                          </a:rPr>
                        </m:ctrlPr>
                      </m:sSubPr>
                      <m:e>
                        <m:r>
                          <a:rPr lang="en-US" sz="2000" i="1" smtClean="0">
                            <a:latin typeface="Cambria Math" charset="0"/>
                          </a:rPr>
                          <m:t>𝑢</m:t>
                        </m:r>
                      </m:e>
                      <m:sub>
                        <m:r>
                          <a:rPr lang="en-US" sz="2000" i="1" smtClean="0">
                            <a:latin typeface="Cambria Math" charset="0"/>
                          </a:rPr>
                          <m:t>𝑡</m:t>
                        </m:r>
                      </m:sub>
                    </m:sSub>
                    <m:r>
                      <a:rPr lang="en-US" sz="2000" i="1" smtClean="0">
                        <a:latin typeface="Cambria Math" charset="0"/>
                      </a:rPr>
                      <m:t>]=0</m:t>
                    </m:r>
                  </m:oMath>
                </a14:m>
                <a:endParaRPr lang="en-US" sz="2000" dirty="0" smtClean="0"/>
              </a:p>
              <a:p>
                <a:pPr marL="228600" lvl="1">
                  <a:spcBef>
                    <a:spcPts val="1000"/>
                  </a:spcBef>
                </a:pPr>
                <a:r>
                  <a:rPr lang="en-US" sz="2000" dirty="0">
                    <a:latin typeface="Calibri" charset="0"/>
                    <a:ea typeface="Calibri" charset="0"/>
                    <a:cs typeface="Calibri" charset="0"/>
                  </a:rPr>
                  <a:t>De </a:t>
                </a:r>
                <a:r>
                  <a:rPr lang="en-US" sz="2000" dirty="0" err="1">
                    <a:latin typeface="Calibri" charset="0"/>
                    <a:ea typeface="Calibri" charset="0"/>
                    <a:cs typeface="Calibri" charset="0"/>
                  </a:rPr>
                  <a:t>esto</a:t>
                </a:r>
                <a:r>
                  <a:rPr lang="en-US" sz="2000" dirty="0">
                    <a:latin typeface="Calibri" charset="0"/>
                    <a:ea typeface="Calibri" charset="0"/>
                    <a:cs typeface="Calibri" charset="0"/>
                  </a:rPr>
                  <a:t> Roll </a:t>
                </a:r>
                <a:r>
                  <a:rPr lang="en-US" sz="2000" dirty="0" err="1">
                    <a:latin typeface="Calibri" charset="0"/>
                    <a:ea typeface="Calibri" charset="0"/>
                    <a:cs typeface="Calibri" charset="0"/>
                  </a:rPr>
                  <a:t>derivo</a:t>
                </a:r>
                <a:r>
                  <a:rPr lang="en-US" sz="2000" dirty="0">
                    <a:latin typeface="Calibri" charset="0"/>
                    <a:ea typeface="Calibri" charset="0"/>
                    <a:cs typeface="Calibri" charset="0"/>
                  </a:rPr>
                  <a:t> </a:t>
                </a:r>
                <a:r>
                  <a:rPr lang="en-US" sz="2000" dirty="0" err="1">
                    <a:latin typeface="Calibri" charset="0"/>
                    <a:ea typeface="Calibri" charset="0"/>
                    <a:cs typeface="Calibri" charset="0"/>
                  </a:rPr>
                  <a:t>los</a:t>
                </a:r>
                <a:r>
                  <a:rPr lang="en-US" sz="2000" dirty="0">
                    <a:latin typeface="Calibri" charset="0"/>
                    <a:ea typeface="Calibri" charset="0"/>
                    <a:cs typeface="Calibri" charset="0"/>
                  </a:rPr>
                  <a:t> </a:t>
                </a:r>
                <a:r>
                  <a:rPr lang="en-US" sz="2000" dirty="0" err="1">
                    <a:latin typeface="Calibri" charset="0"/>
                    <a:ea typeface="Calibri" charset="0"/>
                    <a:cs typeface="Calibri" charset="0"/>
                  </a:rPr>
                  <a:t>valores</a:t>
                </a:r>
                <a:r>
                  <a:rPr lang="en-US" sz="2000" dirty="0">
                    <a:latin typeface="Calibri" charset="0"/>
                    <a:ea typeface="Calibri" charset="0"/>
                    <a:cs typeface="Calibri" charset="0"/>
                  </a:rPr>
                  <a:t> de c y </a:t>
                </a:r>
                <a14:m>
                  <m:oMath xmlns:m="http://schemas.openxmlformats.org/officeDocument/2006/math">
                    <m:sSubSup>
                      <m:sSubSupPr>
                        <m:ctrlPr>
                          <a:rPr lang="en-US" sz="2000" i="1">
                            <a:latin typeface="Cambria Math" charset="0"/>
                            <a:ea typeface="Calibri" charset="0"/>
                            <a:cs typeface="Calibri" charset="0"/>
                          </a:rPr>
                        </m:ctrlPr>
                      </m:sSubSupPr>
                      <m:e>
                        <m:r>
                          <a:rPr lang="en-US" sz="2000">
                            <a:latin typeface="Cambria Math" charset="0"/>
                            <a:ea typeface="Calibri" charset="0"/>
                            <a:cs typeface="Calibri" charset="0"/>
                          </a:rPr>
                          <m:t>𝜎</m:t>
                        </m:r>
                      </m:e>
                      <m:sub>
                        <m:r>
                          <a:rPr lang="en-US" sz="2000">
                            <a:latin typeface="Cambria Math" charset="0"/>
                            <a:ea typeface="Calibri" charset="0"/>
                            <a:cs typeface="Calibri" charset="0"/>
                          </a:rPr>
                          <m:t>𝑢</m:t>
                        </m:r>
                      </m:sub>
                      <m:sup>
                        <m:r>
                          <a:rPr lang="en-US" sz="2000">
                            <a:latin typeface="Cambria Math" charset="0"/>
                            <a:ea typeface="Calibri" charset="0"/>
                            <a:cs typeface="Calibri" charset="0"/>
                          </a:rPr>
                          <m:t>2</m:t>
                        </m:r>
                      </m:sup>
                    </m:sSubSup>
                  </m:oMath>
                </a14:m>
                <a:r>
                  <a:rPr lang="en-US" sz="2000" dirty="0">
                    <a:latin typeface="Calibri" charset="0"/>
                    <a:ea typeface="Calibri" charset="0"/>
                    <a:cs typeface="Calibri" charset="0"/>
                  </a:rPr>
                  <a:t> de la </a:t>
                </a:r>
                <a:r>
                  <a:rPr lang="en-US" sz="2000" dirty="0" err="1">
                    <a:latin typeface="Calibri" charset="0"/>
                    <a:ea typeface="Calibri" charset="0"/>
                    <a:cs typeface="Calibri" charset="0"/>
                  </a:rPr>
                  <a:t>siguiente</a:t>
                </a:r>
                <a:r>
                  <a:rPr lang="en-US" sz="2000" dirty="0">
                    <a:latin typeface="Calibri" charset="0"/>
                    <a:ea typeface="Calibri" charset="0"/>
                    <a:cs typeface="Calibri" charset="0"/>
                  </a:rPr>
                  <a:t> forma: </a:t>
                </a:r>
                <a:endParaRPr lang="en-US" sz="2000" dirty="0" smtClean="0">
                  <a:latin typeface="Calibri" charset="0"/>
                  <a:ea typeface="Calibri" charset="0"/>
                  <a:cs typeface="Calibri" charset="0"/>
                </a:endParaRPr>
              </a:p>
              <a:p>
                <a:pPr marL="228600" lvl="1">
                  <a:spcBef>
                    <a:spcPts val="1000"/>
                  </a:spcBef>
                </a:pPr>
                <a:endParaRPr lang="en-US" sz="2000" dirty="0">
                  <a:latin typeface="Calibri" charset="0"/>
                  <a:ea typeface="Calibri" charset="0"/>
                  <a:cs typeface="Calibri" charset="0"/>
                </a:endParaRPr>
              </a:p>
              <a:p>
                <a:pPr marL="228600" lvl="1">
                  <a:spcBef>
                    <a:spcPts val="1000"/>
                  </a:spcBef>
                </a:pPr>
                <a:endParaRPr lang="en-US" sz="2000" dirty="0">
                  <a:latin typeface="Calibri" charset="0"/>
                  <a:ea typeface="Calibri" charset="0"/>
                  <a:cs typeface="Calibri" charset="0"/>
                </a:endParaRPr>
              </a:p>
              <a:p>
                <a:pPr marL="228600" lvl="1">
                  <a:spcBef>
                    <a:spcPts val="1000"/>
                  </a:spcBef>
                </a:pPr>
                <a:r>
                  <a:rPr lang="en-US" sz="2000" dirty="0" smtClean="0">
                    <a:latin typeface="Calibri" charset="0"/>
                    <a:ea typeface="Calibri" charset="0"/>
                    <a:cs typeface="Calibri" charset="0"/>
                  </a:rPr>
                  <a:t>Con </a:t>
                </a:r>
                <a:r>
                  <a:rPr lang="en-US" sz="2000" dirty="0" err="1" smtClean="0">
                    <a:latin typeface="Calibri" charset="0"/>
                    <a:ea typeface="Calibri" charset="0"/>
                    <a:cs typeface="Calibri" charset="0"/>
                  </a:rPr>
                  <a:t>esta</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fórmula</a:t>
                </a:r>
                <a:r>
                  <a:rPr lang="en-US" sz="2000" dirty="0" smtClean="0">
                    <a:latin typeface="Calibri" charset="0"/>
                    <a:ea typeface="Calibri" charset="0"/>
                    <a:cs typeface="Calibri" charset="0"/>
                  </a:rPr>
                  <a:t> se </a:t>
                </a:r>
                <a:r>
                  <a:rPr lang="en-US" sz="2000" dirty="0" err="1" smtClean="0">
                    <a:latin typeface="Calibri" charset="0"/>
                    <a:ea typeface="Calibri" charset="0"/>
                    <a:cs typeface="Calibri" charset="0"/>
                  </a:rPr>
                  <a:t>puede</a:t>
                </a:r>
                <a:r>
                  <a:rPr lang="en-US" sz="2000" dirty="0" smtClean="0">
                    <a:latin typeface="Calibri" charset="0"/>
                    <a:ea typeface="Calibri" charset="0"/>
                    <a:cs typeface="Calibri" charset="0"/>
                  </a:rPr>
                  <a:t> </a:t>
                </a:r>
                <a:r>
                  <a:rPr lang="en-US" sz="2000" dirty="0" err="1" smtClean="0">
                    <a:latin typeface="Calibri" charset="0"/>
                    <a:ea typeface="Calibri" charset="0"/>
                    <a:cs typeface="Calibri" charset="0"/>
                  </a:rPr>
                  <a:t>estimar</a:t>
                </a:r>
                <a:r>
                  <a:rPr lang="en-US" sz="2000" dirty="0" smtClean="0">
                    <a:latin typeface="Calibri" charset="0"/>
                    <a:ea typeface="Calibri" charset="0"/>
                    <a:cs typeface="Calibri" charset="0"/>
                  </a:rPr>
                  <a:t> el </a:t>
                </a:r>
                <a:r>
                  <a:rPr lang="en-US" sz="2000" dirty="0" smtClean="0">
                    <a:latin typeface="Calibri" charset="0"/>
                    <a:ea typeface="Calibri" charset="0"/>
                    <a:cs typeface="Calibri" charset="0"/>
                  </a:rPr>
                  <a:t>Spread </a:t>
                </a:r>
                <a:r>
                  <a:rPr lang="en-US" sz="2000" dirty="0" smtClean="0">
                    <a:solidFill>
                      <a:srgbClr val="C00000"/>
                    </a:solidFill>
                    <a:latin typeface="Calibri" charset="0"/>
                    <a:ea typeface="Calibri" charset="0"/>
                    <a:cs typeface="Calibri" charset="0"/>
                  </a:rPr>
                  <a:t>(2*c)</a:t>
                </a:r>
                <a:r>
                  <a:rPr lang="en-US" sz="2000" dirty="0" smtClean="0">
                    <a:latin typeface="Calibri" charset="0"/>
                    <a:ea typeface="Calibri" charset="0"/>
                    <a:cs typeface="Calibri" charset="0"/>
                  </a:rPr>
                  <a:t>:</a:t>
                </a:r>
                <a:endParaRPr lang="en-US" sz="2000" dirty="0" smtClean="0">
                  <a:latin typeface="Calibri" charset="0"/>
                  <a:ea typeface="Calibri" charset="0"/>
                  <a:cs typeface="Calibri" charset="0"/>
                </a:endParaRPr>
              </a:p>
              <a:p>
                <a:pPr marL="228600" lvl="1">
                  <a:spcBef>
                    <a:spcPts val="1000"/>
                  </a:spcBef>
                </a:pPr>
                <a:endParaRPr lang="en-US" sz="2000" dirty="0" smtClean="0">
                  <a:latin typeface="Calibri" charset="0"/>
                  <a:ea typeface="Calibri" charset="0"/>
                  <a:cs typeface="Calibri" charset="0"/>
                </a:endParaRPr>
              </a:p>
            </p:txBody>
          </p:sp>
        </mc:Choice>
        <mc:Fallback>
          <p:sp>
            <p:nvSpPr>
              <p:cNvPr id="11" name="Marcador de contenido 2"/>
              <p:cNvSpPr txBox="1">
                <a:spLocks noRot="1" noChangeAspect="1" noMove="1" noResize="1" noEditPoints="1" noAdjustHandles="1" noChangeArrowheads="1" noChangeShapeType="1" noTextEdit="1"/>
              </p:cNvSpPr>
              <p:nvPr/>
            </p:nvSpPr>
            <p:spPr>
              <a:xfrm>
                <a:off x="348343" y="1439185"/>
                <a:ext cx="6408818" cy="5533118"/>
              </a:xfrm>
              <a:prstGeom prst="rect">
                <a:avLst/>
              </a:prstGeom>
              <a:blipFill rotWithShape="0">
                <a:blip r:embed="rId4"/>
                <a:stretch>
                  <a:fillRect l="-856" t="-1101"/>
                </a:stretch>
              </a:blipFill>
            </p:spPr>
            <p:txBody>
              <a:bodyPr/>
              <a:lstStyle/>
              <a:p>
                <a:r>
                  <a:rPr lang="es-ES_tradnl">
                    <a:noFill/>
                  </a:rPr>
                  <a:t> </a:t>
                </a:r>
              </a:p>
            </p:txBody>
          </p:sp>
        </mc:Fallback>
      </mc:AlternateContent>
      <p:pic>
        <p:nvPicPr>
          <p:cNvPr id="12" name="Imagen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362" y="3879167"/>
            <a:ext cx="3963549" cy="1156503"/>
          </a:xfrm>
          <a:prstGeom prst="rect">
            <a:avLst/>
          </a:prstGeom>
        </p:spPr>
      </p:pic>
      <p:pic>
        <p:nvPicPr>
          <p:cNvPr id="13" name="Imagen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1010" y="1816890"/>
            <a:ext cx="5218901" cy="3881283"/>
          </a:xfrm>
          <a:prstGeom prst="rect">
            <a:avLst/>
          </a:prstGeom>
        </p:spPr>
      </p:pic>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135" y="5489376"/>
            <a:ext cx="5029200" cy="342900"/>
          </a:xfrm>
          <a:prstGeom prst="rect">
            <a:avLst/>
          </a:prstGeom>
        </p:spPr>
      </p:pic>
    </p:spTree>
    <p:extLst>
      <p:ext uri="{BB962C8B-B14F-4D97-AF65-F5344CB8AC3E}">
        <p14:creationId xmlns:p14="http://schemas.microsoft.com/office/powerpoint/2010/main" val="146435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smtClean="0"/>
              <a:t>3. </a:t>
            </a:r>
            <a:r>
              <a:rPr lang="es-ES_tradnl" dirty="0"/>
              <a:t>High </a:t>
            </a:r>
            <a:r>
              <a:rPr lang="mr-IN" dirty="0"/>
              <a:t>–</a:t>
            </a:r>
            <a:r>
              <a:rPr lang="es-ES_tradnl" dirty="0"/>
              <a:t> </a:t>
            </a:r>
            <a:r>
              <a:rPr lang="es-ES_tradnl" dirty="0" err="1"/>
              <a:t>Low</a:t>
            </a:r>
            <a:r>
              <a:rPr lang="es-ES_tradnl" dirty="0"/>
              <a:t> </a:t>
            </a:r>
            <a:r>
              <a:rPr lang="es-ES_tradnl" dirty="0" err="1"/>
              <a:t>Volatility</a:t>
            </a:r>
            <a:r>
              <a:rPr lang="es-ES_tradnl" dirty="0"/>
              <a:t> </a:t>
            </a:r>
            <a:r>
              <a:rPr lang="es-ES_tradnl" dirty="0" err="1"/>
              <a:t>Estimator</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5" name="Marcador de contenido 2"/>
          <p:cNvSpPr>
            <a:spLocks noGrp="1"/>
          </p:cNvSpPr>
          <p:nvPr>
            <p:ph idx="1"/>
          </p:nvPr>
        </p:nvSpPr>
        <p:spPr>
          <a:xfrm>
            <a:off x="838200" y="1805042"/>
            <a:ext cx="11018838" cy="4356271"/>
          </a:xfrm>
        </p:spPr>
        <p:txBody>
          <a:bodyPr/>
          <a:lstStyle/>
          <a:p>
            <a:r>
              <a:rPr lang="es-ES_tradnl" dirty="0" smtClean="0"/>
              <a:t>En 1983 </a:t>
            </a:r>
            <a:r>
              <a:rPr lang="es-ES_tradnl" dirty="0" err="1" smtClean="0"/>
              <a:t>Beckers</a:t>
            </a:r>
            <a:r>
              <a:rPr lang="es-ES_tradnl" dirty="0" smtClean="0"/>
              <a:t> demostró que la volatilidad usando máximo y mínimo es mejor que la volatilidad estimada con los precios de </a:t>
            </a:r>
            <a:r>
              <a:rPr lang="es-ES_tradnl" dirty="0" smtClean="0"/>
              <a:t>cierre</a:t>
            </a:r>
          </a:p>
          <a:p>
            <a:endParaRPr lang="es-ES_tradnl" dirty="0"/>
          </a:p>
          <a:p>
            <a:endParaRPr lang="es-ES_tradnl" dirty="0" smtClean="0"/>
          </a:p>
          <a:p>
            <a:endParaRPr lang="es-ES_tradnl" dirty="0"/>
          </a:p>
          <a:p>
            <a:endParaRPr lang="es-ES_tradnl" dirty="0" smtClean="0"/>
          </a:p>
          <a:p>
            <a:endParaRPr lang="es-ES_tradnl" dirty="0"/>
          </a:p>
          <a:p>
            <a:r>
              <a:rPr lang="es-ES_tradnl" dirty="0" smtClean="0"/>
              <a:t>Interesante para algoritmos de trading que requieran un stop </a:t>
            </a:r>
            <a:r>
              <a:rPr lang="es-ES_tradnl" dirty="0" err="1" smtClean="0"/>
              <a:t>loss</a:t>
            </a:r>
            <a:r>
              <a:rPr lang="es-ES_tradnl" dirty="0" smtClean="0"/>
              <a:t> por volatilidad o para identificar regímenes de alta volatilidad</a:t>
            </a:r>
            <a:endParaRPr lang="es-ES_tradnl" dirty="0" smtClean="0"/>
          </a:p>
          <a:p>
            <a:endParaRPr lang="es-ES_tradnl" dirty="0"/>
          </a:p>
        </p:txBody>
      </p:sp>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9" y="2766804"/>
            <a:ext cx="3291281" cy="1814585"/>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9385" y="3344152"/>
            <a:ext cx="2377357" cy="578276"/>
          </a:xfrm>
          <a:prstGeom prst="rect">
            <a:avLst/>
          </a:prstGeom>
        </p:spPr>
      </p:pic>
      <p:sp>
        <p:nvSpPr>
          <p:cNvPr id="18" name="Cerrar llave 17"/>
          <p:cNvSpPr/>
          <p:nvPr/>
        </p:nvSpPr>
        <p:spPr>
          <a:xfrm>
            <a:off x="6447934" y="2731434"/>
            <a:ext cx="527901" cy="18853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22"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Tree>
    <p:extLst>
      <p:ext uri="{BB962C8B-B14F-4D97-AF65-F5344CB8AC3E}">
        <p14:creationId xmlns:p14="http://schemas.microsoft.com/office/powerpoint/2010/main" val="4654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4</a:t>
            </a:r>
            <a:r>
              <a:rPr lang="es-ES_tradnl" dirty="0" smtClean="0"/>
              <a:t>. </a:t>
            </a:r>
            <a:r>
              <a:rPr lang="es-ES_tradnl" dirty="0" err="1"/>
              <a:t>Corwin</a:t>
            </a:r>
            <a:r>
              <a:rPr lang="es-ES_tradnl" dirty="0"/>
              <a:t> y </a:t>
            </a:r>
            <a:r>
              <a:rPr lang="es-ES_tradnl" dirty="0" err="1"/>
              <a:t>schultz</a:t>
            </a:r>
            <a:r>
              <a:rPr lang="es-ES_tradnl" dirty="0"/>
              <a:t> </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5" name="Marcador de contenido 2"/>
          <p:cNvSpPr>
            <a:spLocks noGrp="1"/>
          </p:cNvSpPr>
          <p:nvPr>
            <p:ph idx="1"/>
          </p:nvPr>
        </p:nvSpPr>
        <p:spPr>
          <a:xfrm>
            <a:off x="838200" y="1805042"/>
            <a:ext cx="11018838" cy="4356271"/>
          </a:xfrm>
        </p:spPr>
        <p:txBody>
          <a:bodyPr/>
          <a:lstStyle/>
          <a:p>
            <a:r>
              <a:rPr lang="es-ES_tradnl" dirty="0"/>
              <a:t>Usando los trabajos de </a:t>
            </a:r>
            <a:r>
              <a:rPr lang="es-ES_tradnl" dirty="0" err="1"/>
              <a:t>Beckers</a:t>
            </a:r>
            <a:r>
              <a:rPr lang="es-ES_tradnl" dirty="0"/>
              <a:t> de la volatilidad, </a:t>
            </a:r>
            <a:r>
              <a:rPr lang="es-ES_tradnl" dirty="0" err="1"/>
              <a:t>Corwin</a:t>
            </a:r>
            <a:r>
              <a:rPr lang="es-ES_tradnl" dirty="0"/>
              <a:t> y </a:t>
            </a:r>
            <a:r>
              <a:rPr lang="es-ES_tradnl" dirty="0" err="1"/>
              <a:t>Schultzz</a:t>
            </a:r>
            <a:r>
              <a:rPr lang="es-ES_tradnl" dirty="0"/>
              <a:t> introdujeron un estimador del spread usando el máximo y mínimo de los precios</a:t>
            </a:r>
          </a:p>
          <a:p>
            <a:r>
              <a:rPr lang="es-ES_tradnl" dirty="0"/>
              <a:t>El estimador se basa en dos principio:</a:t>
            </a:r>
          </a:p>
          <a:p>
            <a:pPr marL="914400" lvl="1" indent="-457200">
              <a:buFont typeface="+mj-lt"/>
              <a:buAutoNum type="arabicPeriod"/>
            </a:pPr>
            <a:r>
              <a:rPr lang="es-ES_tradnl" dirty="0" smtClean="0"/>
              <a:t>Precios altos se ”unen”  con el </a:t>
            </a:r>
            <a:r>
              <a:rPr lang="es-ES_tradnl" dirty="0" err="1" smtClean="0"/>
              <a:t>offer</a:t>
            </a:r>
            <a:r>
              <a:rPr lang="es-ES_tradnl" dirty="0" smtClean="0"/>
              <a:t> y precio bajo con el </a:t>
            </a:r>
            <a:r>
              <a:rPr lang="es-ES_tradnl" dirty="0" err="1" smtClean="0"/>
              <a:t>Bid</a:t>
            </a:r>
            <a:r>
              <a:rPr lang="es-ES_tradnl" dirty="0" smtClean="0"/>
              <a:t>. La razón entre precios alto y bajo refleja la volatilidad como el </a:t>
            </a:r>
            <a:r>
              <a:rPr lang="es-ES_tradnl" dirty="0" err="1" smtClean="0"/>
              <a:t>bid</a:t>
            </a:r>
            <a:r>
              <a:rPr lang="es-ES_tradnl" dirty="0" smtClean="0"/>
              <a:t> </a:t>
            </a:r>
            <a:r>
              <a:rPr lang="es-ES_tradnl" dirty="0" err="1" smtClean="0"/>
              <a:t>ask</a:t>
            </a:r>
            <a:r>
              <a:rPr lang="es-ES_tradnl" dirty="0" smtClean="0"/>
              <a:t> spread</a:t>
            </a:r>
          </a:p>
          <a:p>
            <a:pPr marL="914400" lvl="1" indent="-457200">
              <a:buFont typeface="+mj-lt"/>
              <a:buAutoNum type="arabicPeriod"/>
            </a:pPr>
            <a:r>
              <a:rPr lang="es-ES_tradnl" dirty="0" smtClean="0"/>
              <a:t>El </a:t>
            </a:r>
            <a:r>
              <a:rPr lang="es-ES_tradnl" dirty="0"/>
              <a:t>componente de la razón entre precio altos-bajos que se debe a la volatilidad aumenta proporcionalmente con el tiempo entre dos observaciones</a:t>
            </a:r>
          </a:p>
          <a:p>
            <a:endParaRPr lang="es-ES_tradnl" dirty="0"/>
          </a:p>
        </p:txBody>
      </p:sp>
      <p:sp>
        <p:nvSpPr>
          <p:cNvPr id="11"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Tree>
    <p:extLst>
      <p:ext uri="{BB962C8B-B14F-4D97-AF65-F5344CB8AC3E}">
        <p14:creationId xmlns:p14="http://schemas.microsoft.com/office/powerpoint/2010/main" val="25001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4</a:t>
            </a:r>
            <a:r>
              <a:rPr lang="es-ES_tradnl" dirty="0" smtClean="0"/>
              <a:t>. </a:t>
            </a:r>
            <a:r>
              <a:rPr lang="es-ES_tradnl" dirty="0" err="1"/>
              <a:t>Corwin</a:t>
            </a:r>
            <a:r>
              <a:rPr lang="es-ES_tradnl" dirty="0"/>
              <a:t> y </a:t>
            </a:r>
            <a:r>
              <a:rPr lang="es-ES_tradnl" dirty="0" err="1"/>
              <a:t>schultz</a:t>
            </a:r>
            <a:r>
              <a:rPr lang="es-ES_tradnl" dirty="0"/>
              <a:t> </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2" name="Marcador de contenido 1"/>
              <p:cNvSpPr>
                <a:spLocks noGrp="1"/>
              </p:cNvSpPr>
              <p:nvPr>
                <p:ph idx="1"/>
              </p:nvPr>
            </p:nvSpPr>
            <p:spPr/>
            <p:txBody>
              <a:bodyPr/>
              <a:lstStyle/>
              <a:p>
                <a:r>
                  <a:rPr lang="es-ES_tradnl" dirty="0"/>
                  <a:t>El spread </a:t>
                </a:r>
                <a:r>
                  <a:rPr lang="es-ES_tradnl" dirty="0" smtClean="0"/>
                  <a:t>(</a:t>
                </a:r>
                <a:r>
                  <a:rPr lang="es-ES_tradnl" dirty="0" err="1" smtClean="0"/>
                  <a:t>S</a:t>
                </a:r>
                <a:r>
                  <a:rPr lang="es-ES_tradnl" baseline="-25000" dirty="0" err="1" smtClean="0"/>
                  <a:t>t</a:t>
                </a:r>
                <a:r>
                  <a:rPr lang="es-ES_tradnl" dirty="0" smtClean="0"/>
                  <a:t> )se </a:t>
                </a:r>
                <a:r>
                  <a:rPr lang="es-ES_tradnl" dirty="0"/>
                  <a:t>puede calcular de la siguiente manera:</a:t>
                </a:r>
              </a:p>
              <a:p>
                <a:pPr lvl="1"/>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𝑡</m:t>
                        </m:r>
                        <m:r>
                          <a:rPr lang="en-US" i="1">
                            <a:latin typeface="Cambria Math" charset="0"/>
                          </a:rPr>
                          <m:t>−</m:t>
                        </m:r>
                        <m:r>
                          <a:rPr lang="en-US" i="1">
                            <a:latin typeface="Cambria Math" charset="0"/>
                          </a:rPr>
                          <m:t>𝑡</m:t>
                        </m:r>
                        <m:r>
                          <a:rPr lang="en-US" i="1">
                            <a:latin typeface="Cambria Math" charset="0"/>
                          </a:rPr>
                          <m:t>,</m:t>
                        </m:r>
                        <m:r>
                          <a:rPr lang="en-US" i="1">
                            <a:latin typeface="Cambria Math" charset="0"/>
                          </a:rPr>
                          <m:t>𝑡</m:t>
                        </m:r>
                      </m:sub>
                    </m:sSub>
                  </m:oMath>
                </a14:m>
                <a:r>
                  <a:rPr lang="es-ES_tradnl" dirty="0"/>
                  <a:t> es el precio máximo de las 2 barra</a:t>
                </a:r>
              </a:p>
              <a:p>
                <a:pPr lvl="1"/>
                <a14:m>
                  <m:oMath xmlns:m="http://schemas.openxmlformats.org/officeDocument/2006/math">
                    <m:sSub>
                      <m:sSubPr>
                        <m:ctrlPr>
                          <a:rPr lang="en-US" i="1">
                            <a:latin typeface="Cambria Math" charset="0"/>
                          </a:rPr>
                        </m:ctrlPr>
                      </m:sSubPr>
                      <m:e>
                        <m:r>
                          <a:rPr lang="en-US" i="1">
                            <a:latin typeface="Cambria Math" charset="0"/>
                          </a:rPr>
                          <m:t>𝐿</m:t>
                        </m:r>
                      </m:e>
                      <m:sub>
                        <m:r>
                          <a:rPr lang="en-US" i="1">
                            <a:latin typeface="Cambria Math" charset="0"/>
                          </a:rPr>
                          <m:t>𝑡</m:t>
                        </m:r>
                        <m:r>
                          <a:rPr lang="en-US" i="1">
                            <a:latin typeface="Cambria Math" charset="0"/>
                          </a:rPr>
                          <m:t>−</m:t>
                        </m:r>
                        <m:r>
                          <a:rPr lang="en-US" i="1">
                            <a:latin typeface="Cambria Math" charset="0"/>
                          </a:rPr>
                          <m:t>𝑡</m:t>
                        </m:r>
                        <m:r>
                          <a:rPr lang="en-US" i="1">
                            <a:latin typeface="Cambria Math" charset="0"/>
                          </a:rPr>
                          <m:t>,</m:t>
                        </m:r>
                        <m:r>
                          <a:rPr lang="en-US" i="1">
                            <a:latin typeface="Cambria Math" charset="0"/>
                          </a:rPr>
                          <m:t>𝑡</m:t>
                        </m:r>
                      </m:sub>
                    </m:sSub>
                  </m:oMath>
                </a14:m>
                <a:r>
                  <a:rPr lang="es-ES_tradnl" dirty="0"/>
                  <a:t> es el precio </a:t>
                </a:r>
                <a:r>
                  <a:rPr lang="es-ES_tradnl" dirty="0" smtClean="0"/>
                  <a:t>mínimo de </a:t>
                </a:r>
                <a:r>
                  <a:rPr lang="es-ES_tradnl" dirty="0"/>
                  <a:t>las 2 barra</a:t>
                </a:r>
              </a:p>
              <a:p>
                <a:endParaRPr lang="es-ES_tradnl" dirty="0"/>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4"/>
                <a:stretch>
                  <a:fillRect l="-1043" t="-2241"/>
                </a:stretch>
              </a:blipFill>
            </p:spPr>
            <p:txBody>
              <a:bodyPr/>
              <a:lstStyle/>
              <a:p>
                <a:r>
                  <a:rPr lang="es-ES_tradnl">
                    <a:noFill/>
                  </a:rPr>
                  <a:t> </a:t>
                </a:r>
              </a:p>
            </p:txBody>
          </p:sp>
        </mc:Fallback>
      </mc:AlternateContent>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7173" y="3186883"/>
            <a:ext cx="3677654" cy="3269026"/>
          </a:xfrm>
          <a:prstGeom prst="rect">
            <a:avLst/>
          </a:prstGeom>
        </p:spPr>
      </p:pic>
    </p:spTree>
    <p:extLst>
      <p:ext uri="{BB962C8B-B14F-4D97-AF65-F5344CB8AC3E}">
        <p14:creationId xmlns:p14="http://schemas.microsoft.com/office/powerpoint/2010/main" val="68690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rPr>
              <a:t>Motivación.</a:t>
            </a: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rPr>
              <a:t>Literatura relacionada</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Primera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secuencia de precios</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latin typeface="Century Gothic"/>
                <a:cs typeface="Century Gothic"/>
              </a:rPr>
              <a:t>Segunda generación </a:t>
            </a:r>
            <a:r>
              <a:rPr lang="mr-IN" dirty="0">
                <a:latin typeface="Century Gothic"/>
                <a:cs typeface="Century Gothic"/>
              </a:rPr>
              <a:t>–</a:t>
            </a:r>
            <a:r>
              <a:rPr lang="es-ES" dirty="0">
                <a:latin typeface="Century Gothic"/>
                <a:cs typeface="Century Gothic"/>
              </a:rPr>
              <a:t> liquidez a partir de volumen</a:t>
            </a:r>
            <a:endParaRPr lang="es-ES" dirty="0">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Tercera generación </a:t>
            </a:r>
            <a:r>
              <a:rPr lang="mr-IN" dirty="0" smtClean="0">
                <a:solidFill>
                  <a:schemeClr val="bg1">
                    <a:lumMod val="50000"/>
                  </a:schemeClr>
                </a:solidFill>
                <a:latin typeface="Century Gothic"/>
                <a:cs typeface="Century Gothic"/>
              </a:rPr>
              <a:t>–</a:t>
            </a:r>
            <a:r>
              <a:rPr lang="es-ES" dirty="0" smtClean="0">
                <a:solidFill>
                  <a:schemeClr val="bg1">
                    <a:lumMod val="50000"/>
                  </a:schemeClr>
                </a:solidFill>
                <a:latin typeface="Century Gothic"/>
                <a:cs typeface="Century Gothic"/>
              </a:rPr>
              <a:t> modelos secuenciales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Algoritmos predatorios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190417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Segunda generación de modelos</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2" name="Marcador de contenido 1"/>
          <p:cNvSpPr>
            <a:spLocks noGrp="1"/>
          </p:cNvSpPr>
          <p:nvPr>
            <p:ph idx="1"/>
          </p:nvPr>
        </p:nvSpPr>
        <p:spPr/>
        <p:txBody>
          <a:bodyPr/>
          <a:lstStyle/>
          <a:p>
            <a:r>
              <a:rPr lang="es-ES_tradnl" dirty="0"/>
              <a:t>Esta generación de modelos se enfocó en entender la iliquidez</a:t>
            </a:r>
          </a:p>
          <a:p>
            <a:r>
              <a:rPr lang="es-ES_tradnl" dirty="0"/>
              <a:t>La iliquidez es muy importante porque esta asociada con un Premium</a:t>
            </a:r>
          </a:p>
          <a:p>
            <a:r>
              <a:rPr lang="es-ES_tradnl" dirty="0"/>
              <a:t>La mayoría de parámetros se van a estimar por medio de regresiones </a:t>
            </a:r>
          </a:p>
          <a:p>
            <a:r>
              <a:rPr lang="es-ES_tradnl" dirty="0"/>
              <a:t>Pude que sea mejor el t-valor asociado con las estimaciones de las microestructuras que el promedio en si (t </a:t>
            </a:r>
            <a:r>
              <a:rPr lang="mr-IN" dirty="0"/>
              <a:t>–</a:t>
            </a:r>
            <a:r>
              <a:rPr lang="es-ES_tradnl" dirty="0"/>
              <a:t>valores se re escalan por la desviación estándar del error)</a:t>
            </a:r>
            <a:endParaRPr lang="es-ES_tradnl" dirty="0"/>
          </a:p>
        </p:txBody>
      </p:sp>
    </p:spTree>
    <p:extLst>
      <p:ext uri="{BB962C8B-B14F-4D97-AF65-F5344CB8AC3E}">
        <p14:creationId xmlns:p14="http://schemas.microsoft.com/office/powerpoint/2010/main" val="16366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latin typeface="Century Gothic"/>
                <a:cs typeface="Century Gothic"/>
              </a:rPr>
              <a:t>Motivación.</a:t>
            </a:r>
          </a:p>
          <a:p>
            <a:pPr marL="857250" lvl="1" indent="-514350">
              <a:buFont typeface="+mj-lt"/>
              <a:buAutoNum type="romanLcPeriod"/>
            </a:pPr>
            <a:endParaRPr lang="es-ES" dirty="0">
              <a:latin typeface="Century Gothic"/>
            </a:endParaRPr>
          </a:p>
          <a:p>
            <a:pPr marL="857250" lvl="1" indent="-514350">
              <a:buFont typeface="+mj-lt"/>
              <a:buAutoNum type="romanLcPeriod"/>
            </a:pPr>
            <a:r>
              <a:rPr lang="es-ES" dirty="0" smtClean="0">
                <a:latin typeface="Century Gothic"/>
              </a:rPr>
              <a:t>Literatura relacionada</a:t>
            </a:r>
            <a:endParaRPr lang="es-ES" dirty="0">
              <a:latin typeface="Century Gothic"/>
            </a:endParaRPr>
          </a:p>
          <a:p>
            <a:pPr marL="857250" lvl="1" indent="-514350">
              <a:buFont typeface="+mj-lt"/>
              <a:buAutoNum type="romanLcPeriod"/>
            </a:pPr>
            <a:endParaRPr lang="es-ES" dirty="0">
              <a:latin typeface="Century Gothic"/>
            </a:endParaRPr>
          </a:p>
          <a:p>
            <a:pPr marL="857250" lvl="1" indent="-514350">
              <a:buFont typeface="+mj-lt"/>
              <a:buAutoNum type="romanLcPeriod"/>
            </a:pPr>
            <a:r>
              <a:rPr lang="es-ES" dirty="0" smtClean="0">
                <a:latin typeface="Century Gothic"/>
              </a:rPr>
              <a:t>Primera generación </a:t>
            </a:r>
            <a:r>
              <a:rPr lang="mr-IN" dirty="0" smtClean="0">
                <a:latin typeface="Century Gothic"/>
              </a:rPr>
              <a:t>–</a:t>
            </a:r>
            <a:r>
              <a:rPr lang="es-ES" dirty="0" smtClean="0">
                <a:latin typeface="Century Gothic"/>
              </a:rPr>
              <a:t> secuencia de precios</a:t>
            </a:r>
            <a:endParaRPr lang="es-ES" dirty="0">
              <a:latin typeface="Century Gothic"/>
            </a:endParaRPr>
          </a:p>
          <a:p>
            <a:pPr marL="857250" lvl="1" indent="-514350">
              <a:buFont typeface="+mj-lt"/>
              <a:buAutoNum type="romanLcPeriod"/>
            </a:pPr>
            <a:endParaRPr lang="es-ES" dirty="0">
              <a:latin typeface="Century Gothic"/>
            </a:endParaRPr>
          </a:p>
          <a:p>
            <a:pPr marL="857250" lvl="1" indent="-514350">
              <a:buFont typeface="+mj-lt"/>
              <a:buAutoNum type="romanLcPeriod"/>
            </a:pPr>
            <a:r>
              <a:rPr lang="es-ES" dirty="0" smtClean="0">
                <a:latin typeface="Century Gothic"/>
              </a:rPr>
              <a:t>Segunda generación </a:t>
            </a:r>
            <a:r>
              <a:rPr lang="mr-IN" dirty="0" smtClean="0">
                <a:latin typeface="Century Gothic"/>
              </a:rPr>
              <a:t>–</a:t>
            </a:r>
            <a:r>
              <a:rPr lang="es-ES" dirty="0" smtClean="0">
                <a:latin typeface="Century Gothic"/>
              </a:rPr>
              <a:t> liquidez a partir de volumen</a:t>
            </a:r>
            <a:endParaRPr lang="es-ES" dirty="0">
              <a:latin typeface="Century Gothic"/>
            </a:endParaRP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smtClean="0">
                <a:latin typeface="Century Gothic"/>
                <a:cs typeface="Century Gothic"/>
              </a:rPr>
              <a:t>Tercera generación </a:t>
            </a:r>
            <a:r>
              <a:rPr lang="mr-IN" dirty="0" smtClean="0">
                <a:latin typeface="Century Gothic"/>
                <a:cs typeface="Century Gothic"/>
              </a:rPr>
              <a:t>–</a:t>
            </a:r>
            <a:r>
              <a:rPr lang="es-ES" dirty="0" smtClean="0">
                <a:latin typeface="Century Gothic"/>
                <a:cs typeface="Century Gothic"/>
              </a:rPr>
              <a:t> modelos secuenciales</a:t>
            </a:r>
            <a:endParaRPr lang="es-ES" dirty="0">
              <a:latin typeface="Century Gothic"/>
              <a:cs typeface="Century Gothic"/>
            </a:endParaRP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smtClean="0">
                <a:latin typeface="Century Gothic"/>
                <a:cs typeface="Century Gothic"/>
              </a:rPr>
              <a:t>Algoritmos predatorios</a:t>
            </a:r>
            <a:endParaRPr lang="es-ES" dirty="0">
              <a:latin typeface="Century Gothic"/>
              <a:cs typeface="Century Gothic"/>
            </a:endParaRP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smtClean="0">
                <a:latin typeface="Century Gothic"/>
                <a:cs typeface="Century Gothic"/>
              </a:rPr>
              <a:t>Modelo no fundamentados</a:t>
            </a:r>
            <a:endParaRPr lang="es-ES" dirty="0">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25462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smtClean="0"/>
              <a:t>1. </a:t>
            </a:r>
            <a:r>
              <a:rPr lang="es-ES_tradnl" dirty="0" err="1" smtClean="0"/>
              <a:t>Kyle’s</a:t>
            </a:r>
            <a:r>
              <a:rPr lang="es-ES_tradnl" dirty="0" smtClean="0"/>
              <a:t> </a:t>
            </a:r>
            <a:r>
              <a:rPr lang="es-ES_tradnl" dirty="0"/>
              <a:t>lambda</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2" name="Marcador de contenido 1"/>
              <p:cNvSpPr>
                <a:spLocks noGrp="1"/>
              </p:cNvSpPr>
              <p:nvPr>
                <p:ph idx="1"/>
              </p:nvPr>
            </p:nvSpPr>
            <p:spPr/>
            <p:txBody>
              <a:bodyPr>
                <a:normAutofit fontScale="92500"/>
              </a:bodyPr>
              <a:lstStyle/>
              <a:p>
                <a:r>
                  <a:rPr lang="es-ES_tradnl" dirty="0"/>
                  <a:t>Considere un activo riesgoso con valor terminal </a:t>
                </a:r>
                <a14:m>
                  <m:oMath xmlns:m="http://schemas.openxmlformats.org/officeDocument/2006/math">
                    <m:r>
                      <a:rPr lang="es-ES_tradnl" i="1">
                        <a:latin typeface="Cambria Math" charset="0"/>
                        <a:ea typeface="Cambria Math" charset="0"/>
                        <a:cs typeface="Cambria Math" charset="0"/>
                      </a:rPr>
                      <m:t>𝜈</m:t>
                    </m:r>
                    <m:r>
                      <a:rPr lang="en-US" i="1">
                        <a:latin typeface="Cambria Math" charset="0"/>
                        <a:ea typeface="Cambria Math" charset="0"/>
                        <a:cs typeface="Cambria Math" charset="0"/>
                      </a:rPr>
                      <m:t>~</m:t>
                    </m:r>
                    <m:r>
                      <a:rPr lang="en-US" i="1">
                        <a:latin typeface="Cambria Math" charset="0"/>
                        <a:ea typeface="Cambria Math" charset="0"/>
                        <a:cs typeface="Cambria Math" charset="0"/>
                      </a:rPr>
                      <m:t>𝑁</m:t>
                    </m:r>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𝑝</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m:t>
                    </m:r>
                  </m:oMath>
                </a14:m>
                <a:r>
                  <a:rPr lang="es-ES_tradnl" dirty="0"/>
                  <a:t> y dos </a:t>
                </a:r>
                <a:r>
                  <a:rPr lang="es-ES_tradnl" dirty="0" err="1"/>
                  <a:t>traders</a:t>
                </a:r>
                <a:endParaRPr lang="es-ES_tradnl" dirty="0"/>
              </a:p>
              <a:p>
                <a:pPr lvl="1"/>
                <a:r>
                  <a:rPr lang="es-ES_tradnl" dirty="0"/>
                  <a:t>Un </a:t>
                </a:r>
                <a:r>
                  <a:rPr lang="es-ES_tradnl" dirty="0" err="1"/>
                  <a:t>trader</a:t>
                </a:r>
                <a:r>
                  <a:rPr lang="es-ES_tradnl" dirty="0"/>
                  <a:t> ruidoso que negocia una cantidad </a:t>
                </a:r>
                <a14:m>
                  <m:oMath xmlns:m="http://schemas.openxmlformats.org/officeDocument/2006/math">
                    <m:r>
                      <m:rPr>
                        <m:sty m:val="p"/>
                      </m:rPr>
                      <a:rPr lang="en-US">
                        <a:latin typeface="Cambria Math" charset="0"/>
                        <a:ea typeface="Cambria Math" charset="0"/>
                        <a:cs typeface="Cambria Math" charset="0"/>
                      </a:rPr>
                      <m:t>u</m:t>
                    </m:r>
                    <m:r>
                      <a:rPr lang="en-US">
                        <a:latin typeface="Cambria Math" charset="0"/>
                        <a:ea typeface="Cambria Math" charset="0"/>
                        <a:cs typeface="Cambria Math" charset="0"/>
                      </a:rPr>
                      <m:t>=</m:t>
                    </m:r>
                    <m:r>
                      <a:rPr lang="en-US" i="1">
                        <a:latin typeface="Cambria Math" charset="0"/>
                        <a:ea typeface="Cambria Math" charset="0"/>
                        <a:cs typeface="Cambria Math" charset="0"/>
                      </a:rPr>
                      <m:t>𝑁</m:t>
                    </m:r>
                    <m:r>
                      <a:rPr lang="en-US" i="1">
                        <a:latin typeface="Cambria Math" charset="0"/>
                        <a:ea typeface="Cambria Math" charset="0"/>
                        <a:cs typeface="Cambria Math" charset="0"/>
                      </a:rPr>
                      <m:t>[0,</m:t>
                    </m:r>
                    <m:sSubSup>
                      <m:sSubSupPr>
                        <m:ctrlPr>
                          <a:rPr lang="en-US" i="1">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𝑢</m:t>
                        </m:r>
                      </m:sub>
                      <m:sup>
                        <m:r>
                          <a:rPr lang="en-US" i="1">
                            <a:latin typeface="Cambria Math" charset="0"/>
                            <a:ea typeface="Cambria Math" charset="0"/>
                            <a:cs typeface="Cambria Math" charset="0"/>
                          </a:rPr>
                          <m:t>2</m:t>
                        </m:r>
                      </m:sup>
                    </m:sSubSup>
                    <m:r>
                      <a:rPr lang="en-US" i="1">
                        <a:latin typeface="Cambria Math" charset="0"/>
                        <a:ea typeface="Cambria Math" charset="0"/>
                        <a:cs typeface="Cambria Math" charset="0"/>
                      </a:rPr>
                      <m:t>]</m:t>
                    </m:r>
                  </m:oMath>
                </a14:m>
                <a:r>
                  <a:rPr lang="es-ES_tradnl" dirty="0"/>
                  <a:t>  independiente de</a:t>
                </a:r>
                <a:r>
                  <a:rPr lang="es-ES_tradnl" dirty="0">
                    <a:ea typeface="Cambria Math" charset="0"/>
                    <a:cs typeface="Cambria Math" charset="0"/>
                  </a:rPr>
                  <a:t> </a:t>
                </a:r>
                <a14:m>
                  <m:oMath xmlns:m="http://schemas.openxmlformats.org/officeDocument/2006/math">
                    <m:r>
                      <a:rPr lang="es-ES_tradnl" i="1">
                        <a:latin typeface="Cambria Math" charset="0"/>
                        <a:ea typeface="Cambria Math" charset="0"/>
                        <a:cs typeface="Cambria Math" charset="0"/>
                      </a:rPr>
                      <m:t>𝜈</m:t>
                    </m:r>
                  </m:oMath>
                </a14:m>
                <a:endParaRPr lang="es-ES_tradnl" dirty="0"/>
              </a:p>
              <a:p>
                <a:pPr lvl="1"/>
                <a:r>
                  <a:rPr lang="es-ES_tradnl" dirty="0"/>
                  <a:t>Un </a:t>
                </a:r>
                <a:r>
                  <a:rPr lang="es-ES_tradnl" dirty="0" err="1"/>
                  <a:t>trader</a:t>
                </a:r>
                <a:r>
                  <a:rPr lang="es-ES_tradnl" dirty="0"/>
                  <a:t> informado que conoce </a:t>
                </a:r>
                <a14:m>
                  <m:oMath xmlns:m="http://schemas.openxmlformats.org/officeDocument/2006/math">
                    <m:r>
                      <a:rPr lang="es-ES_tradnl" i="1">
                        <a:latin typeface="Cambria Math" charset="0"/>
                        <a:ea typeface="Cambria Math" charset="0"/>
                        <a:cs typeface="Cambria Math" charset="0"/>
                      </a:rPr>
                      <m:t>𝜈</m:t>
                    </m:r>
                    <m:r>
                      <a:rPr lang="en-US">
                        <a:latin typeface="Cambria Math" charset="0"/>
                        <a:ea typeface="Cambria Math" charset="0"/>
                        <a:cs typeface="Cambria Math" charset="0"/>
                      </a:rPr>
                      <m:t> </m:t>
                    </m:r>
                  </m:oMath>
                </a14:m>
                <a:r>
                  <a:rPr lang="es-ES_tradnl" dirty="0"/>
                  <a:t>y demanda una cantidad x, por medio de una orden a mercado</a:t>
                </a:r>
              </a:p>
              <a:p>
                <a:pPr lvl="1"/>
                <a:endParaRPr lang="es-ES_tradnl" dirty="0"/>
              </a:p>
              <a:p>
                <a:pPr marL="228600" lvl="1">
                  <a:spcBef>
                    <a:spcPts val="1000"/>
                  </a:spcBef>
                </a:pPr>
                <a:r>
                  <a:rPr lang="es-ES_tradnl" sz="2800" dirty="0"/>
                  <a:t>El </a:t>
                </a:r>
                <a:r>
                  <a:rPr lang="es-ES_tradnl" sz="2800" dirty="0" err="1"/>
                  <a:t>market</a:t>
                </a:r>
                <a:r>
                  <a:rPr lang="es-ES_tradnl" sz="2800" dirty="0"/>
                  <a:t> </a:t>
                </a:r>
                <a:r>
                  <a:rPr lang="es-ES_tradnl" sz="2800" dirty="0" err="1"/>
                  <a:t>makert</a:t>
                </a:r>
                <a:r>
                  <a:rPr lang="es-ES_tradnl" sz="2800" dirty="0"/>
                  <a:t> observa un flujo de </a:t>
                </a:r>
                <a:r>
                  <a:rPr lang="es-ES_tradnl" sz="2800" dirty="0"/>
                  <a:t>ordenes </a:t>
                </a:r>
                <a:r>
                  <a:rPr lang="es-ES_tradnl" sz="2800" b="1" dirty="0"/>
                  <a:t>y=</a:t>
                </a:r>
                <a:r>
                  <a:rPr lang="es-ES_tradnl" sz="2800" b="1" dirty="0" err="1"/>
                  <a:t>x+u</a:t>
                </a:r>
                <a:r>
                  <a:rPr lang="es-ES_tradnl" sz="2800" dirty="0"/>
                  <a:t>  y fija un precio p, de acuerdo al flujo. El MM no puede distinguir entre ordenes de un </a:t>
                </a:r>
                <a:r>
                  <a:rPr lang="es-ES_tradnl" sz="2800" dirty="0" err="1"/>
                  <a:t>trader</a:t>
                </a:r>
                <a:r>
                  <a:rPr lang="es-ES_tradnl" sz="2800" dirty="0"/>
                  <a:t> informado o ruidoso.</a:t>
                </a:r>
              </a:p>
              <a:p>
                <a:pPr marL="228600" lvl="1">
                  <a:spcBef>
                    <a:spcPts val="1000"/>
                  </a:spcBef>
                </a:pPr>
                <a:r>
                  <a:rPr lang="es-ES_tradnl" sz="2800" dirty="0"/>
                  <a:t>Solo ajustan el precio como una función del </a:t>
                </a:r>
                <a:r>
                  <a:rPr lang="es-ES_tradnl" sz="2800" dirty="0" err="1"/>
                  <a:t>imbalance</a:t>
                </a:r>
                <a:r>
                  <a:rPr lang="es-ES_tradnl" sz="2800" dirty="0"/>
                  <a:t> del flujo de ordenes. Es decir hay una relación positiva entre el cambio del precio y el </a:t>
                </a:r>
                <a:r>
                  <a:rPr lang="es-ES_tradnl" sz="2800" dirty="0" err="1"/>
                  <a:t>imbalance</a:t>
                </a:r>
                <a:r>
                  <a:rPr lang="es-ES_tradnl" sz="2800" dirty="0"/>
                  <a:t> en el flujo (impacto del mercado)</a:t>
                </a:r>
              </a:p>
            </p:txBody>
          </p:sp>
        </mc:Choice>
        <mc:Fallback>
          <p:sp>
            <p:nvSpPr>
              <p:cNvPr id="2" name="Marcador de contenido 1"/>
              <p:cNvSpPr>
                <a:spLocks noGrp="1" noRot="1" noChangeAspect="1" noMove="1" noResize="1" noEditPoints="1" noAdjustHandles="1" noChangeArrowheads="1" noChangeShapeType="1" noTextEdit="1"/>
              </p:cNvSpPr>
              <p:nvPr>
                <p:ph idx="1"/>
              </p:nvPr>
            </p:nvSpPr>
            <p:spPr>
              <a:blipFill rotWithShape="0">
                <a:blip r:embed="rId4"/>
                <a:stretch>
                  <a:fillRect l="-928" t="-2101" b="-1120"/>
                </a:stretch>
              </a:blipFill>
            </p:spPr>
            <p:txBody>
              <a:bodyPr/>
              <a:lstStyle/>
              <a:p>
                <a:r>
                  <a:rPr lang="es-ES_tradnl">
                    <a:noFill/>
                  </a:rPr>
                  <a:t> </a:t>
                </a:r>
              </a:p>
            </p:txBody>
          </p:sp>
        </mc:Fallback>
      </mc:AlternateContent>
    </p:spTree>
    <p:extLst>
      <p:ext uri="{BB962C8B-B14F-4D97-AF65-F5344CB8AC3E}">
        <p14:creationId xmlns:p14="http://schemas.microsoft.com/office/powerpoint/2010/main" val="105670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smtClean="0"/>
              <a:t>1. </a:t>
            </a:r>
            <a:r>
              <a:rPr lang="es-ES_tradnl" dirty="0" err="1" smtClean="0"/>
              <a:t>Kyle’s</a:t>
            </a:r>
            <a:r>
              <a:rPr lang="es-ES_tradnl" dirty="0" smtClean="0"/>
              <a:t> </a:t>
            </a:r>
            <a:r>
              <a:rPr lang="es-ES_tradnl" dirty="0"/>
              <a:t>lambda</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13" name="Marcador de contenido 2"/>
              <p:cNvSpPr>
                <a:spLocks noGrp="1"/>
              </p:cNvSpPr>
              <p:nvPr>
                <p:ph idx="1"/>
              </p:nvPr>
            </p:nvSpPr>
            <p:spPr>
              <a:xfrm>
                <a:off x="838200" y="1527981"/>
                <a:ext cx="11018838" cy="4747635"/>
              </a:xfrm>
            </p:spPr>
            <p:txBody>
              <a:bodyPr>
                <a:normAutofit lnSpcReduction="10000"/>
              </a:bodyPr>
              <a:lstStyle/>
              <a:p>
                <a:pPr marL="228600" lvl="1">
                  <a:spcBef>
                    <a:spcPts val="1000"/>
                  </a:spcBef>
                </a:pPr>
                <a:r>
                  <a:rPr lang="es-ES_tradnl" sz="2800" dirty="0" smtClean="0"/>
                  <a:t>El </a:t>
                </a:r>
                <a:r>
                  <a:rPr lang="es-ES_tradnl" sz="2800" dirty="0" err="1" smtClean="0"/>
                  <a:t>trade</a:t>
                </a:r>
                <a:r>
                  <a:rPr lang="es-ES_tradnl" sz="2800" dirty="0" smtClean="0"/>
                  <a:t> informado deduce que el </a:t>
                </a:r>
                <a:r>
                  <a:rPr lang="es-ES_tradnl" sz="2800" dirty="0" err="1" smtClean="0"/>
                  <a:t>market</a:t>
                </a:r>
                <a:r>
                  <a:rPr lang="es-ES_tradnl" sz="2800" dirty="0" smtClean="0"/>
                  <a:t> </a:t>
                </a:r>
                <a:r>
                  <a:rPr lang="es-ES_tradnl" sz="2800" dirty="0" err="1" smtClean="0"/>
                  <a:t>maker</a:t>
                </a:r>
                <a:r>
                  <a:rPr lang="es-ES_tradnl" sz="2800" dirty="0" smtClean="0"/>
                  <a:t> tiene una función de ajuste lineal, donde: 	</a:t>
                </a:r>
              </a:p>
              <a:p>
                <a:pPr marL="685800" lvl="2">
                  <a:spcBef>
                    <a:spcPts val="1000"/>
                  </a:spcBef>
                </a:pPr>
                <a14:m>
                  <m:oMath xmlns:m="http://schemas.openxmlformats.org/officeDocument/2006/math">
                    <m:r>
                      <m:rPr>
                        <m:sty m:val="p"/>
                      </m:rPr>
                      <a:rPr lang="en-US" smtClean="0">
                        <a:latin typeface="Cambria Math" charset="0"/>
                        <a:ea typeface="Cambria Math" charset="0"/>
                        <a:cs typeface="Cambria Math" charset="0"/>
                      </a:rPr>
                      <m:t>P</m:t>
                    </m:r>
                    <m:r>
                      <a:rPr lang="en-US" b="0" i="0" smtClean="0">
                        <a:latin typeface="Cambria Math" charset="0"/>
                        <a:ea typeface="Cambria Math" charset="0"/>
                        <a:cs typeface="Cambria Math" charset="0"/>
                      </a:rPr>
                      <m:t>=</m:t>
                    </m:r>
                    <m:r>
                      <m:rPr>
                        <m:sty m:val="p"/>
                      </m:rPr>
                      <a:rPr lang="el-GR" b="0" i="1" smtClean="0">
                        <a:latin typeface="Cambria Math" charset="0"/>
                        <a:ea typeface="Cambria Math" charset="0"/>
                        <a:cs typeface="Cambria Math" charset="0"/>
                      </a:rPr>
                      <m:t>λ</m:t>
                    </m:r>
                    <m:r>
                      <a:rPr lang="en-US" b="0" i="1" smtClean="0">
                        <a:latin typeface="Cambria Math" charset="0"/>
                        <a:ea typeface="Cambria Math" charset="0"/>
                        <a:cs typeface="Cambria Math" charset="0"/>
                      </a:rPr>
                      <m:t>𝑦</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𝑢</m:t>
                    </m:r>
                  </m:oMath>
                </a14:m>
                <a:r>
                  <a:rPr lang="es-ES_tradnl" sz="2800" dirty="0" smtClean="0"/>
                  <a:t> donde </a:t>
                </a:r>
                <a14:m>
                  <m:oMath xmlns:m="http://schemas.openxmlformats.org/officeDocument/2006/math">
                    <m:r>
                      <m:rPr>
                        <m:sty m:val="p"/>
                      </m:rPr>
                      <a:rPr lang="el-GR" sz="2800" b="0" i="1" smtClean="0">
                        <a:latin typeface="Cambria Math" charset="0"/>
                        <a:ea typeface="Cambria Math" charset="0"/>
                        <a:cs typeface="Cambria Math" charset="0"/>
                      </a:rPr>
                      <m:t>λ</m:t>
                    </m:r>
                  </m:oMath>
                </a14:m>
                <a:r>
                  <a:rPr lang="es-ES_tradnl" sz="2800" dirty="0" smtClean="0"/>
                  <a:t> es una medida inversa de la liquidez</a:t>
                </a:r>
              </a:p>
              <a:p>
                <a:pPr marL="238125" lvl="2" indent="-238125">
                  <a:spcBef>
                    <a:spcPts val="1000"/>
                  </a:spcBef>
                </a:pPr>
                <a:r>
                  <a:rPr lang="es-ES_tradnl" sz="2800" dirty="0" smtClean="0"/>
                  <a:t>Sucede algo similar con el MM. Supone que el </a:t>
                </a:r>
                <a:r>
                  <a:rPr lang="es-ES_tradnl" sz="2800" dirty="0" err="1" smtClean="0"/>
                  <a:t>trader</a:t>
                </a:r>
                <a:r>
                  <a:rPr lang="es-ES_tradnl" sz="2800" dirty="0" smtClean="0"/>
                  <a:t> </a:t>
                </a:r>
                <a:r>
                  <a:rPr lang="es-ES_tradnl" sz="2800" dirty="0" err="1" smtClean="0"/>
                  <a:t>infromado</a:t>
                </a:r>
                <a:r>
                  <a:rPr lang="es-ES_tradnl" sz="2800" dirty="0" smtClean="0"/>
                  <a:t> tiene una demanda lineal</a:t>
                </a:r>
              </a:p>
              <a:p>
                <a:pPr marL="238125" lvl="2" indent="-238125">
                  <a:spcBef>
                    <a:spcPts val="1000"/>
                  </a:spcBef>
                </a:pPr>
                <a:r>
                  <a:rPr lang="es-ES_tradnl" sz="2800" dirty="0" smtClean="0"/>
                  <a:t>Esto se reduce en un mercado en el que se debe igualar demanda y oferta, entre la maximización de utilidad y eficiencia del mercado de MM. </a:t>
                </a:r>
              </a:p>
              <a:p>
                <a:pPr marL="238125" lvl="2" indent="-238125">
                  <a:spcBef>
                    <a:spcPts val="1000"/>
                  </a:spcBef>
                </a:pPr>
                <a:r>
                  <a:rPr lang="es-ES_tradnl" sz="2800" dirty="0" smtClean="0"/>
                  <a:t>De esa manera se puede estimar un </a:t>
                </a:r>
                <a14:m>
                  <m:oMath xmlns:m="http://schemas.openxmlformats.org/officeDocument/2006/math">
                    <m:r>
                      <m:rPr>
                        <m:sty m:val="p"/>
                      </m:rPr>
                      <a:rPr lang="el-GR" sz="2800" b="0" i="1" smtClean="0">
                        <a:latin typeface="Cambria Math" charset="0"/>
                        <a:ea typeface="Cambria Math" charset="0"/>
                        <a:cs typeface="Cambria Math" charset="0"/>
                      </a:rPr>
                      <m:t>λ</m:t>
                    </m:r>
                  </m:oMath>
                </a14:m>
                <a:r>
                  <a:rPr lang="es-ES_tradnl" sz="2800" dirty="0" smtClean="0"/>
                  <a:t> que capture el impacto del precio:					</a:t>
                </a:r>
              </a:p>
              <a:p>
                <a:pPr marL="2981325" lvl="8" indent="-238125">
                  <a:spcBef>
                    <a:spcPts val="1000"/>
                  </a:spcBef>
                </a:pPr>
                <a:r>
                  <a:rPr lang="es-ES_tradnl" sz="2600" dirty="0" smtClean="0"/>
                  <a:t>pt: precio; </a:t>
                </a:r>
                <a:r>
                  <a:rPr lang="es-ES_tradnl" sz="2600" dirty="0" err="1" smtClean="0"/>
                  <a:t>bt</a:t>
                </a:r>
                <a:r>
                  <a:rPr lang="es-ES_tradnl" sz="2600" dirty="0" smtClean="0"/>
                  <a:t>: serie de tiempo de la bandera agresora y </a:t>
                </a:r>
                <a:r>
                  <a:rPr lang="es-ES_tradnl" sz="2600" dirty="0" err="1" smtClean="0"/>
                  <a:t>Vt</a:t>
                </a:r>
                <a:r>
                  <a:rPr lang="es-ES_tradnl" sz="2600" dirty="0" smtClean="0"/>
                  <a:t> volumen transado</a:t>
                </a:r>
              </a:p>
              <a:p>
                <a:endParaRPr lang="es-ES_tradnl" dirty="0"/>
              </a:p>
            </p:txBody>
          </p:sp>
        </mc:Choice>
        <mc:Fallback>
          <p:sp>
            <p:nvSpPr>
              <p:cNvPr id="13" name="Marcador de contenido 2"/>
              <p:cNvSpPr>
                <a:spLocks noGrp="1" noRot="1" noChangeAspect="1" noMove="1" noResize="1" noEditPoints="1" noAdjustHandles="1" noChangeArrowheads="1" noChangeShapeType="1" noTextEdit="1"/>
              </p:cNvSpPr>
              <p:nvPr>
                <p:ph idx="1"/>
              </p:nvPr>
            </p:nvSpPr>
            <p:spPr>
              <a:xfrm>
                <a:off x="838200" y="1527981"/>
                <a:ext cx="11018838" cy="4747635"/>
              </a:xfrm>
              <a:blipFill rotWithShape="0">
                <a:blip r:embed="rId4"/>
                <a:stretch>
                  <a:fillRect l="-996" t="-2956" r="-1826"/>
                </a:stretch>
              </a:blipFill>
            </p:spPr>
            <p:txBody>
              <a:bodyPr/>
              <a:lstStyle/>
              <a:p>
                <a:r>
                  <a:rPr lang="es-ES_tradnl">
                    <a:noFill/>
                  </a:rPr>
                  <a:t> </a:t>
                </a:r>
              </a:p>
            </p:txBody>
          </p:sp>
        </mc:Fallback>
      </mc:AlternateContent>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431" y="5088103"/>
            <a:ext cx="2424209" cy="791676"/>
          </a:xfrm>
          <a:prstGeom prst="rect">
            <a:avLst/>
          </a:prstGeom>
        </p:spPr>
      </p:pic>
    </p:spTree>
    <p:extLst>
      <p:ext uri="{BB962C8B-B14F-4D97-AF65-F5344CB8AC3E}">
        <p14:creationId xmlns:p14="http://schemas.microsoft.com/office/powerpoint/2010/main" val="175289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2</a:t>
            </a:r>
            <a:r>
              <a:rPr lang="es-ES_tradnl" dirty="0" smtClean="0"/>
              <a:t>. </a:t>
            </a:r>
            <a:r>
              <a:rPr lang="es-ES_tradnl" dirty="0" err="1"/>
              <a:t>Amihud’s</a:t>
            </a:r>
            <a:r>
              <a:rPr lang="es-ES_tradnl" dirty="0"/>
              <a:t> Lambda</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13" name="Marcador de contenido 2"/>
              <p:cNvSpPr>
                <a:spLocks noGrp="1"/>
              </p:cNvSpPr>
              <p:nvPr>
                <p:ph idx="1"/>
              </p:nvPr>
            </p:nvSpPr>
            <p:spPr>
              <a:xfrm>
                <a:off x="838200" y="1527981"/>
                <a:ext cx="11018838" cy="4747635"/>
              </a:xfrm>
            </p:spPr>
            <p:txBody>
              <a:bodyPr>
                <a:normAutofit/>
              </a:bodyPr>
              <a:lstStyle/>
              <a:p>
                <a:r>
                  <a:rPr lang="es-ES_tradnl" dirty="0"/>
                  <a:t>Existe una relación positiva entre los retornos absolutos y la iliquidez</a:t>
                </a:r>
              </a:p>
              <a:p>
                <a:r>
                  <a:rPr lang="es-ES_tradnl" dirty="0"/>
                  <a:t>Asocia la respuesta del precio a un dólar de volumen de negociación</a:t>
                </a:r>
              </a:p>
              <a:p>
                <a:endParaRPr lang="es-ES_tradnl" dirty="0"/>
              </a:p>
              <a:p>
                <a:endParaRPr lang="es-ES_tradnl" dirty="0"/>
              </a:p>
              <a:p>
                <a:endParaRPr lang="es-ES_tradnl" dirty="0"/>
              </a:p>
              <a:p>
                <a14:m>
                  <m:oMath xmlns:m="http://schemas.openxmlformats.org/officeDocument/2006/math">
                    <m:sSub>
                      <m:sSubPr>
                        <m:ctrlPr>
                          <a:rPr lang="en-US" i="1">
                            <a:latin typeface="Cambria Math" charset="0"/>
                          </a:rPr>
                        </m:ctrlPr>
                      </m:sSubPr>
                      <m:e>
                        <m:r>
                          <a:rPr lang="en-US" i="1">
                            <a:latin typeface="Cambria Math" charset="0"/>
                          </a:rPr>
                          <m:t>𝐵</m:t>
                        </m:r>
                      </m:e>
                      <m:sub>
                        <m:r>
                          <a:rPr lang="en-US" i="1">
                            <a:latin typeface="Cambria Math" charset="0"/>
                            <a:ea typeface="Cambria Math" charset="0"/>
                            <a:cs typeface="Cambria Math" charset="0"/>
                          </a:rPr>
                          <m:t>𝜏</m:t>
                        </m:r>
                      </m:sub>
                    </m:sSub>
                  </m:oMath>
                </a14:m>
                <a:r>
                  <a:rPr lang="es-ES_tradnl" dirty="0"/>
                  <a:t> es el set de </a:t>
                </a:r>
                <a:r>
                  <a:rPr lang="es-ES_tradnl" dirty="0" err="1"/>
                  <a:t>trades</a:t>
                </a:r>
                <a:r>
                  <a:rPr lang="es-ES_tradnl" dirty="0"/>
                  <a:t> incluidos en la barra </a:t>
                </a:r>
                <a14:m>
                  <m:oMath xmlns:m="http://schemas.openxmlformats.org/officeDocument/2006/math">
                    <m:r>
                      <a:rPr lang="en-US" i="1">
                        <a:latin typeface="Cambria Math" charset="0"/>
                        <a:ea typeface="Cambria Math" charset="0"/>
                        <a:cs typeface="Cambria Math" charset="0"/>
                      </a:rPr>
                      <m:t>𝜏</m:t>
                    </m:r>
                  </m:oMath>
                </a14:m>
                <a:endParaRPr lang="es-ES_tradnl" dirty="0"/>
              </a:p>
              <a:p>
                <a:r>
                  <a:rPr lang="es-ES_tradnl" dirty="0"/>
                  <a:t>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rPr>
                              <m:t>𝑃</m:t>
                            </m:r>
                          </m:e>
                        </m:acc>
                      </m:e>
                      <m:sub>
                        <m:r>
                          <a:rPr lang="en-US" i="1">
                            <a:latin typeface="Cambria Math" charset="0"/>
                            <a:ea typeface="Cambria Math" charset="0"/>
                            <a:cs typeface="Cambria Math" charset="0"/>
                          </a:rPr>
                          <m:t>𝜏</m:t>
                        </m:r>
                      </m:sub>
                    </m:sSub>
                  </m:oMath>
                </a14:m>
                <a:r>
                  <a:rPr lang="es-ES_tradnl" dirty="0"/>
                  <a:t> es el precio de cierre de la barra </a:t>
                </a:r>
                <a14:m>
                  <m:oMath xmlns:m="http://schemas.openxmlformats.org/officeDocument/2006/math">
                    <m:r>
                      <a:rPr lang="en-US" i="1">
                        <a:latin typeface="Cambria Math" charset="0"/>
                        <a:ea typeface="Cambria Math" charset="0"/>
                        <a:cs typeface="Cambria Math" charset="0"/>
                      </a:rPr>
                      <m:t>𝜏</m:t>
                    </m:r>
                  </m:oMath>
                </a14:m>
                <a:endParaRPr lang="es-ES_tradnl" dirty="0"/>
              </a:p>
              <a:p>
                <a14:m>
                  <m:oMath xmlns:m="http://schemas.openxmlformats.org/officeDocument/2006/math">
                    <m:sSub>
                      <m:sSubPr>
                        <m:ctrlPr>
                          <a:rPr lang="en-US" i="1">
                            <a:latin typeface="Cambria Math" charset="0"/>
                          </a:rPr>
                        </m:ctrlPr>
                      </m:sSubPr>
                      <m:e>
                        <m:r>
                          <a:rPr lang="en-US" i="1">
                            <a:latin typeface="Cambria Math" charset="0"/>
                          </a:rPr>
                          <m:t>𝑝</m:t>
                        </m:r>
                      </m:e>
                      <m:sub>
                        <m:r>
                          <a:rPr lang="en-US" i="1">
                            <a:latin typeface="Cambria Math" charset="0"/>
                          </a:rPr>
                          <m:t>𝑡</m:t>
                        </m:r>
                      </m:sub>
                    </m:sSub>
                  </m:oMath>
                </a14:m>
                <a:r>
                  <a:rPr lang="en-US" dirty="0"/>
                  <a:t> </a:t>
                </a:r>
                <a14:m>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ea typeface="Cambria Math" charset="0"/>
                            <a:cs typeface="Cambria Math" charset="0"/>
                          </a:rPr>
                          <m:t>𝜏</m:t>
                        </m:r>
                      </m:sub>
                    </m:sSub>
                    <m:r>
                      <a:rPr lang="en-US" i="1">
                        <a:latin typeface="Cambria Math" charset="0"/>
                        <a:ea typeface="Cambria Math" charset="0"/>
                        <a:cs typeface="Cambria Math" charset="0"/>
                      </a:rPr>
                      <m:t> </m:t>
                    </m:r>
                  </m:oMath>
                </a14:m>
                <a:r>
                  <a:rPr lang="es-ES_tradnl" dirty="0"/>
                  <a:t>es el valor del volumen en dólares en el </a:t>
                </a:r>
                <a:r>
                  <a:rPr lang="es-ES_tradnl" dirty="0" err="1"/>
                  <a:t>trade</a:t>
                </a:r>
                <a:r>
                  <a:rPr lang="es-ES_tradnl" dirty="0"/>
                  <a:t> t.</a:t>
                </a:r>
              </a:p>
              <a:p>
                <a:r>
                  <a:rPr lang="es-ES_tradnl" dirty="0"/>
                  <a:t>Tiene resultados muy similares a </a:t>
                </a:r>
                <a:r>
                  <a:rPr lang="es-ES_tradnl" dirty="0" err="1"/>
                  <a:t>Kyle’s</a:t>
                </a:r>
                <a:r>
                  <a:rPr lang="es-ES_tradnl" dirty="0"/>
                  <a:t> </a:t>
                </a:r>
                <a:r>
                  <a:rPr lang="es-ES_tradnl" dirty="0" err="1"/>
                  <a:t>lamda</a:t>
                </a:r>
                <a:endParaRPr lang="es-ES_tradnl" dirty="0"/>
              </a:p>
              <a:p>
                <a:endParaRPr lang="es-ES_tradnl" dirty="0"/>
              </a:p>
            </p:txBody>
          </p:sp>
        </mc:Choice>
        <mc:Fallback>
          <p:sp>
            <p:nvSpPr>
              <p:cNvPr id="13" name="Marcador de contenido 2"/>
              <p:cNvSpPr>
                <a:spLocks noGrp="1" noRot="1" noChangeAspect="1" noMove="1" noResize="1" noEditPoints="1" noAdjustHandles="1" noChangeArrowheads="1" noChangeShapeType="1" noTextEdit="1"/>
              </p:cNvSpPr>
              <p:nvPr>
                <p:ph idx="1"/>
              </p:nvPr>
            </p:nvSpPr>
            <p:spPr>
              <a:xfrm>
                <a:off x="838200" y="1527981"/>
                <a:ext cx="11018838" cy="4747635"/>
              </a:xfrm>
              <a:blipFill rotWithShape="0">
                <a:blip r:embed="rId4"/>
                <a:stretch>
                  <a:fillRect l="-996" t="-2185"/>
                </a:stretch>
              </a:blipFill>
            </p:spPr>
            <p:txBody>
              <a:bodyPr/>
              <a:lstStyle/>
              <a:p>
                <a:r>
                  <a:rPr lang="es-ES_tradnl">
                    <a:noFill/>
                  </a:rPr>
                  <a:t> </a:t>
                </a:r>
              </a:p>
            </p:txBody>
          </p:sp>
        </mc:Fallback>
      </mc:AlternateContent>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8916" y="2711115"/>
            <a:ext cx="3874168" cy="1106905"/>
          </a:xfrm>
          <a:prstGeom prst="rect">
            <a:avLst/>
          </a:prstGeom>
        </p:spPr>
      </p:pic>
    </p:spTree>
    <p:extLst>
      <p:ext uri="{BB962C8B-B14F-4D97-AF65-F5344CB8AC3E}">
        <p14:creationId xmlns:p14="http://schemas.microsoft.com/office/powerpoint/2010/main" val="13226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smtClean="0"/>
              <a:t>3. </a:t>
            </a:r>
            <a:r>
              <a:rPr lang="es-ES_tradnl" b="1" dirty="0" err="1"/>
              <a:t>Hasbrouck’s</a:t>
            </a:r>
            <a:r>
              <a:rPr lang="es-ES_tradnl" b="1" dirty="0"/>
              <a:t> Lambda </a:t>
            </a:r>
            <a:endParaRPr lang="es-ES"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13" name="Marcador de contenido 2"/>
              <p:cNvSpPr>
                <a:spLocks noGrp="1"/>
              </p:cNvSpPr>
              <p:nvPr>
                <p:ph idx="1"/>
              </p:nvPr>
            </p:nvSpPr>
            <p:spPr>
              <a:xfrm>
                <a:off x="838200" y="1527981"/>
                <a:ext cx="11018838" cy="4747635"/>
              </a:xfrm>
            </p:spPr>
            <p:txBody>
              <a:bodyPr>
                <a:normAutofit fontScale="92500" lnSpcReduction="10000"/>
              </a:bodyPr>
              <a:lstStyle/>
              <a:p>
                <a:pPr>
                  <a:lnSpc>
                    <a:spcPct val="100000"/>
                  </a:lnSpc>
                  <a:spcBef>
                    <a:spcPts val="0"/>
                  </a:spcBef>
                </a:pPr>
                <a:r>
                  <a:rPr lang="es-ES_tradnl" dirty="0"/>
                  <a:t>Estima el impacto en el precio basado en </a:t>
                </a:r>
                <a:r>
                  <a:rPr lang="es-ES_tradnl" dirty="0" err="1"/>
                  <a:t>trade</a:t>
                </a:r>
                <a:r>
                  <a:rPr lang="es-ES_tradnl" dirty="0"/>
                  <a:t> and </a:t>
                </a:r>
                <a:r>
                  <a:rPr lang="es-ES_tradnl" dirty="0" err="1"/>
                  <a:t>quote</a:t>
                </a:r>
                <a:r>
                  <a:rPr lang="es-ES_tradnl" dirty="0"/>
                  <a:t> data (TAQ).</a:t>
                </a:r>
              </a:p>
              <a:p>
                <a:pPr>
                  <a:lnSpc>
                    <a:spcPct val="100000"/>
                  </a:lnSpc>
                  <a:spcBef>
                    <a:spcPts val="0"/>
                  </a:spcBef>
                </a:pPr>
                <a:r>
                  <a:rPr lang="es-ES_tradnl" dirty="0"/>
                  <a:t>Usa un muestreo de </a:t>
                </a:r>
                <a:r>
                  <a:rPr lang="es-ES_tradnl" dirty="0" err="1"/>
                  <a:t>Gibbs</a:t>
                </a:r>
                <a:r>
                  <a:rPr lang="es-ES_tradnl" dirty="0"/>
                  <a:t> para producir una estimación bayesiana de la especificación:</a:t>
                </a:r>
              </a:p>
              <a:p>
                <a:pPr>
                  <a:lnSpc>
                    <a:spcPct val="100000"/>
                  </a:lnSpc>
                  <a:spcBef>
                    <a:spcPts val="0"/>
                  </a:spcBef>
                </a:pPr>
                <a:endParaRPr lang="es-ES_tradnl" dirty="0"/>
              </a:p>
              <a:p>
                <a:pPr>
                  <a:lnSpc>
                    <a:spcPct val="100000"/>
                  </a:lnSpc>
                  <a:spcBef>
                    <a:spcPts val="0"/>
                  </a:spcBef>
                </a:pPr>
                <a:endParaRPr lang="es-ES_tradnl" dirty="0"/>
              </a:p>
              <a:p>
                <a:pPr>
                  <a:lnSpc>
                    <a:spcPct val="100000"/>
                  </a:lnSpc>
                  <a:spcBef>
                    <a:spcPts val="0"/>
                  </a:spcBef>
                </a:pPr>
                <a:endParaRPr lang="es-ES_tradnl" dirty="0"/>
              </a:p>
              <a:p>
                <a14:m>
                  <m:oMath xmlns:m="http://schemas.openxmlformats.org/officeDocument/2006/math">
                    <m:sSub>
                      <m:sSubPr>
                        <m:ctrlPr>
                          <a:rPr lang="en-US" i="1">
                            <a:latin typeface="Cambria Math" charset="0"/>
                          </a:rPr>
                        </m:ctrlPr>
                      </m:sSubPr>
                      <m:e>
                        <m:r>
                          <a:rPr lang="en-US" i="1">
                            <a:latin typeface="Cambria Math" charset="0"/>
                          </a:rPr>
                          <m:t>𝐵</m:t>
                        </m:r>
                      </m:e>
                      <m:sub>
                        <m:r>
                          <a:rPr lang="en-US" i="1">
                            <a:latin typeface="Cambria Math" charset="0"/>
                            <a:ea typeface="Cambria Math" charset="0"/>
                            <a:cs typeface="Cambria Math" charset="0"/>
                          </a:rPr>
                          <m:t>𝜏</m:t>
                        </m:r>
                      </m:sub>
                    </m:sSub>
                  </m:oMath>
                </a14:m>
                <a:r>
                  <a:rPr lang="es-ES_tradnl" dirty="0"/>
                  <a:t> es el set de </a:t>
                </a:r>
                <a:r>
                  <a:rPr lang="es-ES_tradnl" dirty="0" err="1"/>
                  <a:t>trades</a:t>
                </a:r>
                <a:r>
                  <a:rPr lang="es-ES_tradnl" dirty="0"/>
                  <a:t> incluidos en la barra </a:t>
                </a:r>
                <a14:m>
                  <m:oMath xmlns:m="http://schemas.openxmlformats.org/officeDocument/2006/math">
                    <m:r>
                      <a:rPr lang="en-US" i="1">
                        <a:latin typeface="Cambria Math" charset="0"/>
                        <a:ea typeface="Cambria Math" charset="0"/>
                        <a:cs typeface="Cambria Math" charset="0"/>
                      </a:rPr>
                      <m:t>𝜏</m:t>
                    </m:r>
                  </m:oMath>
                </a14:m>
                <a:endParaRPr lang="es-ES_tradnl" dirty="0"/>
              </a:p>
              <a:p>
                <a:r>
                  <a:rPr lang="es-ES_tradnl" dirty="0"/>
                  <a:t> </a:t>
                </a:r>
                <a14:m>
                  <m:oMath xmlns:m="http://schemas.openxmlformats.org/officeDocument/2006/math">
                    <m:sSub>
                      <m:sSubPr>
                        <m:ctrlPr>
                          <a:rPr lang="en-US" i="1">
                            <a:latin typeface="Cambria Math" charset="0"/>
                          </a:rPr>
                        </m:ctrlPr>
                      </m:sSubPr>
                      <m:e>
                        <m:acc>
                          <m:accPr>
                            <m:chr m:val="̃"/>
                            <m:ctrlPr>
                              <a:rPr lang="en-US" i="1">
                                <a:latin typeface="Cambria Math" charset="0"/>
                              </a:rPr>
                            </m:ctrlPr>
                          </m:accPr>
                          <m:e>
                            <m:r>
                              <a:rPr lang="en-US" i="1">
                                <a:latin typeface="Cambria Math" charset="0"/>
                              </a:rPr>
                              <m:t>𝑃</m:t>
                            </m:r>
                          </m:e>
                        </m:acc>
                      </m:e>
                      <m:sub>
                        <m:r>
                          <a:rPr lang="en-US" i="1">
                            <a:latin typeface="Cambria Math" charset="0"/>
                          </a:rPr>
                          <m:t>𝑖</m:t>
                        </m:r>
                        <m:r>
                          <a:rPr lang="en-US" i="1">
                            <a:latin typeface="Cambria Math" charset="0"/>
                          </a:rPr>
                          <m:t>,</m:t>
                        </m:r>
                        <m:r>
                          <a:rPr lang="en-US" i="1">
                            <a:latin typeface="Cambria Math" charset="0"/>
                            <a:ea typeface="Cambria Math" charset="0"/>
                            <a:cs typeface="Cambria Math" charset="0"/>
                          </a:rPr>
                          <m:t>𝜏</m:t>
                        </m:r>
                      </m:sub>
                    </m:sSub>
                  </m:oMath>
                </a14:m>
                <a:r>
                  <a:rPr lang="es-ES_tradnl" dirty="0"/>
                  <a:t> es el precio de cierre de la barra </a:t>
                </a:r>
                <a14:m>
                  <m:oMath xmlns:m="http://schemas.openxmlformats.org/officeDocument/2006/math">
                    <m:r>
                      <a:rPr lang="en-US" i="1">
                        <a:latin typeface="Cambria Math" charset="0"/>
                        <a:ea typeface="Cambria Math" charset="0"/>
                        <a:cs typeface="Cambria Math" charset="0"/>
                      </a:rPr>
                      <m:t>𝜏</m:t>
                    </m:r>
                  </m:oMath>
                </a14:m>
                <a:r>
                  <a:rPr lang="es-ES_tradnl" dirty="0"/>
                  <a:t> y el activo i</a:t>
                </a:r>
              </a:p>
              <a:p>
                <a14:m>
                  <m:oMath xmlns:m="http://schemas.openxmlformats.org/officeDocument/2006/math">
                    <m:sSub>
                      <m:sSubPr>
                        <m:ctrlPr>
                          <a:rPr lang="en-US" i="1">
                            <a:latin typeface="Cambria Math" charset="0"/>
                          </a:rPr>
                        </m:ctrlPr>
                      </m:sSubPr>
                      <m:e>
                        <m:r>
                          <a:rPr lang="en-US" i="1">
                            <a:latin typeface="Cambria Math" charset="0"/>
                          </a:rPr>
                          <m:t>𝑏</m:t>
                        </m:r>
                      </m:e>
                      <m:sub>
                        <m:r>
                          <a:rPr lang="en-US" i="1">
                            <a:latin typeface="Cambria Math" charset="0"/>
                          </a:rPr>
                          <m:t>𝑖</m:t>
                        </m:r>
                        <m:r>
                          <a:rPr lang="en-US" i="1">
                            <a:latin typeface="Cambria Math" charset="0"/>
                          </a:rPr>
                          <m:t>,</m:t>
                        </m:r>
                        <m:r>
                          <a:rPr lang="en-US" i="1">
                            <a:latin typeface="Cambria Math" charset="0"/>
                            <a:ea typeface="Cambria Math" charset="0"/>
                            <a:cs typeface="Cambria Math" charset="0"/>
                          </a:rPr>
                          <m:t>𝜏</m:t>
                        </m:r>
                      </m:sub>
                    </m:sSub>
                    <m:r>
                      <a:rPr lang="en-US" i="1">
                        <a:latin typeface="Cambria Math" charset="0"/>
                        <a:ea typeface="Cambria Math" charset="0"/>
                        <a:cs typeface="Cambria Math" charset="0"/>
                      </a:rPr>
                      <m:t>∈{−1,1}</m:t>
                    </m:r>
                  </m:oMath>
                </a14:m>
                <a:r>
                  <a:rPr lang="es-ES_tradnl" dirty="0"/>
                  <a:t> </a:t>
                </a:r>
                <a:r>
                  <a:rPr lang="en-US" dirty="0" err="1"/>
                  <a:t>indica</a:t>
                </a:r>
                <a:r>
                  <a:rPr lang="en-US" dirty="0"/>
                  <a:t> </a:t>
                </a:r>
                <a:r>
                  <a:rPr lang="en-US" dirty="0" err="1"/>
                  <a:t>si</a:t>
                </a:r>
                <a:r>
                  <a:rPr lang="en-US" dirty="0"/>
                  <a:t> el trade </a:t>
                </a:r>
                <a:r>
                  <a:rPr lang="en-US" dirty="0" err="1"/>
                  <a:t>fue</a:t>
                </a:r>
                <a:r>
                  <a:rPr lang="en-US" dirty="0"/>
                  <a:t> comprador o vender</a:t>
                </a:r>
                <a:endParaRPr lang="es-ES_tradnl" dirty="0"/>
              </a:p>
              <a:p>
                <a14:m>
                  <m:oMath xmlns:m="http://schemas.openxmlformats.org/officeDocument/2006/math">
                    <m:sSub>
                      <m:sSubPr>
                        <m:ctrlPr>
                          <a:rPr lang="en-US" i="1">
                            <a:latin typeface="Cambria Math" charset="0"/>
                          </a:rPr>
                        </m:ctrlPr>
                      </m:sSubPr>
                      <m:e>
                        <m:r>
                          <a:rPr lang="en-US" i="1">
                            <a:latin typeface="Cambria Math" charset="0"/>
                          </a:rPr>
                          <m:t>𝑝</m:t>
                        </m:r>
                      </m:e>
                      <m:sub>
                        <m:r>
                          <a:rPr lang="en-US" i="1">
                            <a:latin typeface="Cambria Math" charset="0"/>
                          </a:rPr>
                          <m:t>𝑡</m:t>
                        </m:r>
                      </m:sub>
                    </m:sSub>
                  </m:oMath>
                </a14:m>
                <a:r>
                  <a:rPr lang="en-US" dirty="0"/>
                  <a:t> </a:t>
                </a:r>
                <a14:m>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ea typeface="Cambria Math" charset="0"/>
                            <a:cs typeface="Cambria Math" charset="0"/>
                          </a:rPr>
                          <m:t>𝜏</m:t>
                        </m:r>
                      </m:sub>
                    </m:sSub>
                    <m:r>
                      <a:rPr lang="en-US" i="1">
                        <a:latin typeface="Cambria Math" charset="0"/>
                        <a:ea typeface="Cambria Math" charset="0"/>
                        <a:cs typeface="Cambria Math" charset="0"/>
                      </a:rPr>
                      <m:t> </m:t>
                    </m:r>
                  </m:oMath>
                </a14:m>
                <a:r>
                  <a:rPr lang="es-ES_tradnl" dirty="0"/>
                  <a:t>es el valor del volumen en dólares en el </a:t>
                </a:r>
                <a:r>
                  <a:rPr lang="es-ES_tradnl" dirty="0" err="1"/>
                  <a:t>trade</a:t>
                </a:r>
                <a:r>
                  <a:rPr lang="es-ES_tradnl" dirty="0"/>
                  <a:t> t.</a:t>
                </a:r>
              </a:p>
              <a:p>
                <a:r>
                  <a:rPr lang="es-ES_tradnl" dirty="0"/>
                  <a:t>Tiene resultados muy similares a </a:t>
                </a:r>
                <a:r>
                  <a:rPr lang="es-ES_tradnl" dirty="0" err="1"/>
                  <a:t>Kyle’s</a:t>
                </a:r>
                <a:r>
                  <a:rPr lang="es-ES_tradnl" dirty="0"/>
                  <a:t> </a:t>
                </a:r>
                <a:r>
                  <a:rPr lang="es-ES_tradnl" dirty="0" err="1"/>
                  <a:t>lamda</a:t>
                </a:r>
                <a:endParaRPr lang="es-ES_tradnl" dirty="0"/>
              </a:p>
              <a:p>
                <a:endParaRPr lang="es-ES_tradnl" dirty="0"/>
              </a:p>
            </p:txBody>
          </p:sp>
        </mc:Choice>
        <mc:Fallback>
          <p:sp>
            <p:nvSpPr>
              <p:cNvPr id="13" name="Marcador de contenido 2"/>
              <p:cNvSpPr>
                <a:spLocks noGrp="1" noRot="1" noChangeAspect="1" noMove="1" noResize="1" noEditPoints="1" noAdjustHandles="1" noChangeArrowheads="1" noChangeShapeType="1" noTextEdit="1"/>
              </p:cNvSpPr>
              <p:nvPr>
                <p:ph idx="1"/>
              </p:nvPr>
            </p:nvSpPr>
            <p:spPr>
              <a:xfrm>
                <a:off x="838200" y="1527981"/>
                <a:ext cx="11018838" cy="4747635"/>
              </a:xfrm>
              <a:blipFill rotWithShape="0">
                <a:blip r:embed="rId4"/>
                <a:stretch>
                  <a:fillRect l="-885" t="-2057"/>
                </a:stretch>
              </a:blipFill>
            </p:spPr>
            <p:txBody>
              <a:bodyPr/>
              <a:lstStyle/>
              <a:p>
                <a:r>
                  <a:rPr lang="es-ES_tradnl">
                    <a:noFill/>
                  </a:rPr>
                  <a:t> </a:t>
                </a:r>
              </a:p>
            </p:txBody>
          </p:sp>
        </mc:Fallback>
      </mc:AlternateContent>
      <p:pic>
        <p:nvPicPr>
          <p:cNvPr id="12" name="Imagen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0658" y="2739242"/>
            <a:ext cx="5450684" cy="1020011"/>
          </a:xfrm>
          <a:prstGeom prst="rect">
            <a:avLst/>
          </a:prstGeom>
        </p:spPr>
      </p:pic>
    </p:spTree>
    <p:extLst>
      <p:ext uri="{BB962C8B-B14F-4D97-AF65-F5344CB8AC3E}">
        <p14:creationId xmlns:p14="http://schemas.microsoft.com/office/powerpoint/2010/main" val="95443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rPr>
              <a:t>Motivación.</a:t>
            </a: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rPr>
              <a:t>Literatura relacionada</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Primera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secuencia de precios</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Segunda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liquidez a partir de volumen</a:t>
            </a: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a:latin typeface="Century Gothic"/>
                <a:cs typeface="Century Gothic"/>
              </a:rPr>
              <a:t>Tercera generación </a:t>
            </a:r>
            <a:r>
              <a:rPr lang="mr-IN" dirty="0">
                <a:latin typeface="Century Gothic"/>
                <a:cs typeface="Century Gothic"/>
              </a:rPr>
              <a:t>–</a:t>
            </a:r>
            <a:r>
              <a:rPr lang="es-ES" dirty="0">
                <a:latin typeface="Century Gothic"/>
                <a:cs typeface="Century Gothic"/>
              </a:rPr>
              <a:t> modelos secuenciales</a:t>
            </a:r>
            <a:endParaRPr lang="es-ES" dirty="0">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Algoritmos predatorios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373439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4000"/>
              <a:t>Tercera generación modelo de trading secuencial</a:t>
            </a:r>
            <a:endParaRPr lang="es-ES" sz="40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a:bodyPr>
          <a:lstStyle/>
          <a:p>
            <a:r>
              <a:rPr lang="es-ES_tradnl" dirty="0"/>
              <a:t>Antes se seleccionaba un </a:t>
            </a:r>
            <a:r>
              <a:rPr lang="es-ES_tradnl" dirty="0" err="1"/>
              <a:t>trader</a:t>
            </a:r>
            <a:r>
              <a:rPr lang="es-ES_tradnl" dirty="0"/>
              <a:t> que podía negociar múltiples marcos de tiempo </a:t>
            </a:r>
          </a:p>
          <a:p>
            <a:r>
              <a:rPr lang="es-ES_tradnl" dirty="0"/>
              <a:t>En estos modelos se supone que se seleccionan </a:t>
            </a:r>
            <a:r>
              <a:rPr lang="es-ES_tradnl" dirty="0" err="1"/>
              <a:t>trader</a:t>
            </a:r>
            <a:r>
              <a:rPr lang="es-ES_tradnl" dirty="0"/>
              <a:t> que llegan al mercado secuencialmente e independientemente </a:t>
            </a:r>
          </a:p>
          <a:p>
            <a:r>
              <a:rPr lang="es-ES_tradnl" dirty="0"/>
              <a:t>Son muy usados por lo </a:t>
            </a:r>
            <a:r>
              <a:rPr lang="es-ES_tradnl" dirty="0" err="1"/>
              <a:t>market</a:t>
            </a:r>
            <a:r>
              <a:rPr lang="es-ES_tradnl" dirty="0"/>
              <a:t> </a:t>
            </a:r>
            <a:r>
              <a:rPr lang="es-ES_tradnl" dirty="0" err="1"/>
              <a:t>makers</a:t>
            </a:r>
            <a:r>
              <a:rPr lang="es-ES_tradnl" dirty="0"/>
              <a:t> porque incorporan fuente de incertidumbre a lo que se enfrentan los proveedores de liquidez</a:t>
            </a:r>
          </a:p>
          <a:p>
            <a:endParaRPr lang="es-ES_tradnl" dirty="0"/>
          </a:p>
          <a:p>
            <a:endParaRPr lang="es-ES_tradnl" dirty="0"/>
          </a:p>
        </p:txBody>
      </p:sp>
    </p:spTree>
    <p:extLst>
      <p:ext uri="{BB962C8B-B14F-4D97-AF65-F5344CB8AC3E}">
        <p14:creationId xmlns:p14="http://schemas.microsoft.com/office/powerpoint/2010/main" val="1146762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4000" dirty="0" smtClean="0"/>
              <a:t>1. </a:t>
            </a:r>
            <a:r>
              <a:rPr lang="es-ES_tradnl" sz="4000" dirty="0" err="1" smtClean="0"/>
              <a:t>Probability</a:t>
            </a:r>
            <a:r>
              <a:rPr lang="es-ES_tradnl" sz="4000" dirty="0" smtClean="0"/>
              <a:t> </a:t>
            </a:r>
            <a:r>
              <a:rPr lang="es-ES_tradnl" sz="4000" dirty="0"/>
              <a:t>of </a:t>
            </a:r>
            <a:r>
              <a:rPr lang="es-ES_tradnl" sz="4000" dirty="0" err="1"/>
              <a:t>information</a:t>
            </a:r>
            <a:r>
              <a:rPr lang="es-ES_tradnl" sz="4000" dirty="0"/>
              <a:t> </a:t>
            </a:r>
            <a:r>
              <a:rPr lang="mr-IN" sz="4000" dirty="0"/>
              <a:t>–</a:t>
            </a:r>
            <a:r>
              <a:rPr lang="es-ES_tradnl" sz="4000" dirty="0"/>
              <a:t> </a:t>
            </a:r>
            <a:r>
              <a:rPr lang="es-ES_tradnl" sz="4000" dirty="0" err="1"/>
              <a:t>based</a:t>
            </a:r>
            <a:r>
              <a:rPr lang="es-ES_tradnl" sz="4000" dirty="0"/>
              <a:t> trading</a:t>
            </a:r>
            <a:endParaRPr lang="es-ES" sz="40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13" name="Marcador de contenido 2"/>
              <p:cNvSpPr>
                <a:spLocks noGrp="1"/>
              </p:cNvSpPr>
              <p:nvPr>
                <p:ph idx="1"/>
              </p:nvPr>
            </p:nvSpPr>
            <p:spPr>
              <a:xfrm>
                <a:off x="838200" y="1527981"/>
                <a:ext cx="11018838" cy="4747635"/>
              </a:xfrm>
            </p:spPr>
            <p:txBody>
              <a:bodyPr>
                <a:normAutofit/>
              </a:bodyPr>
              <a:lstStyle/>
              <a:p>
                <a:r>
                  <a:rPr lang="es-ES_tradnl" dirty="0"/>
                  <a:t>Este modelo ve el trading como un juego entre </a:t>
                </a:r>
                <a:r>
                  <a:rPr lang="es-ES_tradnl" dirty="0" err="1"/>
                  <a:t>market</a:t>
                </a:r>
                <a:r>
                  <a:rPr lang="es-ES_tradnl" dirty="0"/>
                  <a:t> </a:t>
                </a:r>
                <a:r>
                  <a:rPr lang="es-ES_tradnl" dirty="0" err="1"/>
                  <a:t>makers</a:t>
                </a:r>
                <a:r>
                  <a:rPr lang="es-ES_tradnl" dirty="0"/>
                  <a:t> y tomadores de posición que se repite en múltiples periodos </a:t>
                </a:r>
              </a:p>
              <a:p>
                <a:r>
                  <a:rPr lang="es-ES_tradnl" dirty="0"/>
                  <a:t>Vamos a suponer un precio de una acción como S con un valor </a:t>
                </a:r>
                <a:r>
                  <a:rPr lang="es-ES_tradnl" dirty="0" err="1"/>
                  <a:t>present</a:t>
                </a:r>
                <a:r>
                  <a:rPr lang="es-ES_tradnl" dirty="0"/>
                  <a:t> </a:t>
                </a:r>
                <a:r>
                  <a:rPr lang="es-ES_tradnl" dirty="0" err="1"/>
                  <a:t>igua</a:t>
                </a:r>
                <a:r>
                  <a:rPr lang="es-ES_tradnl" dirty="0"/>
                  <a:t> a S</a:t>
                </a:r>
                <a:r>
                  <a:rPr lang="es-ES_tradnl" baseline="-25000" dirty="0"/>
                  <a:t>0</a:t>
                </a:r>
                <a:r>
                  <a:rPr lang="es-ES_tradnl" dirty="0"/>
                  <a:t> </a:t>
                </a:r>
              </a:p>
              <a:p>
                <a:r>
                  <a:rPr lang="es-ES_tradnl" dirty="0"/>
                  <a:t>En un tiempo determinado se incorpora nueva información al precio y S puede ser</a:t>
                </a:r>
              </a:p>
              <a:p>
                <a:pPr lvl="1"/>
                <a:r>
                  <a:rPr lang="es-ES_tradnl" dirty="0"/>
                  <a:t>S</a:t>
                </a:r>
                <a:r>
                  <a:rPr lang="es-ES_tradnl" baseline="-25000" dirty="0"/>
                  <a:t>B</a:t>
                </a:r>
                <a:r>
                  <a:rPr lang="es-ES_tradnl" dirty="0"/>
                  <a:t> si fue una mala noticia</a:t>
                </a:r>
              </a:p>
              <a:p>
                <a:pPr lvl="1"/>
                <a:r>
                  <a:rPr lang="es-ES_tradnl" dirty="0"/>
                  <a:t>S</a:t>
                </a:r>
                <a:r>
                  <a:rPr lang="es-ES_tradnl" baseline="-25000" dirty="0"/>
                  <a:t>g</a:t>
                </a:r>
                <a:r>
                  <a:rPr lang="es-ES_tradnl" dirty="0"/>
                  <a:t> si fue una buena noticia</a:t>
                </a:r>
              </a:p>
              <a:p>
                <a:pPr lvl="1"/>
                <a:r>
                  <a:rPr lang="es-ES_tradnl" dirty="0"/>
                  <a:t>Hay una probabilidad </a:t>
                </a:r>
                <a14:m>
                  <m:oMath xmlns:m="http://schemas.openxmlformats.org/officeDocument/2006/math">
                    <m:r>
                      <a:rPr lang="es-ES_tradnl" i="1">
                        <a:latin typeface="Cambria Math" charset="0"/>
                        <a:ea typeface="Cambria Math" charset="0"/>
                        <a:cs typeface="Cambria Math" charset="0"/>
                      </a:rPr>
                      <m:t>𝛼</m:t>
                    </m:r>
                  </m:oMath>
                </a14:m>
                <a:r>
                  <a:rPr lang="es-ES_tradnl" dirty="0"/>
                  <a:t> de que nueva información llegue en el periodo de tiempo del análisis</a:t>
                </a:r>
              </a:p>
              <a:p>
                <a:pPr lvl="1"/>
                <a:r>
                  <a:rPr lang="es-ES_tradnl" dirty="0">
                    <a:ea typeface="Cambria Math" charset="0"/>
                    <a:cs typeface="Cambria Math" charset="0"/>
                  </a:rPr>
                  <a:t>Una probabilidad de que la notica se buena de </a:t>
                </a:r>
                <a14:m>
                  <m:oMath xmlns:m="http://schemas.openxmlformats.org/officeDocument/2006/math">
                    <m:r>
                      <a:rPr lang="es-ES_tradnl" i="1">
                        <a:latin typeface="Cambria Math" charset="0"/>
                        <a:ea typeface="Cambria Math" charset="0"/>
                        <a:cs typeface="Cambria Math" charset="0"/>
                      </a:rPr>
                      <m:t>𝛿</m:t>
                    </m:r>
                  </m:oMath>
                </a14:m>
                <a:r>
                  <a:rPr lang="es-ES_tradnl" dirty="0"/>
                  <a:t> o mala 1-</a:t>
                </a:r>
                <a:r>
                  <a:rPr lang="es-ES_tradnl" dirty="0">
                    <a:ea typeface="Cambria Math" charset="0"/>
                    <a:cs typeface="Cambria Math" charset="0"/>
                  </a:rPr>
                  <a:t> </a:t>
                </a:r>
                <a14:m>
                  <m:oMath xmlns:m="http://schemas.openxmlformats.org/officeDocument/2006/math">
                    <m:r>
                      <a:rPr lang="es-ES_tradnl" i="1">
                        <a:latin typeface="Cambria Math" charset="0"/>
                        <a:ea typeface="Cambria Math" charset="0"/>
                        <a:cs typeface="Cambria Math" charset="0"/>
                      </a:rPr>
                      <m:t>𝛿</m:t>
                    </m:r>
                  </m:oMath>
                </a14:m>
                <a:endParaRPr lang="es-ES_tradnl" dirty="0"/>
              </a:p>
            </p:txBody>
          </p:sp>
        </mc:Choice>
        <mc:Fallback>
          <p:sp>
            <p:nvSpPr>
              <p:cNvPr id="13" name="Marcador de contenido 2"/>
              <p:cNvSpPr>
                <a:spLocks noGrp="1" noRot="1" noChangeAspect="1" noMove="1" noResize="1" noEditPoints="1" noAdjustHandles="1" noChangeArrowheads="1" noChangeShapeType="1" noTextEdit="1"/>
              </p:cNvSpPr>
              <p:nvPr>
                <p:ph idx="1"/>
              </p:nvPr>
            </p:nvSpPr>
            <p:spPr>
              <a:xfrm>
                <a:off x="838200" y="1527981"/>
                <a:ext cx="11018838" cy="4747635"/>
              </a:xfrm>
              <a:blipFill rotWithShape="0">
                <a:blip r:embed="rId4"/>
                <a:stretch>
                  <a:fillRect l="-996" t="-2185" r="-664"/>
                </a:stretch>
              </a:blipFill>
            </p:spPr>
            <p:txBody>
              <a:bodyPr/>
              <a:lstStyle/>
              <a:p>
                <a:r>
                  <a:rPr lang="es-ES_tradnl">
                    <a:noFill/>
                  </a:rPr>
                  <a:t> </a:t>
                </a:r>
              </a:p>
            </p:txBody>
          </p:sp>
        </mc:Fallback>
      </mc:AlternateContent>
    </p:spTree>
    <p:extLst>
      <p:ext uri="{BB962C8B-B14F-4D97-AF65-F5344CB8AC3E}">
        <p14:creationId xmlns:p14="http://schemas.microsoft.com/office/powerpoint/2010/main" val="155813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4000" dirty="0" smtClean="0"/>
              <a:t>1. </a:t>
            </a:r>
            <a:r>
              <a:rPr lang="es-ES_tradnl" sz="4000" dirty="0" err="1" smtClean="0"/>
              <a:t>Probability</a:t>
            </a:r>
            <a:r>
              <a:rPr lang="es-ES_tradnl" sz="4000" dirty="0" smtClean="0"/>
              <a:t> </a:t>
            </a:r>
            <a:r>
              <a:rPr lang="es-ES_tradnl" sz="4000" dirty="0"/>
              <a:t>of </a:t>
            </a:r>
            <a:r>
              <a:rPr lang="es-ES_tradnl" sz="4000" dirty="0" err="1"/>
              <a:t>information</a:t>
            </a:r>
            <a:r>
              <a:rPr lang="es-ES_tradnl" sz="4000" dirty="0"/>
              <a:t> </a:t>
            </a:r>
            <a:r>
              <a:rPr lang="mr-IN" sz="4000" dirty="0"/>
              <a:t>–</a:t>
            </a:r>
            <a:r>
              <a:rPr lang="es-ES_tradnl" sz="4000" dirty="0"/>
              <a:t> </a:t>
            </a:r>
            <a:r>
              <a:rPr lang="es-ES_tradnl" sz="4000" dirty="0" err="1"/>
              <a:t>based</a:t>
            </a:r>
            <a:r>
              <a:rPr lang="es-ES_tradnl" sz="4000" dirty="0"/>
              <a:t> trading</a:t>
            </a:r>
            <a:endParaRPr lang="es-ES" sz="40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mc:AlternateContent xmlns:mc="http://schemas.openxmlformats.org/markup-compatibility/2006">
        <mc:Choice xmlns:a14="http://schemas.microsoft.com/office/drawing/2010/main" Requires="a14">
          <p:sp>
            <p:nvSpPr>
              <p:cNvPr id="13" name="Marcador de contenido 2"/>
              <p:cNvSpPr>
                <a:spLocks noGrp="1"/>
              </p:cNvSpPr>
              <p:nvPr>
                <p:ph idx="1"/>
              </p:nvPr>
            </p:nvSpPr>
            <p:spPr>
              <a:xfrm>
                <a:off x="838200" y="1527981"/>
                <a:ext cx="11018838" cy="4747635"/>
              </a:xfrm>
            </p:spPr>
            <p:txBody>
              <a:bodyPr>
                <a:normAutofit/>
              </a:bodyPr>
              <a:lstStyle/>
              <a:p>
                <a:r>
                  <a:rPr lang="es-ES_tradnl" dirty="0"/>
                  <a:t>Los autores </a:t>
                </a:r>
                <a:r>
                  <a:rPr lang="es-ES_tradnl" dirty="0" err="1"/>
                  <a:t>provaron</a:t>
                </a:r>
                <a:r>
                  <a:rPr lang="es-ES_tradnl" dirty="0"/>
                  <a:t> que el valor esperado del precio de la acción en t es:</a:t>
                </a:r>
              </a:p>
              <a:p>
                <a:endParaRPr lang="es-ES_tradnl" dirty="0"/>
              </a:p>
              <a:p>
                <a:endParaRPr lang="es-ES_tradnl" dirty="0"/>
              </a:p>
              <a:p>
                <a:r>
                  <a:rPr lang="es-ES_tradnl" dirty="0"/>
                  <a:t>Con una distribución </a:t>
                </a:r>
                <a:r>
                  <a:rPr lang="es-ES_tradnl" dirty="0" err="1"/>
                  <a:t>Poisson</a:t>
                </a:r>
                <a:r>
                  <a:rPr lang="es-ES_tradnl" dirty="0"/>
                  <a:t> llegan los </a:t>
                </a:r>
                <a:r>
                  <a:rPr lang="es-ES_tradnl" dirty="0" err="1"/>
                  <a:t>trader</a:t>
                </a:r>
                <a:r>
                  <a:rPr lang="es-ES_tradnl" dirty="0"/>
                  <a:t> informado con una tasa </a:t>
                </a:r>
                <a14:m>
                  <m:oMath xmlns:m="http://schemas.openxmlformats.org/officeDocument/2006/math">
                    <m:r>
                      <a:rPr lang="es-ES_tradnl" i="1">
                        <a:latin typeface="Cambria Math" charset="0"/>
                        <a:ea typeface="Cambria Math" charset="0"/>
                        <a:cs typeface="Cambria Math" charset="0"/>
                      </a:rPr>
                      <m:t>𝜇</m:t>
                    </m:r>
                  </m:oMath>
                </a14:m>
                <a:r>
                  <a:rPr lang="es-ES_tradnl" dirty="0"/>
                  <a:t> y los </a:t>
                </a:r>
                <a:r>
                  <a:rPr lang="es-ES_tradnl" dirty="0" err="1"/>
                  <a:t>traders</a:t>
                </a:r>
                <a:r>
                  <a:rPr lang="es-ES_tradnl" dirty="0"/>
                  <a:t> no informado a una tasa </a:t>
                </a:r>
                <a14:m>
                  <m:oMath xmlns:m="http://schemas.openxmlformats.org/officeDocument/2006/math">
                    <m:r>
                      <a:rPr lang="es-ES_tradnl" i="1">
                        <a:latin typeface="Cambria Math" charset="0"/>
                        <a:ea typeface="Cambria Math" charset="0"/>
                        <a:cs typeface="Cambria Math" charset="0"/>
                      </a:rPr>
                      <m:t>𝜀</m:t>
                    </m:r>
                  </m:oMath>
                </a14:m>
                <a:r>
                  <a:rPr lang="es-ES_tradnl" dirty="0"/>
                  <a:t>. Para evitar perdidas de los </a:t>
                </a:r>
                <a:r>
                  <a:rPr lang="es-ES_tradnl" dirty="0" err="1"/>
                  <a:t>traders</a:t>
                </a:r>
                <a:r>
                  <a:rPr lang="es-ES_tradnl" dirty="0"/>
                  <a:t> informados, los MM llegan a un </a:t>
                </a:r>
                <a:r>
                  <a:rPr lang="es-ES_tradnl" dirty="0" err="1"/>
                  <a:t>breakeven</a:t>
                </a:r>
                <a:r>
                  <a:rPr lang="es-ES_tradnl" dirty="0"/>
                  <a:t> en </a:t>
                </a:r>
                <a:r>
                  <a:rPr lang="es-ES_tradnl" dirty="0" err="1"/>
                  <a:t>Bt</a:t>
                </a:r>
                <a:r>
                  <a:rPr lang="es-ES_tradnl" dirty="0"/>
                  <a:t> para el </a:t>
                </a:r>
                <a:r>
                  <a:rPr lang="es-ES_tradnl" dirty="0" err="1"/>
                  <a:t>Bid</a:t>
                </a:r>
                <a:r>
                  <a:rPr lang="es-ES_tradnl" dirty="0"/>
                  <a:t> y At para el </a:t>
                </a:r>
                <a:r>
                  <a:rPr lang="es-ES_tradnl" dirty="0" err="1"/>
                  <a:t>ask</a:t>
                </a:r>
                <a:r>
                  <a:rPr lang="es-ES_tradnl" dirty="0"/>
                  <a:t>:</a:t>
                </a:r>
              </a:p>
              <a:p>
                <a:endParaRPr lang="es-ES_tradnl" dirty="0"/>
              </a:p>
            </p:txBody>
          </p:sp>
        </mc:Choice>
        <mc:Fallback>
          <p:sp>
            <p:nvSpPr>
              <p:cNvPr id="13" name="Marcador de contenido 2"/>
              <p:cNvSpPr>
                <a:spLocks noGrp="1" noRot="1" noChangeAspect="1" noMove="1" noResize="1" noEditPoints="1" noAdjustHandles="1" noChangeArrowheads="1" noChangeShapeType="1" noTextEdit="1"/>
              </p:cNvSpPr>
              <p:nvPr>
                <p:ph idx="1"/>
              </p:nvPr>
            </p:nvSpPr>
            <p:spPr>
              <a:xfrm>
                <a:off x="838200" y="1527981"/>
                <a:ext cx="11018838" cy="4747635"/>
              </a:xfrm>
              <a:blipFill rotWithShape="0">
                <a:blip r:embed="rId4"/>
                <a:stretch>
                  <a:fillRect l="-996" t="-2185" r="-1660"/>
                </a:stretch>
              </a:blipFill>
            </p:spPr>
            <p:txBody>
              <a:bodyPr/>
              <a:lstStyle/>
              <a:p>
                <a:r>
                  <a:rPr lang="es-ES_tradnl">
                    <a:noFill/>
                  </a:rPr>
                  <a:t> </a:t>
                </a:r>
              </a:p>
            </p:txBody>
          </p:sp>
        </mc:Fallback>
      </mc:AlternateContent>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4000" y="2462234"/>
            <a:ext cx="5144292" cy="796759"/>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9644" y="5089034"/>
            <a:ext cx="4434156" cy="1089622"/>
          </a:xfrm>
          <a:prstGeom prst="rect">
            <a:avLst/>
          </a:prstGeom>
        </p:spPr>
      </p:pic>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798" y="5089034"/>
            <a:ext cx="4692404" cy="1089622"/>
          </a:xfrm>
          <a:prstGeom prst="rect">
            <a:avLst/>
          </a:prstGeom>
        </p:spPr>
      </p:pic>
    </p:spTree>
    <p:extLst>
      <p:ext uri="{BB962C8B-B14F-4D97-AF65-F5344CB8AC3E}">
        <p14:creationId xmlns:p14="http://schemas.microsoft.com/office/powerpoint/2010/main" val="354297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4000" dirty="0" smtClean="0"/>
              <a:t>1. </a:t>
            </a:r>
            <a:r>
              <a:rPr lang="es-ES_tradnl" sz="4000" dirty="0" err="1" smtClean="0"/>
              <a:t>Probability</a:t>
            </a:r>
            <a:r>
              <a:rPr lang="es-ES_tradnl" sz="4000" dirty="0" smtClean="0"/>
              <a:t> </a:t>
            </a:r>
            <a:r>
              <a:rPr lang="es-ES_tradnl" sz="4000" dirty="0"/>
              <a:t>of </a:t>
            </a:r>
            <a:r>
              <a:rPr lang="es-ES_tradnl" sz="4000" dirty="0" err="1"/>
              <a:t>information</a:t>
            </a:r>
            <a:r>
              <a:rPr lang="es-ES_tradnl" sz="4000" dirty="0"/>
              <a:t> </a:t>
            </a:r>
            <a:r>
              <a:rPr lang="mr-IN" sz="4000" dirty="0"/>
              <a:t>–</a:t>
            </a:r>
            <a:r>
              <a:rPr lang="es-ES_tradnl" sz="4000" dirty="0"/>
              <a:t> </a:t>
            </a:r>
            <a:r>
              <a:rPr lang="es-ES_tradnl" sz="4000" dirty="0" err="1"/>
              <a:t>based</a:t>
            </a:r>
            <a:r>
              <a:rPr lang="es-ES_tradnl" sz="4000" dirty="0"/>
              <a:t> trading</a:t>
            </a:r>
            <a:endParaRPr lang="es-ES" sz="40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a:bodyPr>
          <a:lstStyle/>
          <a:p>
            <a:r>
              <a:rPr lang="es-ES_tradnl" dirty="0"/>
              <a:t>De la anterior ecuación determina que el </a:t>
            </a:r>
            <a:r>
              <a:rPr lang="es-ES_tradnl" dirty="0" err="1"/>
              <a:t>breakeven</a:t>
            </a:r>
            <a:r>
              <a:rPr lang="es-ES_tradnl" dirty="0"/>
              <a:t> spread se determina como :</a:t>
            </a:r>
          </a:p>
          <a:p>
            <a:endParaRPr lang="es-ES_tradnl" dirty="0"/>
          </a:p>
          <a:p>
            <a:r>
              <a:rPr lang="es-ES_tradnl" dirty="0"/>
              <a:t>Para el caso sencillo en el que la probabilidad de una noticia buena o mala sea igual, se tiene: </a:t>
            </a:r>
          </a:p>
          <a:p>
            <a:endParaRPr lang="es-ES_tradnl" dirty="0"/>
          </a:p>
          <a:p>
            <a:r>
              <a:rPr lang="es-ES_tradnl" dirty="0"/>
              <a:t>De esta última ecuación se puede observar que el rango de precio está determinado por los siguientes factores:</a:t>
            </a:r>
            <a:endParaRPr lang="es-ES_tradnl" dirty="0"/>
          </a:p>
        </p:txBody>
      </p: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650" y="2160936"/>
            <a:ext cx="5575300" cy="812800"/>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0078" y="3689400"/>
            <a:ext cx="4295302" cy="787472"/>
          </a:xfrm>
          <a:prstGeom prst="rect">
            <a:avLst/>
          </a:prstGeom>
        </p:spPr>
      </p:pic>
      <p:pic>
        <p:nvPicPr>
          <p:cNvPr id="16" name="Imagen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5063" y="5192536"/>
            <a:ext cx="2125332" cy="754647"/>
          </a:xfrm>
          <a:prstGeom prst="rect">
            <a:avLst/>
          </a:prstGeom>
        </p:spPr>
      </p:pic>
    </p:spTree>
    <p:extLst>
      <p:ext uri="{BB962C8B-B14F-4D97-AF65-F5344CB8AC3E}">
        <p14:creationId xmlns:p14="http://schemas.microsoft.com/office/powerpoint/2010/main" val="963884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4000" dirty="0" smtClean="0"/>
              <a:t>1. </a:t>
            </a:r>
            <a:r>
              <a:rPr lang="es-ES_tradnl" sz="4000" dirty="0" err="1" smtClean="0"/>
              <a:t>Probability</a:t>
            </a:r>
            <a:r>
              <a:rPr lang="es-ES_tradnl" sz="4000" dirty="0" smtClean="0"/>
              <a:t> </a:t>
            </a:r>
            <a:r>
              <a:rPr lang="es-ES_tradnl" sz="4000" dirty="0"/>
              <a:t>of </a:t>
            </a:r>
            <a:r>
              <a:rPr lang="es-ES_tradnl" sz="4000" dirty="0" err="1"/>
              <a:t>information</a:t>
            </a:r>
            <a:r>
              <a:rPr lang="es-ES_tradnl" sz="4000" dirty="0"/>
              <a:t> </a:t>
            </a:r>
            <a:r>
              <a:rPr lang="mr-IN" sz="4000" dirty="0"/>
              <a:t>–</a:t>
            </a:r>
            <a:r>
              <a:rPr lang="es-ES_tradnl" sz="4000" dirty="0"/>
              <a:t> </a:t>
            </a:r>
            <a:r>
              <a:rPr lang="es-ES_tradnl" sz="4000" dirty="0" err="1"/>
              <a:t>based</a:t>
            </a:r>
            <a:r>
              <a:rPr lang="es-ES_tradnl" sz="4000" dirty="0"/>
              <a:t> trading</a:t>
            </a:r>
            <a:endParaRPr lang="es-ES" sz="40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fontScale="92500" lnSpcReduction="20000"/>
          </a:bodyPr>
          <a:lstStyle/>
          <a:p>
            <a:r>
              <a:rPr lang="es-ES_tradnl" dirty="0"/>
              <a:t>Empíricamente para determinar los valores, se debe estimar por máxima verosimilitud la mixtura de las tres distribuciones </a:t>
            </a:r>
            <a:r>
              <a:rPr lang="es-ES_tradnl" dirty="0" err="1"/>
              <a:t>Poisson</a:t>
            </a:r>
            <a:r>
              <a:rPr lang="es-ES_tradnl" dirty="0"/>
              <a:t>: </a:t>
            </a:r>
          </a:p>
          <a:p>
            <a:endParaRPr lang="es-ES_tradnl" dirty="0"/>
          </a:p>
          <a:p>
            <a:endParaRPr lang="es-ES_tradnl" dirty="0"/>
          </a:p>
          <a:p>
            <a:endParaRPr lang="es-ES_tradnl" dirty="0"/>
          </a:p>
          <a:p>
            <a:r>
              <a:rPr lang="es-ES_tradnl" dirty="0"/>
              <a:t>Donde V</a:t>
            </a:r>
            <a:r>
              <a:rPr lang="es-ES_tradnl" baseline="30000" dirty="0"/>
              <a:t>B</a:t>
            </a:r>
            <a:r>
              <a:rPr lang="es-ES_tradnl" dirty="0"/>
              <a:t> es el volumen transado contra el </a:t>
            </a:r>
            <a:r>
              <a:rPr lang="es-ES_tradnl" dirty="0" err="1"/>
              <a:t>ask</a:t>
            </a:r>
            <a:r>
              <a:rPr lang="es-ES_tradnl" dirty="0"/>
              <a:t> (compra inicia transacción) y el V</a:t>
            </a:r>
            <a:r>
              <a:rPr lang="es-ES_tradnl" baseline="30000" dirty="0"/>
              <a:t>s</a:t>
            </a:r>
            <a:r>
              <a:rPr lang="es-ES_tradnl" dirty="0"/>
              <a:t> es el volumen contra el </a:t>
            </a:r>
            <a:r>
              <a:rPr lang="es-ES_tradnl" dirty="0" err="1"/>
              <a:t>bid</a:t>
            </a:r>
            <a:r>
              <a:rPr lang="es-ES_tradnl" dirty="0"/>
              <a:t> (venta inicia transacción)</a:t>
            </a:r>
          </a:p>
          <a:p>
            <a:endParaRPr lang="es-ES_tradnl" dirty="0"/>
          </a:p>
          <a:p>
            <a:r>
              <a:rPr lang="es-ES_tradnl" dirty="0" err="1"/>
              <a:t>Easley</a:t>
            </a:r>
            <a:r>
              <a:rPr lang="es-ES_tradnl" dirty="0"/>
              <a:t>, </a:t>
            </a:r>
            <a:r>
              <a:rPr lang="es-ES_tradnl" dirty="0" err="1"/>
              <a:t>Hvidkjaer</a:t>
            </a:r>
            <a:r>
              <a:rPr lang="es-ES_tradnl" dirty="0"/>
              <a:t> and </a:t>
            </a:r>
            <a:r>
              <a:rPr lang="es-ES_tradnl" dirty="0" err="1"/>
              <a:t>O'Hara</a:t>
            </a:r>
            <a:r>
              <a:rPr lang="es-ES_tradnl" dirty="0"/>
              <a:t> (2002)  demostraron que un PIN explica los retornos del mercado de </a:t>
            </a:r>
            <a:r>
              <a:rPr lang="es-ES_tradnl" dirty="0" err="1"/>
              <a:t>Taiwan</a:t>
            </a:r>
            <a:r>
              <a:rPr lang="es-ES_tradnl" dirty="0"/>
              <a:t>: </a:t>
            </a:r>
          </a:p>
          <a:p>
            <a:pPr lvl="1"/>
            <a:r>
              <a:rPr lang="es-ES_tradnl" dirty="0"/>
              <a:t>”PIN </a:t>
            </a:r>
            <a:r>
              <a:rPr lang="es-ES_tradnl" dirty="0" err="1"/>
              <a:t>is</a:t>
            </a:r>
            <a:r>
              <a:rPr lang="es-ES_tradnl" dirty="0"/>
              <a:t> a </a:t>
            </a:r>
            <a:r>
              <a:rPr lang="es-ES_tradnl" dirty="0" err="1"/>
              <a:t>significant</a:t>
            </a:r>
            <a:r>
              <a:rPr lang="es-ES_tradnl" dirty="0"/>
              <a:t> </a:t>
            </a:r>
            <a:r>
              <a:rPr lang="es-ES_tradnl" dirty="0" err="1"/>
              <a:t>pricing</a:t>
            </a:r>
            <a:r>
              <a:rPr lang="es-ES_tradnl" dirty="0"/>
              <a:t> factor in </a:t>
            </a:r>
            <a:r>
              <a:rPr lang="es-ES_tradnl" dirty="0" err="1"/>
              <a:t>Taiwan</a:t>
            </a:r>
            <a:r>
              <a:rPr lang="es-ES_tradnl" dirty="0"/>
              <a:t> stock </a:t>
            </a:r>
            <a:r>
              <a:rPr lang="es-ES_tradnl" dirty="0" err="1"/>
              <a:t>market</a:t>
            </a:r>
            <a:r>
              <a:rPr lang="es-ES_tradnl" dirty="0"/>
              <a:t>. </a:t>
            </a:r>
            <a:r>
              <a:rPr lang="es-ES_tradnl" dirty="0" err="1"/>
              <a:t>An</a:t>
            </a:r>
            <a:r>
              <a:rPr lang="es-ES_tradnl" dirty="0"/>
              <a:t> </a:t>
            </a:r>
            <a:r>
              <a:rPr lang="es-ES_tradnl" dirty="0" err="1"/>
              <a:t>increase</a:t>
            </a:r>
            <a:r>
              <a:rPr lang="es-ES_tradnl" dirty="0"/>
              <a:t> of ten </a:t>
            </a:r>
            <a:r>
              <a:rPr lang="es-ES_tradnl" dirty="0" err="1"/>
              <a:t>percentage</a:t>
            </a:r>
            <a:r>
              <a:rPr lang="es-ES_tradnl" dirty="0"/>
              <a:t> </a:t>
            </a:r>
            <a:r>
              <a:rPr lang="es-ES_tradnl" dirty="0" err="1"/>
              <a:t>point</a:t>
            </a:r>
            <a:r>
              <a:rPr lang="es-ES_tradnl" dirty="0"/>
              <a:t> in PIN </a:t>
            </a:r>
            <a:r>
              <a:rPr lang="es-ES_tradnl" dirty="0" err="1"/>
              <a:t>on</a:t>
            </a:r>
            <a:r>
              <a:rPr lang="es-ES_tradnl" dirty="0"/>
              <a:t> </a:t>
            </a:r>
            <a:r>
              <a:rPr lang="es-ES_tradnl" dirty="0" err="1"/>
              <a:t>average</a:t>
            </a:r>
            <a:r>
              <a:rPr lang="es-ES_tradnl" dirty="0"/>
              <a:t> </a:t>
            </a:r>
            <a:r>
              <a:rPr lang="es-ES_tradnl" dirty="0" err="1"/>
              <a:t>requires</a:t>
            </a:r>
            <a:r>
              <a:rPr lang="es-ES_tradnl" dirty="0"/>
              <a:t> </a:t>
            </a:r>
            <a:r>
              <a:rPr lang="es-ES_tradnl" dirty="0" err="1"/>
              <a:t>an</a:t>
            </a:r>
            <a:r>
              <a:rPr lang="es-ES_tradnl" dirty="0"/>
              <a:t> </a:t>
            </a:r>
            <a:r>
              <a:rPr lang="es-ES_tradnl" dirty="0" err="1"/>
              <a:t>additional</a:t>
            </a:r>
            <a:r>
              <a:rPr lang="es-ES_tradnl" dirty="0"/>
              <a:t> of </a:t>
            </a:r>
            <a:r>
              <a:rPr lang="es-ES_tradnl" dirty="0" err="1"/>
              <a:t>four</a:t>
            </a:r>
            <a:r>
              <a:rPr lang="es-ES_tradnl" dirty="0"/>
              <a:t> to </a:t>
            </a:r>
            <a:r>
              <a:rPr lang="es-ES_tradnl" dirty="0" err="1"/>
              <a:t>seven</a:t>
            </a:r>
            <a:r>
              <a:rPr lang="es-ES_tradnl" dirty="0"/>
              <a:t> </a:t>
            </a:r>
            <a:r>
              <a:rPr lang="es-ES_tradnl" dirty="0" err="1"/>
              <a:t>percent</a:t>
            </a:r>
            <a:r>
              <a:rPr lang="es-ES_tradnl" dirty="0"/>
              <a:t> in </a:t>
            </a:r>
            <a:r>
              <a:rPr lang="es-ES_tradnl" dirty="0" err="1"/>
              <a:t>annual</a:t>
            </a:r>
            <a:r>
              <a:rPr lang="es-ES_tradnl" dirty="0"/>
              <a:t> stock </a:t>
            </a:r>
            <a:r>
              <a:rPr lang="es-ES_tradnl" dirty="0" err="1"/>
              <a:t>returns</a:t>
            </a:r>
            <a:r>
              <a:rPr lang="es-ES_tradnl" dirty="0"/>
              <a:t>”</a:t>
            </a:r>
          </a:p>
          <a:p>
            <a:pPr lvl="1"/>
            <a:r>
              <a:rPr lang="es-ES_tradnl" dirty="0"/>
              <a:t>Si una empresa quiere reducir el costo de su Capital debe bajar el PIN</a:t>
            </a:r>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3654" y="2182781"/>
            <a:ext cx="7824691" cy="1112921"/>
          </a:xfrm>
          <a:prstGeom prst="rect">
            <a:avLst/>
          </a:prstGeom>
        </p:spPr>
      </p:pic>
    </p:spTree>
    <p:extLst>
      <p:ext uri="{BB962C8B-B14F-4D97-AF65-F5344CB8AC3E}">
        <p14:creationId xmlns:p14="http://schemas.microsoft.com/office/powerpoint/2010/main" val="6243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latin typeface="Century Gothic"/>
                <a:cs typeface="Century Gothic"/>
              </a:rPr>
              <a:t>Motivación.</a:t>
            </a:r>
          </a:p>
          <a:p>
            <a:pPr marL="857250" lvl="1" indent="-514350">
              <a:buFont typeface="+mj-lt"/>
              <a:buAutoNum type="romanLcPeriod"/>
            </a:pPr>
            <a:endParaRPr lang="es-ES" dirty="0">
              <a:latin typeface="Century Gothic"/>
            </a:endParaRPr>
          </a:p>
          <a:p>
            <a:pPr marL="857250" lvl="1" indent="-514350">
              <a:buFont typeface="+mj-lt"/>
              <a:buAutoNum type="romanLcPeriod"/>
            </a:pPr>
            <a:r>
              <a:rPr lang="es-ES" dirty="0" smtClean="0">
                <a:solidFill>
                  <a:schemeClr val="bg1">
                    <a:lumMod val="50000"/>
                  </a:schemeClr>
                </a:solidFill>
                <a:latin typeface="Century Gothic"/>
              </a:rPr>
              <a:t>Literatura relacionada</a:t>
            </a:r>
            <a:endParaRPr lang="es-ES" dirty="0">
              <a:solidFill>
                <a:schemeClr val="bg1">
                  <a:lumMod val="50000"/>
                </a:schemeClr>
              </a:solidFill>
              <a:latin typeface="Century Gothic"/>
            </a:endParaRP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smtClean="0">
                <a:solidFill>
                  <a:schemeClr val="bg1">
                    <a:lumMod val="50000"/>
                  </a:schemeClr>
                </a:solidFill>
                <a:latin typeface="Century Gothic"/>
              </a:rPr>
              <a:t>Primera generación </a:t>
            </a:r>
            <a:r>
              <a:rPr lang="mr-IN" dirty="0" smtClean="0">
                <a:solidFill>
                  <a:schemeClr val="bg1">
                    <a:lumMod val="50000"/>
                  </a:schemeClr>
                </a:solidFill>
                <a:latin typeface="Century Gothic"/>
              </a:rPr>
              <a:t>–</a:t>
            </a:r>
            <a:r>
              <a:rPr lang="es-ES" dirty="0" smtClean="0">
                <a:solidFill>
                  <a:schemeClr val="bg1">
                    <a:lumMod val="50000"/>
                  </a:schemeClr>
                </a:solidFill>
                <a:latin typeface="Century Gothic"/>
              </a:rPr>
              <a:t> secuencia de precios</a:t>
            </a:r>
            <a:endParaRPr lang="es-ES" dirty="0">
              <a:solidFill>
                <a:schemeClr val="bg1">
                  <a:lumMod val="50000"/>
                </a:schemeClr>
              </a:solidFill>
              <a:latin typeface="Century Gothic"/>
            </a:endParaRP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smtClean="0">
                <a:solidFill>
                  <a:schemeClr val="bg1">
                    <a:lumMod val="50000"/>
                  </a:schemeClr>
                </a:solidFill>
                <a:latin typeface="Century Gothic"/>
              </a:rPr>
              <a:t>Segunda generación </a:t>
            </a:r>
            <a:r>
              <a:rPr lang="mr-IN" dirty="0" smtClean="0">
                <a:solidFill>
                  <a:schemeClr val="bg1">
                    <a:lumMod val="50000"/>
                  </a:schemeClr>
                </a:solidFill>
                <a:latin typeface="Century Gothic"/>
              </a:rPr>
              <a:t>–</a:t>
            </a:r>
            <a:r>
              <a:rPr lang="es-ES" dirty="0" smtClean="0">
                <a:solidFill>
                  <a:schemeClr val="bg1">
                    <a:lumMod val="50000"/>
                  </a:schemeClr>
                </a:solidFill>
                <a:latin typeface="Century Gothic"/>
              </a:rPr>
              <a:t> liquidez a partir de volumen</a:t>
            </a:r>
            <a:endParaRPr lang="es-ES" dirty="0">
              <a:solidFill>
                <a:schemeClr val="bg1">
                  <a:lumMod val="50000"/>
                </a:schemeClr>
              </a:solidFill>
              <a:latin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Tercera generación </a:t>
            </a:r>
            <a:r>
              <a:rPr lang="mr-IN" dirty="0" smtClean="0">
                <a:solidFill>
                  <a:schemeClr val="bg1">
                    <a:lumMod val="50000"/>
                  </a:schemeClr>
                </a:solidFill>
                <a:latin typeface="Century Gothic"/>
                <a:cs typeface="Century Gothic"/>
              </a:rPr>
              <a:t>–</a:t>
            </a:r>
            <a:r>
              <a:rPr lang="es-ES" dirty="0" smtClean="0">
                <a:solidFill>
                  <a:schemeClr val="bg1">
                    <a:lumMod val="50000"/>
                  </a:schemeClr>
                </a:solidFill>
                <a:latin typeface="Century Gothic"/>
                <a:cs typeface="Century Gothic"/>
              </a:rPr>
              <a:t> modelos secuenciales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Algoritmos predatorios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177181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3600" dirty="0"/>
              <a:t>2</a:t>
            </a:r>
            <a:r>
              <a:rPr lang="es-ES_tradnl" sz="3600" dirty="0" smtClean="0"/>
              <a:t>.</a:t>
            </a:r>
            <a:r>
              <a:rPr lang="es-ES_tradnl" sz="3600" b="1" dirty="0"/>
              <a:t> </a:t>
            </a:r>
            <a:r>
              <a:rPr lang="es-ES_tradnl" sz="3600" b="1" dirty="0" err="1"/>
              <a:t>Volume-Synchronized</a:t>
            </a:r>
            <a:r>
              <a:rPr lang="es-ES_tradnl" sz="3600" b="1" dirty="0"/>
              <a:t> </a:t>
            </a:r>
            <a:r>
              <a:rPr lang="es-ES_tradnl" sz="3600" b="1" dirty="0" err="1"/>
              <a:t>Probability</a:t>
            </a:r>
            <a:r>
              <a:rPr lang="es-ES_tradnl" sz="3600" b="1" dirty="0"/>
              <a:t> of </a:t>
            </a:r>
            <a:r>
              <a:rPr lang="es-ES_tradnl" sz="3600" b="1" dirty="0" err="1"/>
              <a:t>Informed</a:t>
            </a:r>
            <a:r>
              <a:rPr lang="es-ES_tradnl" sz="3600" b="1" dirty="0"/>
              <a:t> Trading </a:t>
            </a:r>
            <a:endParaRPr lang="es-ES" sz="36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a:bodyPr>
          <a:lstStyle/>
          <a:p>
            <a:r>
              <a:rPr lang="nb-NO" dirty="0" err="1"/>
              <a:t>Easley</a:t>
            </a:r>
            <a:r>
              <a:rPr lang="nb-NO" dirty="0"/>
              <a:t> et al. [2008] probaron:</a:t>
            </a:r>
          </a:p>
          <a:p>
            <a:endParaRPr lang="nb-NO" dirty="0"/>
          </a:p>
          <a:p>
            <a:endParaRPr lang="nb-NO" dirty="0"/>
          </a:p>
          <a:p>
            <a:r>
              <a:rPr lang="nb-NO" dirty="0"/>
              <a:t>Si u es </a:t>
            </a:r>
            <a:r>
              <a:rPr lang="nb-NO" dirty="0" err="1"/>
              <a:t>muy</a:t>
            </a:r>
            <a:r>
              <a:rPr lang="nb-NO" dirty="0"/>
              <a:t> grande: </a:t>
            </a:r>
          </a:p>
          <a:p>
            <a:endParaRPr lang="nb-NO" dirty="0"/>
          </a:p>
          <a:p>
            <a:endParaRPr lang="nb-NO" dirty="0"/>
          </a:p>
          <a:p>
            <a:r>
              <a:rPr lang="nb-NO" dirty="0"/>
              <a:t>De </a:t>
            </a:r>
            <a:r>
              <a:rPr lang="nb-NO" dirty="0" err="1"/>
              <a:t>esa</a:t>
            </a:r>
            <a:r>
              <a:rPr lang="nb-NO" dirty="0"/>
              <a:t> </a:t>
            </a:r>
            <a:r>
              <a:rPr lang="nb-NO" dirty="0" err="1"/>
              <a:t>manera</a:t>
            </a:r>
            <a:r>
              <a:rPr lang="nb-NO" dirty="0"/>
              <a:t>, </a:t>
            </a:r>
            <a:r>
              <a:rPr lang="nb-NO" dirty="0" err="1"/>
              <a:t>una</a:t>
            </a:r>
            <a:r>
              <a:rPr lang="nb-NO" dirty="0"/>
              <a:t> alternativa para </a:t>
            </a:r>
            <a:r>
              <a:rPr lang="nb-NO" dirty="0" err="1"/>
              <a:t>estimar</a:t>
            </a:r>
            <a:r>
              <a:rPr lang="nb-NO" dirty="0"/>
              <a:t> el PIN en </a:t>
            </a:r>
            <a:r>
              <a:rPr lang="nb-NO" dirty="0" err="1"/>
              <a:t>alta</a:t>
            </a:r>
            <a:r>
              <a:rPr lang="nb-NO" dirty="0"/>
              <a:t> </a:t>
            </a:r>
            <a:r>
              <a:rPr lang="nb-NO" dirty="0" err="1"/>
              <a:t>frecuencia</a:t>
            </a:r>
            <a:r>
              <a:rPr lang="nb-NO" dirty="0"/>
              <a:t> es </a:t>
            </a:r>
            <a:r>
              <a:rPr lang="nb-NO" dirty="0" err="1"/>
              <a:t>estimando</a:t>
            </a:r>
            <a:r>
              <a:rPr lang="nb-NO" dirty="0"/>
              <a:t> el (VPIN). </a:t>
            </a:r>
            <a:br>
              <a:rPr lang="nb-NO" dirty="0"/>
            </a:br>
            <a:endParaRPr lang="nb-NO" dirty="0"/>
          </a:p>
        </p:txBody>
      </p:sp>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373" y="2191809"/>
            <a:ext cx="7515095" cy="935212"/>
          </a:xfrm>
          <a:prstGeom prst="rect">
            <a:avLst/>
          </a:prstGeom>
        </p:spPr>
      </p:pic>
      <p:pic>
        <p:nvPicPr>
          <p:cNvPr id="14" name="Imagen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1507" y="3680851"/>
            <a:ext cx="2932826" cy="702226"/>
          </a:xfrm>
          <a:prstGeom prst="rect">
            <a:avLst/>
          </a:prstGeom>
        </p:spPr>
      </p:pic>
    </p:spTree>
    <p:extLst>
      <p:ext uri="{BB962C8B-B14F-4D97-AF65-F5344CB8AC3E}">
        <p14:creationId xmlns:p14="http://schemas.microsoft.com/office/powerpoint/2010/main" val="1733800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3600" dirty="0"/>
              <a:t>2</a:t>
            </a:r>
            <a:r>
              <a:rPr lang="es-ES_tradnl" sz="3600" dirty="0" smtClean="0"/>
              <a:t>.</a:t>
            </a:r>
            <a:r>
              <a:rPr lang="es-ES_tradnl" sz="3600" b="1" dirty="0"/>
              <a:t> </a:t>
            </a:r>
            <a:r>
              <a:rPr lang="es-ES_tradnl" sz="3600" b="1" dirty="0" err="1"/>
              <a:t>Volume-Synchronized</a:t>
            </a:r>
            <a:r>
              <a:rPr lang="es-ES_tradnl" sz="3600" b="1" dirty="0"/>
              <a:t> </a:t>
            </a:r>
            <a:r>
              <a:rPr lang="es-ES_tradnl" sz="3600" b="1" dirty="0" err="1"/>
              <a:t>Probability</a:t>
            </a:r>
            <a:r>
              <a:rPr lang="es-ES_tradnl" sz="3600" b="1" dirty="0"/>
              <a:t> of </a:t>
            </a:r>
            <a:r>
              <a:rPr lang="es-ES_tradnl" sz="3600" b="1" dirty="0" err="1"/>
              <a:t>Informed</a:t>
            </a:r>
            <a:r>
              <a:rPr lang="es-ES_tradnl" sz="3600" b="1" dirty="0"/>
              <a:t> Trading </a:t>
            </a:r>
            <a:endParaRPr lang="es-ES" sz="36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fontScale="85000" lnSpcReduction="20000"/>
          </a:bodyPr>
          <a:lstStyle/>
          <a:p>
            <a:r>
              <a:rPr lang="es-ES_tradnl" dirty="0"/>
              <a:t>De esa manera se puede estimar:</a:t>
            </a:r>
          </a:p>
          <a:p>
            <a:endParaRPr lang="es-ES_tradnl" dirty="0"/>
          </a:p>
          <a:p>
            <a:endParaRPr lang="es-ES_tradnl" dirty="0"/>
          </a:p>
          <a:p>
            <a:endParaRPr lang="es-ES_tradnl" dirty="0"/>
          </a:p>
          <a:p>
            <a:r>
              <a:rPr lang="es-ES_tradnl" dirty="0"/>
              <a:t>V</a:t>
            </a:r>
            <a:r>
              <a:rPr lang="es-ES_tradnl" baseline="30000" dirty="0"/>
              <a:t>B</a:t>
            </a:r>
            <a:r>
              <a:rPr lang="es-ES_tradnl" dirty="0"/>
              <a:t> es la suma de los volúmenes de una transacción iniciada por la compra en un lapso de tiempo del volumen de tao. </a:t>
            </a:r>
          </a:p>
          <a:p>
            <a:r>
              <a:rPr lang="es-ES_tradnl" dirty="0"/>
              <a:t>V</a:t>
            </a:r>
            <a:r>
              <a:rPr lang="es-ES_tradnl" baseline="30000" dirty="0"/>
              <a:t>s</a:t>
            </a:r>
            <a:r>
              <a:rPr lang="es-ES_tradnl" dirty="0"/>
              <a:t> es la suma de los volúmenes de una transacción iniciada por la venta en un lapso de tiempo del volumen de tao</a:t>
            </a:r>
          </a:p>
          <a:p>
            <a:r>
              <a:rPr lang="es-ES_tradnl" dirty="0"/>
              <a:t>N es en numero de barras usadas para realizar la estimación. </a:t>
            </a:r>
          </a:p>
          <a:p>
            <a:r>
              <a:rPr lang="es-ES_tradnl" dirty="0"/>
              <a:t>Dado que todas las barras de volúmenes son del mismo tamaño se tiene que:</a:t>
            </a:r>
          </a:p>
          <a:p>
            <a:endParaRPr lang="es-ES_tradnl" dirty="0"/>
          </a:p>
          <a:p>
            <a:endParaRPr lang="es-ES_tradnl" dirty="0"/>
          </a:p>
          <a:p>
            <a:r>
              <a:rPr lang="es-ES_tradnl" dirty="0"/>
              <a:t>a</a:t>
            </a:r>
          </a:p>
          <a:p>
            <a:endParaRPr lang="es-ES_tradnl" dirty="0"/>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225" y="1891402"/>
            <a:ext cx="2501587" cy="1141664"/>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980" y="5118539"/>
            <a:ext cx="3330075" cy="850232"/>
          </a:xfrm>
          <a:prstGeom prst="rect">
            <a:avLst/>
          </a:prstGeom>
        </p:spPr>
      </p:pic>
    </p:spTree>
    <p:extLst>
      <p:ext uri="{BB962C8B-B14F-4D97-AF65-F5344CB8AC3E}">
        <p14:creationId xmlns:p14="http://schemas.microsoft.com/office/powerpoint/2010/main" val="211850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3600" dirty="0"/>
              <a:t>2</a:t>
            </a:r>
            <a:r>
              <a:rPr lang="es-ES_tradnl" sz="3600" dirty="0" smtClean="0"/>
              <a:t>.</a:t>
            </a:r>
            <a:r>
              <a:rPr lang="es-ES_tradnl" sz="3600" b="1" dirty="0"/>
              <a:t> </a:t>
            </a:r>
            <a:r>
              <a:rPr lang="es-ES_tradnl" sz="3600" b="1" dirty="0" err="1"/>
              <a:t>Volume-Synchronized</a:t>
            </a:r>
            <a:r>
              <a:rPr lang="es-ES_tradnl" sz="3600" b="1" dirty="0"/>
              <a:t> </a:t>
            </a:r>
            <a:r>
              <a:rPr lang="es-ES_tradnl" sz="3600" b="1" dirty="0" err="1"/>
              <a:t>Probability</a:t>
            </a:r>
            <a:r>
              <a:rPr lang="es-ES_tradnl" sz="3600" b="1" dirty="0"/>
              <a:t> of </a:t>
            </a:r>
            <a:r>
              <a:rPr lang="es-ES_tradnl" sz="3600" b="1" dirty="0" err="1"/>
              <a:t>Informed</a:t>
            </a:r>
            <a:r>
              <a:rPr lang="es-ES_tradnl" sz="3600" b="1" dirty="0"/>
              <a:t> Trading </a:t>
            </a:r>
            <a:endParaRPr lang="es-ES" sz="36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a:bodyPr>
          <a:lstStyle/>
          <a:p>
            <a:r>
              <a:rPr lang="es-ES_tradnl" dirty="0"/>
              <a:t>La forma de estimar el VPIN en alta frecuencia es de la siguiente manera</a:t>
            </a:r>
            <a:r>
              <a:rPr lang="es-ES_tradnl" dirty="0" smtClean="0"/>
              <a:t>:</a:t>
            </a:r>
            <a:endParaRPr lang="es-ES_tradnl" dirty="0"/>
          </a:p>
          <a:p>
            <a:endParaRPr lang="es-ES_tradnl" dirty="0"/>
          </a:p>
          <a:p>
            <a:endParaRPr lang="es-ES_tradnl" dirty="0"/>
          </a:p>
          <a:p>
            <a:endParaRPr lang="es-ES_tradnl" dirty="0"/>
          </a:p>
          <a:p>
            <a:r>
              <a:rPr lang="es-ES_tradnl" dirty="0"/>
              <a:t>EL VPIN no es útil para estimar la volatilidad (usaron regresiones lineales)</a:t>
            </a:r>
          </a:p>
          <a:p>
            <a:r>
              <a:rPr lang="es-ES_tradnl" dirty="0"/>
              <a:t>Pero tiene poder predictivo</a:t>
            </a:r>
          </a:p>
          <a:p>
            <a:r>
              <a:rPr lang="es-ES_tradnl" dirty="0"/>
              <a:t>Puede ser muy útil si se le aplican modelos más complejos para realizar la estimación de la volatilidad (SVM, Redes, KNN, </a:t>
            </a:r>
            <a:r>
              <a:rPr lang="es-ES_tradnl" dirty="0" err="1"/>
              <a:t>etc</a:t>
            </a:r>
            <a:r>
              <a:rPr lang="es-ES_tradnl" dirty="0"/>
              <a:t>)</a:t>
            </a:r>
          </a:p>
          <a:p>
            <a:endParaRPr lang="es-ES_tradnl" dirty="0"/>
          </a:p>
          <a:p>
            <a:endParaRPr lang="es-ES_tradnl" dirty="0"/>
          </a:p>
        </p:txBody>
      </p:sp>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4300" y="2191809"/>
            <a:ext cx="4981100" cy="1134310"/>
          </a:xfrm>
          <a:prstGeom prst="rect">
            <a:avLst/>
          </a:prstGeom>
        </p:spPr>
      </p:pic>
    </p:spTree>
    <p:extLst>
      <p:ext uri="{BB962C8B-B14F-4D97-AF65-F5344CB8AC3E}">
        <p14:creationId xmlns:p14="http://schemas.microsoft.com/office/powerpoint/2010/main" val="299270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rPr>
              <a:t>Motivación.</a:t>
            </a: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rPr>
              <a:t>Literatura relacionada</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Primera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secuencia de precios</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Segunda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liquidez a partir de volumen</a:t>
            </a: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Tercera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modelos secuenciales</a:t>
            </a: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a:latin typeface="Century Gothic"/>
                <a:cs typeface="Century Gothic"/>
              </a:rPr>
              <a:t>Algoritmos predatorios</a:t>
            </a:r>
            <a:endParaRPr lang="es-ES" dirty="0">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192031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3600" dirty="0"/>
              <a:t>Modelos no fundamentados en teoría</a:t>
            </a:r>
            <a:endParaRPr lang="es-ES" sz="36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fontScale="92500"/>
          </a:bodyPr>
          <a:lstStyle/>
          <a:p>
            <a:r>
              <a:rPr lang="es-ES_tradnl" dirty="0"/>
              <a:t>Pueden ser una fuente interesante de datos para usar con los modelos de ML</a:t>
            </a:r>
          </a:p>
          <a:p>
            <a:pPr lvl="1"/>
            <a:r>
              <a:rPr lang="es-ES_tradnl" b="1" dirty="0" err="1"/>
              <a:t>Distribution</a:t>
            </a:r>
            <a:r>
              <a:rPr lang="es-ES_tradnl" b="1" dirty="0"/>
              <a:t> </a:t>
            </a:r>
            <a:r>
              <a:rPr lang="es-ES_tradnl" b="1" dirty="0" err="1"/>
              <a:t>Order</a:t>
            </a:r>
            <a:r>
              <a:rPr lang="es-ES_tradnl" b="1" dirty="0"/>
              <a:t> </a:t>
            </a:r>
            <a:r>
              <a:rPr lang="es-ES_tradnl" b="1" dirty="0" err="1"/>
              <a:t>Size</a:t>
            </a:r>
            <a:r>
              <a:rPr lang="es-ES_tradnl" b="1" dirty="0"/>
              <a:t>: </a:t>
            </a:r>
            <a:r>
              <a:rPr lang="es-ES_tradnl" dirty="0"/>
              <a:t>Estudio de la frecuencia de </a:t>
            </a:r>
            <a:r>
              <a:rPr lang="es-ES_tradnl" dirty="0" err="1"/>
              <a:t>trades</a:t>
            </a:r>
            <a:r>
              <a:rPr lang="es-ES_tradnl" dirty="0"/>
              <a:t> por el tamaño de la transacción. Se encontró que transacción con tamaño redondos no son frecuentes, ejemplo {5,10,20,</a:t>
            </a:r>
            <a:r>
              <a:rPr lang="mr-IN" dirty="0"/>
              <a:t>…</a:t>
            </a:r>
            <a:r>
              <a:rPr lang="en-US" dirty="0"/>
              <a:t>}. </a:t>
            </a:r>
            <a:r>
              <a:rPr lang="en-US" dirty="0" err="1"/>
              <a:t>Además</a:t>
            </a:r>
            <a:r>
              <a:rPr lang="en-US" dirty="0"/>
              <a:t>, la </a:t>
            </a:r>
            <a:r>
              <a:rPr lang="en-US" dirty="0" err="1"/>
              <a:t>frecuencia</a:t>
            </a:r>
            <a:r>
              <a:rPr lang="en-US" dirty="0"/>
              <a:t> de las </a:t>
            </a:r>
            <a:r>
              <a:rPr lang="en-US" dirty="0" err="1"/>
              <a:t>transacciones</a:t>
            </a:r>
            <a:r>
              <a:rPr lang="en-US" dirty="0"/>
              <a:t> </a:t>
            </a:r>
            <a:r>
              <a:rPr lang="en-US" dirty="0" err="1"/>
              <a:t>decae</a:t>
            </a:r>
            <a:r>
              <a:rPr lang="en-US" dirty="0"/>
              <a:t> </a:t>
            </a:r>
            <a:r>
              <a:rPr lang="en-US" dirty="0" err="1"/>
              <a:t>como</a:t>
            </a:r>
            <a:r>
              <a:rPr lang="en-US" dirty="0"/>
              <a:t> </a:t>
            </a:r>
            <a:r>
              <a:rPr lang="en-US" dirty="0" err="1"/>
              <a:t>una</a:t>
            </a:r>
            <a:r>
              <a:rPr lang="en-US" dirty="0"/>
              <a:t> </a:t>
            </a:r>
            <a:r>
              <a:rPr lang="en-US" dirty="0" err="1"/>
              <a:t>función</a:t>
            </a:r>
            <a:r>
              <a:rPr lang="en-US" dirty="0"/>
              <a:t> del </a:t>
            </a:r>
            <a:r>
              <a:rPr lang="en-US" dirty="0" err="1"/>
              <a:t>tamaño</a:t>
            </a:r>
            <a:r>
              <a:rPr lang="en-US" dirty="0"/>
              <a:t> de la </a:t>
            </a:r>
            <a:r>
              <a:rPr lang="en-US" dirty="0" err="1"/>
              <a:t>posición</a:t>
            </a:r>
            <a:r>
              <a:rPr lang="en-US" dirty="0"/>
              <a:t>. </a:t>
            </a:r>
            <a:r>
              <a:rPr lang="en-US" dirty="0" err="1"/>
              <a:t>Estos</a:t>
            </a:r>
            <a:r>
              <a:rPr lang="en-US" dirty="0"/>
              <a:t> son </a:t>
            </a:r>
            <a:r>
              <a:rPr lang="en-US" dirty="0" err="1"/>
              <a:t>indetificados</a:t>
            </a:r>
            <a:r>
              <a:rPr lang="en-US" dirty="0"/>
              <a:t> </a:t>
            </a:r>
            <a:r>
              <a:rPr lang="en-US" dirty="0" err="1"/>
              <a:t>como</a:t>
            </a:r>
            <a:r>
              <a:rPr lang="en-US" dirty="0"/>
              <a:t> GUI traders (graphical user interface)</a:t>
            </a:r>
          </a:p>
          <a:p>
            <a:pPr lvl="1"/>
            <a:r>
              <a:rPr lang="en-US" b="1" dirty="0"/>
              <a:t>Cancellation Rates, Limit Order, Market Orders: </a:t>
            </a:r>
            <a:r>
              <a:rPr lang="en-US" dirty="0" err="1"/>
              <a:t>haciendo</a:t>
            </a:r>
            <a:r>
              <a:rPr lang="en-US" dirty="0"/>
              <a:t> </a:t>
            </a:r>
            <a:r>
              <a:rPr lang="en-US" dirty="0" err="1"/>
              <a:t>uso</a:t>
            </a:r>
            <a:r>
              <a:rPr lang="en-US" dirty="0"/>
              <a:t> de </a:t>
            </a:r>
            <a:r>
              <a:rPr lang="en-US" dirty="0" err="1"/>
              <a:t>estos</a:t>
            </a:r>
            <a:r>
              <a:rPr lang="en-US" dirty="0"/>
              <a:t> </a:t>
            </a:r>
            <a:r>
              <a:rPr lang="en-US" dirty="0" err="1"/>
              <a:t>datos</a:t>
            </a:r>
            <a:r>
              <a:rPr lang="en-US" dirty="0"/>
              <a:t> se </a:t>
            </a:r>
            <a:r>
              <a:rPr lang="en-US" dirty="0" err="1"/>
              <a:t>encontr;o</a:t>
            </a:r>
            <a:r>
              <a:rPr lang="en-US" dirty="0"/>
              <a:t> que </a:t>
            </a:r>
            <a:r>
              <a:rPr lang="en-US" dirty="0" err="1"/>
              <a:t>pequeñas</a:t>
            </a:r>
            <a:r>
              <a:rPr lang="en-US" dirty="0"/>
              <a:t> </a:t>
            </a:r>
            <a:r>
              <a:rPr lang="en-US" dirty="0" err="1"/>
              <a:t>acciones</a:t>
            </a:r>
            <a:r>
              <a:rPr lang="en-US" dirty="0"/>
              <a:t> </a:t>
            </a:r>
            <a:r>
              <a:rPr lang="en-US" dirty="0" err="1"/>
              <a:t>reponden</a:t>
            </a:r>
            <a:r>
              <a:rPr lang="en-US" dirty="0"/>
              <a:t> </a:t>
            </a:r>
            <a:r>
              <a:rPr lang="en-US" dirty="0" err="1"/>
              <a:t>diferentes</a:t>
            </a:r>
            <a:r>
              <a:rPr lang="en-US" dirty="0"/>
              <a:t> a </a:t>
            </a:r>
            <a:r>
              <a:rPr lang="en-US" dirty="0" err="1"/>
              <a:t>grandes</a:t>
            </a:r>
            <a:r>
              <a:rPr lang="en-US" dirty="0"/>
              <a:t> </a:t>
            </a:r>
            <a:r>
              <a:rPr lang="en-US" dirty="0" err="1"/>
              <a:t>acciones</a:t>
            </a:r>
            <a:r>
              <a:rPr lang="en-US" dirty="0"/>
              <a:t>. </a:t>
            </a:r>
            <a:r>
              <a:rPr lang="en-US" dirty="0" err="1"/>
              <a:t>Adicionalmente</a:t>
            </a:r>
            <a:r>
              <a:rPr lang="en-US" dirty="0"/>
              <a:t>, </a:t>
            </a:r>
            <a:r>
              <a:rPr lang="en-US" dirty="0" err="1"/>
              <a:t>cancelaciones</a:t>
            </a:r>
            <a:r>
              <a:rPr lang="en-US" dirty="0"/>
              <a:t> de de </a:t>
            </a:r>
            <a:r>
              <a:rPr lang="en-US" dirty="0" err="1"/>
              <a:t>grandes</a:t>
            </a:r>
            <a:r>
              <a:rPr lang="en-US" dirty="0"/>
              <a:t> </a:t>
            </a:r>
            <a:r>
              <a:rPr lang="en-US" dirty="0" err="1"/>
              <a:t>ordenes</a:t>
            </a:r>
            <a:r>
              <a:rPr lang="en-US" dirty="0"/>
              <a:t> </a:t>
            </a:r>
            <a:r>
              <a:rPr lang="en-US" dirty="0" err="1"/>
              <a:t>pueden</a:t>
            </a:r>
            <a:r>
              <a:rPr lang="en-US" dirty="0"/>
              <a:t> </a:t>
            </a:r>
            <a:r>
              <a:rPr lang="en-US" dirty="0" err="1"/>
              <a:t>ser</a:t>
            </a:r>
            <a:r>
              <a:rPr lang="en-US" dirty="0"/>
              <a:t> </a:t>
            </a:r>
            <a:r>
              <a:rPr lang="en-US" dirty="0" err="1"/>
              <a:t>indicativos</a:t>
            </a:r>
            <a:r>
              <a:rPr lang="en-US" dirty="0"/>
              <a:t> de </a:t>
            </a:r>
            <a:r>
              <a:rPr lang="en-US" dirty="0" err="1"/>
              <a:t>baja</a:t>
            </a:r>
            <a:r>
              <a:rPr lang="en-US" dirty="0"/>
              <a:t> </a:t>
            </a:r>
            <a:r>
              <a:rPr lang="en-US" dirty="0" err="1"/>
              <a:t>liquidez</a:t>
            </a:r>
            <a:r>
              <a:rPr lang="en-US" dirty="0"/>
              <a:t>. </a:t>
            </a:r>
            <a:r>
              <a:rPr lang="en-US" dirty="0" err="1"/>
              <a:t>Adeás</a:t>
            </a:r>
            <a:r>
              <a:rPr lang="en-US" dirty="0"/>
              <a:t>, </a:t>
            </a:r>
            <a:r>
              <a:rPr lang="en-US" dirty="0" err="1"/>
              <a:t>discuenten</a:t>
            </a:r>
            <a:r>
              <a:rPr lang="en-US" dirty="0"/>
              <a:t> 4 </a:t>
            </a:r>
            <a:r>
              <a:rPr lang="en-US" dirty="0" err="1"/>
              <a:t>categorías</a:t>
            </a:r>
            <a:r>
              <a:rPr lang="en-US" dirty="0"/>
              <a:t> de </a:t>
            </a:r>
            <a:r>
              <a:rPr lang="en-US" dirty="0" err="1"/>
              <a:t>algoritmos</a:t>
            </a:r>
            <a:r>
              <a:rPr lang="en-US" dirty="0"/>
              <a:t> </a:t>
            </a:r>
            <a:r>
              <a:rPr lang="en-US" dirty="0" err="1"/>
              <a:t>predatorios</a:t>
            </a:r>
            <a:r>
              <a:rPr lang="en-US" dirty="0" smtClean="0"/>
              <a:t>.</a:t>
            </a:r>
          </a:p>
          <a:p>
            <a:pPr lvl="1"/>
            <a:r>
              <a:rPr lang="es-ES_tradnl" b="1" dirty="0"/>
              <a:t>TVWAP: </a:t>
            </a:r>
            <a:r>
              <a:rPr lang="es-ES_tradnl" dirty="0"/>
              <a:t>Toman ordenes muy grandes y las dividen en pequeños grupos, que son ejecutadas en tiempos regulares con el objetivo de lograr un precio promedio pre determinado. Algunos estudios han demostrado que estas ejecuciones tienden a ocurrir al inicio de cada hora. </a:t>
            </a:r>
          </a:p>
          <a:p>
            <a:pPr lvl="1"/>
            <a:endParaRPr lang="en-US" dirty="0"/>
          </a:p>
          <a:p>
            <a:pPr lvl="1"/>
            <a:endParaRPr lang="en-US" dirty="0"/>
          </a:p>
          <a:p>
            <a:pPr lvl="1"/>
            <a:endParaRPr lang="es-ES_tradnl" dirty="0"/>
          </a:p>
          <a:p>
            <a:endParaRPr lang="es-ES_tradnl" dirty="0"/>
          </a:p>
        </p:txBody>
      </p:sp>
    </p:spTree>
    <p:extLst>
      <p:ext uri="{BB962C8B-B14F-4D97-AF65-F5344CB8AC3E}">
        <p14:creationId xmlns:p14="http://schemas.microsoft.com/office/powerpoint/2010/main" val="185762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rPr>
              <a:t>Motivación.</a:t>
            </a: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rPr>
              <a:t>Literatura relacionada</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Primera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secuencia de precios</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Segunda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liquidez a partir de volumen</a:t>
            </a: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cs typeface="Century Gothic"/>
              </a:rPr>
              <a:t>Tercera generación </a:t>
            </a:r>
            <a:r>
              <a:rPr lang="mr-IN" dirty="0">
                <a:solidFill>
                  <a:schemeClr val="bg1">
                    <a:lumMod val="50000"/>
                  </a:schemeClr>
                </a:solidFill>
                <a:latin typeface="Century Gothic"/>
                <a:cs typeface="Century Gothic"/>
              </a:rPr>
              <a:t>–</a:t>
            </a:r>
            <a:r>
              <a:rPr lang="es-ES" dirty="0">
                <a:solidFill>
                  <a:schemeClr val="bg1">
                    <a:lumMod val="50000"/>
                  </a:schemeClr>
                </a:solidFill>
                <a:latin typeface="Century Gothic"/>
                <a:cs typeface="Century Gothic"/>
              </a:rPr>
              <a:t> modelos secuenciales</a:t>
            </a: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p>
          <a:p>
            <a:pPr marL="857250" lvl="1" indent="-514350">
              <a:buFont typeface="+mj-lt"/>
              <a:buAutoNum type="romanLcPeriod"/>
            </a:pPr>
            <a:endParaRPr lang="es-ES" dirty="0" smtClean="0">
              <a:latin typeface="Century Gothic"/>
              <a:cs typeface="Century Gothic"/>
            </a:endParaRPr>
          </a:p>
          <a:p>
            <a:pPr marL="857250" lvl="1" indent="-514350">
              <a:buFont typeface="+mj-lt"/>
              <a:buAutoNum type="romanLcPeriod"/>
            </a:pPr>
            <a:r>
              <a:rPr lang="es-ES" dirty="0" smtClean="0">
                <a:latin typeface="Century Gothic"/>
                <a:cs typeface="Century Gothic"/>
              </a:rPr>
              <a:t>Algoritmos </a:t>
            </a:r>
            <a:r>
              <a:rPr lang="es-ES" dirty="0">
                <a:latin typeface="Century Gothic"/>
                <a:cs typeface="Century Gothic"/>
              </a:rPr>
              <a:t>predatorios</a:t>
            </a: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127983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3600" dirty="0" err="1"/>
              <a:t>Algorítmos</a:t>
            </a:r>
            <a:r>
              <a:rPr lang="es-ES_tradnl" sz="3600" dirty="0"/>
              <a:t> predatorios</a:t>
            </a:r>
            <a:endParaRPr lang="es-ES" sz="36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lnSpcReduction="10000"/>
          </a:bodyPr>
          <a:lstStyle/>
          <a:p>
            <a:r>
              <a:rPr lang="es-ES_tradnl" b="1" dirty="0" err="1"/>
              <a:t>Quote</a:t>
            </a:r>
            <a:r>
              <a:rPr lang="es-ES_tradnl" b="1" dirty="0"/>
              <a:t> </a:t>
            </a:r>
            <a:r>
              <a:rPr lang="es-ES_tradnl" b="1" dirty="0" err="1"/>
              <a:t>stuffers</a:t>
            </a:r>
            <a:r>
              <a:rPr lang="es-ES_tradnl" b="1" dirty="0"/>
              <a:t>: </a:t>
            </a:r>
            <a:r>
              <a:rPr lang="es-ES_tradnl" dirty="0"/>
              <a:t>Se enfocan en arbitraje de latencia. Inundan el mercado con ordenes para intentar confundir a los algoritmos con los que compiten. Pueden llegar a mandar 10.000 mensajes por segundo</a:t>
            </a:r>
          </a:p>
          <a:p>
            <a:r>
              <a:rPr lang="es-ES_tradnl" b="1" dirty="0" err="1"/>
              <a:t>Quote</a:t>
            </a:r>
            <a:r>
              <a:rPr lang="es-ES_tradnl" b="1" dirty="0"/>
              <a:t> </a:t>
            </a:r>
            <a:r>
              <a:rPr lang="es-ES_tradnl" b="1" dirty="0" err="1"/>
              <a:t>danglers</a:t>
            </a:r>
            <a:r>
              <a:rPr lang="es-ES_tradnl" b="1" dirty="0"/>
              <a:t>: </a:t>
            </a:r>
            <a:r>
              <a:rPr lang="es-ES_tradnl" dirty="0"/>
              <a:t>Su estrategia se enfoca en enviar ordenes que fuercen a un </a:t>
            </a:r>
            <a:r>
              <a:rPr lang="es-ES_tradnl" dirty="0" err="1"/>
              <a:t>trader</a:t>
            </a:r>
            <a:r>
              <a:rPr lang="es-ES_tradnl" dirty="0"/>
              <a:t> con poca confianza cambiar su posición de interés.</a:t>
            </a:r>
          </a:p>
          <a:p>
            <a:r>
              <a:rPr lang="es-ES_tradnl" b="1" dirty="0" err="1"/>
              <a:t>Liquidity</a:t>
            </a:r>
            <a:r>
              <a:rPr lang="es-ES_tradnl" b="1" dirty="0"/>
              <a:t> </a:t>
            </a:r>
            <a:r>
              <a:rPr lang="es-ES_tradnl" b="1" dirty="0" err="1"/>
              <a:t>squeezers</a:t>
            </a:r>
            <a:r>
              <a:rPr lang="es-ES_tradnl" b="1" dirty="0"/>
              <a:t>: </a:t>
            </a:r>
            <a:r>
              <a:rPr lang="es-ES_tradnl" dirty="0"/>
              <a:t>Intentan atacar a inversionistas con órdenes grandes en momentos en donde la orden esté en contra de su dirección. Lo que hacen es intentarse llevar la mayor cantidad de liquidez posible para que se produzca un </a:t>
            </a:r>
            <a:r>
              <a:rPr lang="es-ES_tradnl" dirty="0" err="1"/>
              <a:t>overshoot</a:t>
            </a:r>
            <a:r>
              <a:rPr lang="es-ES_tradnl" dirty="0"/>
              <a:t> en el precio y se haga una ganancia. </a:t>
            </a:r>
          </a:p>
          <a:p>
            <a:r>
              <a:rPr lang="es-ES_tradnl" b="1" dirty="0"/>
              <a:t>Pack hunters: </a:t>
            </a:r>
            <a:r>
              <a:rPr lang="es-ES_tradnl" dirty="0" smtClean="0"/>
              <a:t>están </a:t>
            </a:r>
            <a:r>
              <a:rPr lang="es-ES_tradnl" dirty="0"/>
              <a:t>pendientes de lo que hacen los otros agentes del </a:t>
            </a:r>
            <a:r>
              <a:rPr lang="es-ES_tradnl" dirty="0" smtClean="0"/>
              <a:t>mercado y </a:t>
            </a:r>
            <a:r>
              <a:rPr lang="es-ES_tradnl" dirty="0"/>
              <a:t>generan una orden para maximizar la probabilidad de generar un efecto en cascada, ejemplo forzar un stop </a:t>
            </a:r>
            <a:r>
              <a:rPr lang="es-ES_tradnl" dirty="0" err="1"/>
              <a:t>loss</a:t>
            </a:r>
            <a:r>
              <a:rPr lang="es-ES_tradnl" dirty="0"/>
              <a:t>.</a:t>
            </a:r>
            <a:endParaRPr lang="es-ES_tradnl" b="1" dirty="0"/>
          </a:p>
        </p:txBody>
      </p:sp>
    </p:spTree>
    <p:extLst>
      <p:ext uri="{BB962C8B-B14F-4D97-AF65-F5344CB8AC3E}">
        <p14:creationId xmlns:p14="http://schemas.microsoft.com/office/powerpoint/2010/main" val="1178800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normAutofit/>
          </a:bodyPr>
          <a:lstStyle/>
          <a:p>
            <a:r>
              <a:rPr lang="es-ES_tradnl" sz="3600" dirty="0" smtClean="0"/>
              <a:t>Python</a:t>
            </a:r>
            <a:endParaRPr lang="es-ES" sz="3600" dirty="0">
              <a:latin typeface="Century Gothic" panose="020B0502020202020204" pitchFamily="34" charset="0"/>
              <a:cs typeface="Arial" panose="020B0604020202020204" pitchFamily="34" charset="0"/>
            </a:endParaRP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6"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13" name="Marcador de contenido 2"/>
          <p:cNvSpPr>
            <a:spLocks noGrp="1"/>
          </p:cNvSpPr>
          <p:nvPr>
            <p:ph idx="1"/>
          </p:nvPr>
        </p:nvSpPr>
        <p:spPr>
          <a:xfrm>
            <a:off x="838200" y="1527981"/>
            <a:ext cx="11018838" cy="4747635"/>
          </a:xfrm>
        </p:spPr>
        <p:txBody>
          <a:bodyPr>
            <a:normAutofit lnSpcReduction="10000"/>
          </a:bodyPr>
          <a:lstStyle/>
          <a:p>
            <a:r>
              <a:rPr lang="es-ES_tradnl" b="1" dirty="0" err="1"/>
              <a:t>Quote</a:t>
            </a:r>
            <a:r>
              <a:rPr lang="es-ES_tradnl" b="1" dirty="0"/>
              <a:t> </a:t>
            </a:r>
            <a:r>
              <a:rPr lang="es-ES_tradnl" b="1" dirty="0" err="1"/>
              <a:t>stuffers</a:t>
            </a:r>
            <a:r>
              <a:rPr lang="es-ES_tradnl" b="1" dirty="0"/>
              <a:t>: </a:t>
            </a:r>
            <a:r>
              <a:rPr lang="es-ES_tradnl" dirty="0"/>
              <a:t>Se enfocan en arbitraje de latencia. Inundan el mercado con ordenes para intentar confundir a los algoritmos con los que compiten. Pueden llegar a mandar 10.000 mensajes por segundo</a:t>
            </a:r>
          </a:p>
          <a:p>
            <a:r>
              <a:rPr lang="es-ES_tradnl" b="1" dirty="0" err="1"/>
              <a:t>Quote</a:t>
            </a:r>
            <a:r>
              <a:rPr lang="es-ES_tradnl" b="1" dirty="0"/>
              <a:t> </a:t>
            </a:r>
            <a:r>
              <a:rPr lang="es-ES_tradnl" b="1" dirty="0" err="1"/>
              <a:t>danglers</a:t>
            </a:r>
            <a:r>
              <a:rPr lang="es-ES_tradnl" b="1" dirty="0"/>
              <a:t>: </a:t>
            </a:r>
            <a:r>
              <a:rPr lang="es-ES_tradnl" dirty="0"/>
              <a:t>Su estrategia se enfoca en enviar ordenes que fuercen a un </a:t>
            </a:r>
            <a:r>
              <a:rPr lang="es-ES_tradnl" dirty="0" err="1"/>
              <a:t>trader</a:t>
            </a:r>
            <a:r>
              <a:rPr lang="es-ES_tradnl" dirty="0"/>
              <a:t> con poca confianza cambiar su posición de interés.</a:t>
            </a:r>
          </a:p>
          <a:p>
            <a:r>
              <a:rPr lang="es-ES_tradnl" b="1" dirty="0" err="1"/>
              <a:t>Liquidity</a:t>
            </a:r>
            <a:r>
              <a:rPr lang="es-ES_tradnl" b="1" dirty="0"/>
              <a:t> </a:t>
            </a:r>
            <a:r>
              <a:rPr lang="es-ES_tradnl" b="1" dirty="0" err="1"/>
              <a:t>squeezers</a:t>
            </a:r>
            <a:r>
              <a:rPr lang="es-ES_tradnl" b="1" dirty="0"/>
              <a:t>: </a:t>
            </a:r>
            <a:r>
              <a:rPr lang="es-ES_tradnl" dirty="0"/>
              <a:t>Intentan atacar a inversionistas con órdenes grandes en momentos en donde la orden esté en contra de su dirección. Lo que hacen es intentarse llevar la mayor cantidad de liquidez posible para que se produzca un </a:t>
            </a:r>
            <a:r>
              <a:rPr lang="es-ES_tradnl" dirty="0" err="1"/>
              <a:t>overshoot</a:t>
            </a:r>
            <a:r>
              <a:rPr lang="es-ES_tradnl" dirty="0"/>
              <a:t> en el precio y se haga una ganancia. </a:t>
            </a:r>
          </a:p>
          <a:p>
            <a:r>
              <a:rPr lang="es-ES_tradnl" b="1" dirty="0"/>
              <a:t>Pack hunters: </a:t>
            </a:r>
            <a:r>
              <a:rPr lang="es-ES_tradnl" dirty="0" smtClean="0"/>
              <a:t>están </a:t>
            </a:r>
            <a:r>
              <a:rPr lang="es-ES_tradnl" dirty="0"/>
              <a:t>pendientes de lo que hacen los otros agentes del </a:t>
            </a:r>
            <a:r>
              <a:rPr lang="es-ES_tradnl" dirty="0" smtClean="0"/>
              <a:t>mercado y </a:t>
            </a:r>
            <a:r>
              <a:rPr lang="es-ES_tradnl" dirty="0"/>
              <a:t>generan una orden para maximizar la probabilidad de generar un efecto en cascada, ejemplo forzar un stop </a:t>
            </a:r>
            <a:r>
              <a:rPr lang="es-ES_tradnl" dirty="0" err="1"/>
              <a:t>loss</a:t>
            </a:r>
            <a:r>
              <a:rPr lang="es-ES_tradnl" dirty="0"/>
              <a:t>.</a:t>
            </a:r>
            <a:endParaRPr lang="es-ES_tradnl" b="1" dirty="0"/>
          </a:p>
        </p:txBody>
      </p:sp>
    </p:spTree>
    <p:extLst>
      <p:ext uri="{BB962C8B-B14F-4D97-AF65-F5344CB8AC3E}">
        <p14:creationId xmlns:p14="http://schemas.microsoft.com/office/powerpoint/2010/main" val="54138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Motivación</a:t>
            </a:r>
            <a:endParaRPr lang="es-ES" dirty="0">
              <a:latin typeface="Century Gothic" panose="020B0502020202020204" pitchFamily="34" charset="0"/>
              <a:cs typeface="Arial" panose="020B0604020202020204" pitchFamily="34" charset="0"/>
            </a:endParaRPr>
          </a:p>
        </p:txBody>
      </p:sp>
      <p:sp>
        <p:nvSpPr>
          <p:cNvPr id="2" name="Marcador de contenido 1">
            <a:extLst>
              <a:ext uri="{FF2B5EF4-FFF2-40B4-BE49-F238E27FC236}">
                <a16:creationId xmlns:a16="http://schemas.microsoft.com/office/drawing/2014/main" xmlns:a14="http://schemas.microsoft.com/office/drawing/2010/main" xmlns:mc="http://schemas.openxmlformats.org/markup-compatibility/2006" xmlns="" id="{A4D47A10-79CB-4CA2-A558-A6E0ED738FA0}"/>
              </a:ext>
            </a:extLst>
          </p:cNvPr>
          <p:cNvSpPr>
            <a:spLocks noGrp="1"/>
          </p:cNvSpPr>
          <p:nvPr>
            <p:ph idx="1"/>
          </p:nvPr>
        </p:nvSpPr>
        <p:spPr/>
        <p:txBody>
          <a:bodyPr>
            <a:normAutofit/>
          </a:bodyPr>
          <a:lstStyle/>
          <a:p>
            <a:r>
              <a:rPr lang="es-ES_tradnl" dirty="0"/>
              <a:t>Los datos de microestructuras son una fuente de información muy importante para los algoritmos de ML</a:t>
            </a:r>
          </a:p>
          <a:p>
            <a:r>
              <a:rPr lang="es-ES_tradnl" dirty="0"/>
              <a:t>Son datos que incluyen información de las órdenes: cancelaciones, doble acción, </a:t>
            </a:r>
            <a:r>
              <a:rPr lang="es-ES_tradnl" dirty="0" err="1"/>
              <a:t>fills</a:t>
            </a:r>
            <a:r>
              <a:rPr lang="es-ES_tradnl" dirty="0"/>
              <a:t> parciales o completos, correcciones, remplazos, etc. </a:t>
            </a:r>
          </a:p>
          <a:p>
            <a:endParaRPr lang="es-ES_tradnl" dirty="0"/>
          </a:p>
          <a:p>
            <a:pPr marL="0" indent="0">
              <a:buNone/>
            </a:pPr>
            <a:endParaRPr lang="es-CO" dirty="0">
              <a:ea typeface="Cambria Math" panose="02040503050406030204" pitchFamily="18" charset="0"/>
            </a:endParaRPr>
          </a:p>
          <a:p>
            <a:pPr marL="0" indent="0">
              <a:buNone/>
            </a:pPr>
            <a:endParaRPr lang="es-CO" dirty="0"/>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Tree>
    <p:extLst>
      <p:ext uri="{BB962C8B-B14F-4D97-AF65-F5344CB8AC3E}">
        <p14:creationId xmlns:p14="http://schemas.microsoft.com/office/powerpoint/2010/main" val="36714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_tradnl"/>
          </a:p>
        </p:txBody>
      </p:sp>
      <p:sp>
        <p:nvSpPr>
          <p:cNvPr id="3" name="Marcador de contenido 2"/>
          <p:cNvSpPr>
            <a:spLocks noGrp="1"/>
          </p:cNvSpPr>
          <p:nvPr>
            <p:ph idx="1"/>
          </p:nvPr>
        </p:nvSpPr>
        <p:spPr/>
        <p:txBody>
          <a:bodyPr/>
          <a:lstStyle/>
          <a:p>
            <a:endParaRPr lang="es-ES_tradnl"/>
          </a:p>
        </p:txBody>
      </p:sp>
      <p:pic>
        <p:nvPicPr>
          <p:cNvPr id="4" name="Picture 2" descr="an I sell a stock immediately? - Personal Finance &amp; Money Sta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3" y="365126"/>
            <a:ext cx="5983706" cy="6234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e evolution of the average SPX– and CBOE VIX absolute bid-as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717" y="1281642"/>
            <a:ext cx="5329210" cy="429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7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rPr>
              <a:t>Motivación.</a:t>
            </a: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latin typeface="Century Gothic"/>
                <a:cs typeface="Century Gothic"/>
              </a:rPr>
              <a:t>Literatura </a:t>
            </a:r>
            <a:r>
              <a:rPr lang="es-ES" dirty="0">
                <a:latin typeface="Century Gothic"/>
                <a:cs typeface="Century Gothic"/>
              </a:rPr>
              <a:t>relacionada</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smtClean="0">
                <a:solidFill>
                  <a:schemeClr val="bg1">
                    <a:lumMod val="50000"/>
                  </a:schemeClr>
                </a:solidFill>
                <a:latin typeface="Century Gothic"/>
              </a:rPr>
              <a:t>Primera generación </a:t>
            </a:r>
            <a:r>
              <a:rPr lang="mr-IN" dirty="0" smtClean="0">
                <a:solidFill>
                  <a:schemeClr val="bg1">
                    <a:lumMod val="50000"/>
                  </a:schemeClr>
                </a:solidFill>
                <a:latin typeface="Century Gothic"/>
              </a:rPr>
              <a:t>–</a:t>
            </a:r>
            <a:r>
              <a:rPr lang="es-ES" dirty="0" smtClean="0">
                <a:solidFill>
                  <a:schemeClr val="bg1">
                    <a:lumMod val="50000"/>
                  </a:schemeClr>
                </a:solidFill>
                <a:latin typeface="Century Gothic"/>
              </a:rPr>
              <a:t> secuencia de precios</a:t>
            </a:r>
            <a:endParaRPr lang="es-ES" dirty="0">
              <a:solidFill>
                <a:schemeClr val="bg1">
                  <a:lumMod val="50000"/>
                </a:schemeClr>
              </a:solidFill>
              <a:latin typeface="Century Gothic"/>
            </a:endParaRP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smtClean="0">
                <a:solidFill>
                  <a:schemeClr val="bg1">
                    <a:lumMod val="50000"/>
                  </a:schemeClr>
                </a:solidFill>
                <a:latin typeface="Century Gothic"/>
              </a:rPr>
              <a:t>Segunda generación </a:t>
            </a:r>
            <a:r>
              <a:rPr lang="mr-IN" dirty="0" smtClean="0">
                <a:solidFill>
                  <a:schemeClr val="bg1">
                    <a:lumMod val="50000"/>
                  </a:schemeClr>
                </a:solidFill>
                <a:latin typeface="Century Gothic"/>
              </a:rPr>
              <a:t>–</a:t>
            </a:r>
            <a:r>
              <a:rPr lang="es-ES" dirty="0" smtClean="0">
                <a:solidFill>
                  <a:schemeClr val="bg1">
                    <a:lumMod val="50000"/>
                  </a:schemeClr>
                </a:solidFill>
                <a:latin typeface="Century Gothic"/>
              </a:rPr>
              <a:t> liquidez a partir de volumen</a:t>
            </a:r>
            <a:endParaRPr lang="es-ES" dirty="0">
              <a:solidFill>
                <a:schemeClr val="bg1">
                  <a:lumMod val="50000"/>
                </a:schemeClr>
              </a:solidFill>
              <a:latin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Tercera generación </a:t>
            </a:r>
            <a:r>
              <a:rPr lang="mr-IN" dirty="0" smtClean="0">
                <a:solidFill>
                  <a:schemeClr val="bg1">
                    <a:lumMod val="50000"/>
                  </a:schemeClr>
                </a:solidFill>
                <a:latin typeface="Century Gothic"/>
                <a:cs typeface="Century Gothic"/>
              </a:rPr>
              <a:t>–</a:t>
            </a:r>
            <a:r>
              <a:rPr lang="es-ES" dirty="0" smtClean="0">
                <a:solidFill>
                  <a:schemeClr val="bg1">
                    <a:lumMod val="50000"/>
                  </a:schemeClr>
                </a:solidFill>
                <a:latin typeface="Century Gothic"/>
                <a:cs typeface="Century Gothic"/>
              </a:rPr>
              <a:t> modelos secuenciales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Algoritmos predatorios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161032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Literatura relacionada</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Marcador de contenido 2"/>
          <p:cNvSpPr>
            <a:spLocks noGrp="1"/>
          </p:cNvSpPr>
          <p:nvPr>
            <p:ph idx="1"/>
          </p:nvPr>
        </p:nvSpPr>
        <p:spPr>
          <a:xfrm>
            <a:off x="838200" y="1627362"/>
            <a:ext cx="10515600" cy="4549601"/>
          </a:xfrm>
        </p:spPr>
        <p:txBody>
          <a:bodyPr>
            <a:normAutofit/>
          </a:bodyPr>
          <a:lstStyle/>
          <a:p>
            <a:r>
              <a:rPr lang="es-ES_tradnl" sz="2000" dirty="0" smtClean="0"/>
              <a:t>Al inicio se usaban mucho los datos </a:t>
            </a:r>
            <a:r>
              <a:rPr lang="es-ES_tradnl" sz="2000" dirty="0" err="1" smtClean="0"/>
              <a:t>ticks</a:t>
            </a:r>
            <a:r>
              <a:rPr lang="es-ES_tradnl" sz="2000" dirty="0" smtClean="0"/>
              <a:t> para crear modelo de clasificación de operaciones (</a:t>
            </a:r>
            <a:r>
              <a:rPr lang="es-ES_tradnl" sz="2000" dirty="0" err="1" smtClean="0"/>
              <a:t>trade</a:t>
            </a:r>
            <a:r>
              <a:rPr lang="es-ES_tradnl" sz="2000" dirty="0" smtClean="0"/>
              <a:t> </a:t>
            </a:r>
            <a:r>
              <a:rPr lang="es-ES_tradnl" sz="2000" dirty="0" err="1" smtClean="0"/>
              <a:t>classification</a:t>
            </a:r>
            <a:r>
              <a:rPr lang="es-ES_tradnl" sz="2000" dirty="0" smtClean="0"/>
              <a:t> </a:t>
            </a:r>
            <a:r>
              <a:rPr lang="es-ES_tradnl" sz="2000" dirty="0" err="1" smtClean="0"/>
              <a:t>models</a:t>
            </a:r>
            <a:r>
              <a:rPr lang="es-ES_tradnl" sz="2000" dirty="0" smtClean="0"/>
              <a:t>) y un modelo de Roll (1984).</a:t>
            </a:r>
          </a:p>
          <a:p>
            <a:r>
              <a:rPr lang="es-ES_tradnl" sz="2000" dirty="0" smtClean="0"/>
              <a:t>La segunda generación de </a:t>
            </a:r>
            <a:r>
              <a:rPr lang="es-ES_tradnl" sz="2000" dirty="0" smtClean="0"/>
              <a:t>modelos </a:t>
            </a:r>
            <a:r>
              <a:rPr lang="es-ES_tradnl" sz="2000" dirty="0" smtClean="0"/>
              <a:t>estuvo enfocada en el volumen de transacción. Se inició el estudio el impacto que tenía el volumen en el precio, un par de ejemplos son los modelos de </a:t>
            </a:r>
            <a:r>
              <a:rPr lang="es-ES_tradnl" sz="2000" dirty="0" err="1" smtClean="0"/>
              <a:t>Kyle</a:t>
            </a:r>
            <a:r>
              <a:rPr lang="es-ES_tradnl" sz="2000" dirty="0" smtClean="0"/>
              <a:t> (1985) y </a:t>
            </a:r>
            <a:r>
              <a:rPr lang="es-ES_tradnl" sz="2000" dirty="0" err="1" smtClean="0"/>
              <a:t>Amihud</a:t>
            </a:r>
            <a:r>
              <a:rPr lang="es-ES_tradnl" sz="2000" dirty="0" smtClean="0"/>
              <a:t> (2002)</a:t>
            </a:r>
          </a:p>
          <a:p>
            <a:r>
              <a:rPr lang="es-ES_tradnl" sz="2000" dirty="0" smtClean="0"/>
              <a:t>La tercera generación se enfocó en explicar el </a:t>
            </a:r>
            <a:r>
              <a:rPr lang="es-ES_tradnl" sz="2000" dirty="0" err="1" smtClean="0"/>
              <a:t>bid</a:t>
            </a:r>
            <a:r>
              <a:rPr lang="es-ES_tradnl" sz="2000" dirty="0" smtClean="0"/>
              <a:t> </a:t>
            </a:r>
            <a:r>
              <a:rPr lang="mr-IN" sz="2000" dirty="0" smtClean="0"/>
              <a:t>–</a:t>
            </a:r>
            <a:r>
              <a:rPr lang="es-ES_tradnl" sz="2000" dirty="0" err="1" smtClean="0"/>
              <a:t>ask</a:t>
            </a:r>
            <a:r>
              <a:rPr lang="es-ES_tradnl" sz="2000" dirty="0" smtClean="0"/>
              <a:t> spread. Esto vino luego de que se publicara el modelo de probabilidad informada (PIN). Con </a:t>
            </a:r>
            <a:r>
              <a:rPr lang="es-ES_tradnl" sz="2000" dirty="0" smtClean="0"/>
              <a:t>estos modelos </a:t>
            </a:r>
            <a:r>
              <a:rPr lang="es-ES_tradnl" sz="2000" dirty="0" smtClean="0"/>
              <a:t>se logró explicar que el </a:t>
            </a:r>
            <a:r>
              <a:rPr lang="es-ES_tradnl" sz="2000" dirty="0" err="1" smtClean="0"/>
              <a:t>bid-ask</a:t>
            </a:r>
            <a:r>
              <a:rPr lang="es-ES_tradnl" sz="2000" dirty="0" smtClean="0"/>
              <a:t> spread como una consecuencia de decisiones estratégicas entre los proveedores de liquidez (</a:t>
            </a:r>
            <a:r>
              <a:rPr lang="es-ES_tradnl" sz="2000" dirty="0" err="1" smtClean="0"/>
              <a:t>market</a:t>
            </a:r>
            <a:r>
              <a:rPr lang="es-ES_tradnl" sz="2000" dirty="0" smtClean="0"/>
              <a:t> </a:t>
            </a:r>
            <a:r>
              <a:rPr lang="es-ES_tradnl" sz="2000" dirty="0" err="1" smtClean="0"/>
              <a:t>makers</a:t>
            </a:r>
            <a:r>
              <a:rPr lang="es-ES_tradnl" sz="2000" dirty="0" smtClean="0"/>
              <a:t>) y los </a:t>
            </a:r>
            <a:r>
              <a:rPr lang="es-ES_tradnl" sz="2000" dirty="0" err="1" smtClean="0"/>
              <a:t>trades</a:t>
            </a:r>
            <a:r>
              <a:rPr lang="es-ES_tradnl" sz="2000" dirty="0" smtClean="0"/>
              <a:t> de posición (</a:t>
            </a:r>
            <a:r>
              <a:rPr lang="es-ES_tradnl" sz="2000" dirty="0" err="1" smtClean="0"/>
              <a:t>informed</a:t>
            </a:r>
            <a:r>
              <a:rPr lang="es-ES_tradnl" sz="2000" dirty="0" smtClean="0"/>
              <a:t> </a:t>
            </a:r>
            <a:r>
              <a:rPr lang="es-ES_tradnl" sz="2000" dirty="0" err="1" smtClean="0"/>
              <a:t>traders</a:t>
            </a:r>
            <a:r>
              <a:rPr lang="es-ES_tradnl" sz="2000" dirty="0" smtClean="0"/>
              <a:t>) </a:t>
            </a:r>
          </a:p>
          <a:p>
            <a:r>
              <a:rPr lang="es-ES_tradnl" sz="2000" dirty="0" err="1"/>
              <a:t>O’Hara</a:t>
            </a:r>
            <a:r>
              <a:rPr lang="es-ES_tradnl" sz="2000" dirty="0"/>
              <a:t> [1995] y</a:t>
            </a:r>
            <a:r>
              <a:rPr lang="es-ES_tradnl" sz="2000" dirty="0" smtClean="0"/>
              <a:t> </a:t>
            </a:r>
            <a:r>
              <a:rPr lang="es-ES_tradnl" sz="2000" dirty="0" err="1"/>
              <a:t>Hasbrouck</a:t>
            </a:r>
            <a:r>
              <a:rPr lang="es-ES_tradnl" sz="2000" dirty="0"/>
              <a:t> [2007] </a:t>
            </a:r>
            <a:r>
              <a:rPr lang="es-ES_tradnl" sz="2000" dirty="0" smtClean="0"/>
              <a:t>tiene muy buena literatura relacionada a modelos de microestructuras de baja frecuencia. </a:t>
            </a:r>
          </a:p>
          <a:p>
            <a:r>
              <a:rPr lang="es-ES_tradnl" sz="2000" dirty="0" err="1" smtClean="0"/>
              <a:t>Easley</a:t>
            </a:r>
            <a:r>
              <a:rPr lang="es-ES_tradnl" sz="2000" dirty="0" smtClean="0"/>
              <a:t> </a:t>
            </a:r>
            <a:r>
              <a:rPr lang="es-ES_tradnl" sz="2000" dirty="0"/>
              <a:t>et al. [2013] </a:t>
            </a:r>
            <a:r>
              <a:rPr lang="es-ES_tradnl" sz="2000" dirty="0" smtClean="0"/>
              <a:t>muestran tratamientos </a:t>
            </a:r>
            <a:r>
              <a:rPr lang="es-ES_tradnl" sz="2000" dirty="0" err="1" smtClean="0"/>
              <a:t>microestructurales</a:t>
            </a:r>
            <a:r>
              <a:rPr lang="es-ES_tradnl" sz="2000" dirty="0" smtClean="0"/>
              <a:t> de alta frecuencia. </a:t>
            </a:r>
          </a:p>
          <a:p>
            <a:endParaRPr lang="es-ES_tradnl" sz="2000" dirty="0"/>
          </a:p>
        </p:txBody>
      </p:sp>
    </p:spTree>
    <p:extLst>
      <p:ext uri="{BB962C8B-B14F-4D97-AF65-F5344CB8AC3E}">
        <p14:creationId xmlns:p14="http://schemas.microsoft.com/office/powerpoint/2010/main" val="3894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pPr algn="l"/>
            <a:r>
              <a:rPr lang="es-CO" dirty="0">
                <a:latin typeface="Century Gothic" panose="020B0502020202020204" pitchFamily="34" charset="0"/>
                <a:cs typeface="Arial" panose="020B0604020202020204" pitchFamily="34" charset="0"/>
              </a:rPr>
              <a:t>Puntos de Exposición</a:t>
            </a:r>
            <a:endParaRPr lang="es-ES" dirty="0">
              <a:latin typeface="Century Gothic" panose="020B0502020202020204" pitchFamily="34" charset="0"/>
              <a:cs typeface="Arial" panose="020B0604020202020204" pitchFamily="34" charset="0"/>
            </a:endParaRPr>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
        <p:nvSpPr>
          <p:cNvPr id="11" name="2 Marcador de contenido">
            <a:extLst>
              <a:ext uri="{FF2B5EF4-FFF2-40B4-BE49-F238E27FC236}">
                <a16:creationId xmlns:a16="http://schemas.microsoft.com/office/drawing/2014/main" xmlns="" id="{25F8CB05-775A-42E8-B8E1-21621686624E}"/>
              </a:ext>
            </a:extLst>
          </p:cNvPr>
          <p:cNvSpPr txBox="1">
            <a:spLocks/>
          </p:cNvSpPr>
          <p:nvPr/>
        </p:nvSpPr>
        <p:spPr>
          <a:xfrm>
            <a:off x="838200" y="1690688"/>
            <a:ext cx="10286999" cy="45885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solidFill>
                  <a:schemeClr val="bg1">
                    <a:lumMod val="50000"/>
                  </a:schemeClr>
                </a:solidFill>
                <a:latin typeface="Century Gothic"/>
              </a:rPr>
              <a:t>Motivación.</a:t>
            </a:r>
          </a:p>
          <a:p>
            <a:pPr marL="857250" lvl="1" indent="-514350">
              <a:buFont typeface="+mj-lt"/>
              <a:buAutoNum type="romanLcPeriod"/>
            </a:pPr>
            <a:endParaRPr lang="es-ES" dirty="0">
              <a:latin typeface="Century Gothic"/>
              <a:cs typeface="Century Gothic"/>
            </a:endParaRPr>
          </a:p>
          <a:p>
            <a:pPr marL="857250" lvl="1" indent="-514350">
              <a:buFont typeface="+mj-lt"/>
              <a:buAutoNum type="romanLcPeriod"/>
            </a:pPr>
            <a:r>
              <a:rPr lang="es-ES" dirty="0">
                <a:solidFill>
                  <a:schemeClr val="bg1">
                    <a:lumMod val="50000"/>
                  </a:schemeClr>
                </a:solidFill>
                <a:latin typeface="Century Gothic"/>
              </a:rPr>
              <a:t>Literatura relacionada</a:t>
            </a: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a:latin typeface="Century Gothic"/>
                <a:cs typeface="Century Gothic"/>
              </a:rPr>
              <a:t>Primera generación </a:t>
            </a:r>
            <a:r>
              <a:rPr lang="mr-IN" dirty="0">
                <a:latin typeface="Century Gothic"/>
                <a:cs typeface="Century Gothic"/>
              </a:rPr>
              <a:t>–</a:t>
            </a:r>
            <a:r>
              <a:rPr lang="es-ES" dirty="0">
                <a:latin typeface="Century Gothic"/>
                <a:cs typeface="Century Gothic"/>
              </a:rPr>
              <a:t> secuencia de precios</a:t>
            </a:r>
            <a:endParaRPr lang="es-ES" dirty="0">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endParaRPr>
          </a:p>
          <a:p>
            <a:pPr marL="857250" lvl="1" indent="-514350">
              <a:buFont typeface="+mj-lt"/>
              <a:buAutoNum type="romanLcPeriod"/>
            </a:pPr>
            <a:r>
              <a:rPr lang="es-ES" dirty="0" smtClean="0">
                <a:solidFill>
                  <a:schemeClr val="bg1">
                    <a:lumMod val="50000"/>
                  </a:schemeClr>
                </a:solidFill>
                <a:latin typeface="Century Gothic"/>
              </a:rPr>
              <a:t>Segunda generación </a:t>
            </a:r>
            <a:r>
              <a:rPr lang="mr-IN" dirty="0" smtClean="0">
                <a:solidFill>
                  <a:schemeClr val="bg1">
                    <a:lumMod val="50000"/>
                  </a:schemeClr>
                </a:solidFill>
                <a:latin typeface="Century Gothic"/>
              </a:rPr>
              <a:t>–</a:t>
            </a:r>
            <a:r>
              <a:rPr lang="es-ES" dirty="0" smtClean="0">
                <a:solidFill>
                  <a:schemeClr val="bg1">
                    <a:lumMod val="50000"/>
                  </a:schemeClr>
                </a:solidFill>
                <a:latin typeface="Century Gothic"/>
              </a:rPr>
              <a:t> liquidez a partir de volumen</a:t>
            </a:r>
            <a:endParaRPr lang="es-ES" dirty="0">
              <a:solidFill>
                <a:schemeClr val="bg1">
                  <a:lumMod val="50000"/>
                </a:schemeClr>
              </a:solidFill>
              <a:latin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Tercera generación </a:t>
            </a:r>
            <a:r>
              <a:rPr lang="mr-IN" dirty="0" smtClean="0">
                <a:solidFill>
                  <a:schemeClr val="bg1">
                    <a:lumMod val="50000"/>
                  </a:schemeClr>
                </a:solidFill>
                <a:latin typeface="Century Gothic"/>
                <a:cs typeface="Century Gothic"/>
              </a:rPr>
              <a:t>–</a:t>
            </a:r>
            <a:r>
              <a:rPr lang="es-ES" dirty="0" smtClean="0">
                <a:solidFill>
                  <a:schemeClr val="bg1">
                    <a:lumMod val="50000"/>
                  </a:schemeClr>
                </a:solidFill>
                <a:latin typeface="Century Gothic"/>
                <a:cs typeface="Century Gothic"/>
              </a:rPr>
              <a:t> modelos secuenciales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Algoritmos predatorios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solidFill>
                <a:schemeClr val="bg1">
                  <a:lumMod val="50000"/>
                </a:schemeClr>
              </a:solidFill>
              <a:latin typeface="Century Gothic"/>
              <a:cs typeface="Century Gothic"/>
            </a:endParaRPr>
          </a:p>
          <a:p>
            <a:pPr marL="857250" lvl="1" indent="-514350">
              <a:buFont typeface="+mj-lt"/>
              <a:buAutoNum type="romanLcPeriod"/>
            </a:pPr>
            <a:r>
              <a:rPr lang="es-ES" dirty="0" smtClean="0">
                <a:solidFill>
                  <a:schemeClr val="bg1">
                    <a:lumMod val="50000"/>
                  </a:schemeClr>
                </a:solidFill>
                <a:latin typeface="Century Gothic"/>
                <a:cs typeface="Century Gothic"/>
              </a:rPr>
              <a:t>Modelo no fundamentados</a:t>
            </a:r>
            <a:endParaRPr lang="es-ES" dirty="0">
              <a:solidFill>
                <a:schemeClr val="bg1">
                  <a:lumMod val="50000"/>
                </a:schemeClr>
              </a:solidFill>
              <a:latin typeface="Century Gothic"/>
              <a:cs typeface="Century Gothic"/>
            </a:endParaRPr>
          </a:p>
          <a:p>
            <a:pPr marL="857250" lvl="1" indent="-514350">
              <a:buFont typeface="+mj-lt"/>
              <a:buAutoNum type="romanLcPeriod"/>
            </a:pPr>
            <a:endParaRPr lang="es-ES" dirty="0">
              <a:latin typeface="Century Gothic"/>
              <a:cs typeface="Century Gothic"/>
            </a:endParaRPr>
          </a:p>
          <a:p>
            <a:pPr marL="0" indent="0">
              <a:buFont typeface="Arial"/>
              <a:buNone/>
            </a:pPr>
            <a:endParaRPr lang="es-ES" dirty="0">
              <a:latin typeface="Century Gothic"/>
              <a:cs typeface="Century Gothic"/>
            </a:endParaRPr>
          </a:p>
          <a:p>
            <a:pPr marL="514350" indent="-514350">
              <a:buFont typeface="+mj-lt"/>
              <a:buAutoNum type="arabicPeriod"/>
            </a:pPr>
            <a:endParaRPr lang="es-ES" dirty="0">
              <a:latin typeface="Century Gothic"/>
              <a:cs typeface="Century Gothic"/>
            </a:endParaRPr>
          </a:p>
        </p:txBody>
      </p:sp>
    </p:spTree>
    <p:extLst>
      <p:ext uri="{BB962C8B-B14F-4D97-AF65-F5344CB8AC3E}">
        <p14:creationId xmlns:p14="http://schemas.microsoft.com/office/powerpoint/2010/main" val="150765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a:spLocks noGrp="1"/>
          </p:cNvSpPr>
          <p:nvPr>
            <p:ph type="title"/>
          </p:nvPr>
        </p:nvSpPr>
        <p:spPr/>
        <p:txBody>
          <a:bodyPr/>
          <a:lstStyle/>
          <a:p>
            <a:r>
              <a:rPr lang="es-ES_tradnl" dirty="0"/>
              <a:t>Primera generación </a:t>
            </a:r>
            <a:r>
              <a:rPr lang="mr-IN" dirty="0"/>
              <a:t>–</a:t>
            </a:r>
            <a:r>
              <a:rPr lang="es-ES_tradnl" dirty="0"/>
              <a:t> secuencia de precios</a:t>
            </a:r>
            <a:endParaRPr lang="es-ES" dirty="0">
              <a:latin typeface="Century Gothic" panose="020B0502020202020204" pitchFamily="34" charset="0"/>
              <a:cs typeface="Arial" panose="020B0604020202020204" pitchFamily="34" charset="0"/>
            </a:endParaRPr>
          </a:p>
        </p:txBody>
      </p:sp>
      <p:sp>
        <p:nvSpPr>
          <p:cNvPr id="2" name="Marcador de contenido 1">
            <a:extLst>
              <a:ext uri="{FF2B5EF4-FFF2-40B4-BE49-F238E27FC236}">
                <a16:creationId xmlns:a16="http://schemas.microsoft.com/office/drawing/2014/main" xmlns="" id="{A4D47A10-79CB-4CA2-A558-A6E0ED738FA0}"/>
              </a:ext>
            </a:extLst>
          </p:cNvPr>
          <p:cNvSpPr>
            <a:spLocks noGrp="1"/>
          </p:cNvSpPr>
          <p:nvPr>
            <p:ph idx="1"/>
          </p:nvPr>
        </p:nvSpPr>
        <p:spPr/>
        <p:txBody>
          <a:bodyPr>
            <a:normAutofit/>
          </a:bodyPr>
          <a:lstStyle/>
          <a:p>
            <a:r>
              <a:rPr lang="es-ES_tradnl" dirty="0"/>
              <a:t>Se enfocan en datos </a:t>
            </a:r>
            <a:r>
              <a:rPr lang="es-ES_tradnl" dirty="0" err="1"/>
              <a:t>ticks</a:t>
            </a:r>
            <a:endParaRPr lang="es-ES_tradnl" dirty="0"/>
          </a:p>
          <a:p>
            <a:r>
              <a:rPr lang="es-ES_tradnl" dirty="0"/>
              <a:t>Buscan estimar el </a:t>
            </a:r>
            <a:r>
              <a:rPr lang="es-ES_tradnl" dirty="0" err="1"/>
              <a:t>bid-ask</a:t>
            </a:r>
            <a:r>
              <a:rPr lang="es-ES_tradnl" dirty="0"/>
              <a:t> spread y la volatilidad como </a:t>
            </a:r>
            <a:r>
              <a:rPr lang="es-ES_tradnl" dirty="0" err="1"/>
              <a:t>proxies</a:t>
            </a:r>
            <a:r>
              <a:rPr lang="es-ES_tradnl" dirty="0"/>
              <a:t> de la iliquidez </a:t>
            </a:r>
          </a:p>
          <a:p>
            <a:endParaRPr lang="es-ES_tradnl" dirty="0"/>
          </a:p>
        </p:txBody>
      </p:sp>
      <p:sp>
        <p:nvSpPr>
          <p:cNvPr id="4" name="Line 2"/>
          <p:cNvSpPr>
            <a:spLocks noChangeShapeType="1"/>
          </p:cNvSpPr>
          <p:nvPr/>
        </p:nvSpPr>
        <p:spPr bwMode="auto">
          <a:xfrm>
            <a:off x="1801771" y="1413679"/>
            <a:ext cx="8731764" cy="0"/>
          </a:xfrm>
          <a:prstGeom prst="line">
            <a:avLst/>
          </a:prstGeom>
          <a:noFill/>
          <a:ln w="12700">
            <a:solidFill>
              <a:srgbClr val="91D1C5"/>
            </a:solidFill>
            <a:round/>
            <a:headEnd/>
            <a:tailEnd/>
          </a:ln>
        </p:spPr>
        <p:txBody>
          <a:bodyPr/>
          <a:lstStyle/>
          <a:p>
            <a:endParaRPr lang="es-ES" sz="1747" dirty="0">
              <a:solidFill>
                <a:srgbClr val="FFFFFF"/>
              </a:solidFill>
            </a:endParaRPr>
          </a:p>
        </p:txBody>
      </p:sp>
      <p:sp>
        <p:nvSpPr>
          <p:cNvPr id="5" name="Rectangle 4"/>
          <p:cNvSpPr>
            <a:spLocks/>
          </p:cNvSpPr>
          <p:nvPr/>
        </p:nvSpPr>
        <p:spPr bwMode="auto">
          <a:xfrm>
            <a:off x="1935792" y="6540756"/>
            <a:ext cx="2223366" cy="14940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971" b="1" dirty="0">
                <a:solidFill>
                  <a:schemeClr val="accent1">
                    <a:lumMod val="50000"/>
                    <a:alpha val="30000"/>
                  </a:schemeClr>
                </a:solidFill>
                <a:latin typeface="Arial" pitchFamily="-65" charset="0"/>
                <a:ea typeface="Arial" pitchFamily="-65" charset="0"/>
                <a:cs typeface="Arial" pitchFamily="-65" charset="0"/>
                <a:sym typeface="Arial" pitchFamily="-65" charset="0"/>
              </a:rPr>
              <a:t>QUANTIL</a:t>
            </a:r>
            <a:r>
              <a:rPr lang="en-US" sz="971" dirty="0">
                <a:solidFill>
                  <a:schemeClr val="accent1">
                    <a:lumMod val="50000"/>
                    <a:alpha val="30000"/>
                  </a:schemeClr>
                </a:solidFill>
                <a:latin typeface="Arial" pitchFamily="-65" charset="0"/>
                <a:ea typeface="Arial" pitchFamily="-65" charset="0"/>
                <a:cs typeface="Arial" pitchFamily="-65" charset="0"/>
                <a:sym typeface="Arial" pitchFamily="-65" charset="0"/>
              </a:rPr>
              <a:t> MATEMATICAS APLICADAS</a:t>
            </a:r>
          </a:p>
        </p:txBody>
      </p:sp>
      <p:sp>
        <p:nvSpPr>
          <p:cNvPr id="7" name="Rectangle 5"/>
          <p:cNvSpPr>
            <a:spLocks/>
          </p:cNvSpPr>
          <p:nvPr/>
        </p:nvSpPr>
        <p:spPr bwMode="auto">
          <a:xfrm>
            <a:off x="8869480" y="6541224"/>
            <a:ext cx="1444306" cy="179280"/>
          </a:xfrm>
          <a:prstGeom prst="rect">
            <a:avLst/>
          </a:prstGeom>
          <a:noFill/>
          <a:ln w="12700">
            <a:noFill/>
            <a:miter lim="800000"/>
            <a:headEnd type="none" w="med" len="med"/>
            <a:tailEnd type="none" w="med" len="med"/>
          </a:ln>
        </p:spPr>
        <p:txBody>
          <a:bodyPr wrap="none" lIns="0" tIns="0" rIns="0" bIns="0" anchor="ctr">
            <a:spAutoFit/>
          </a:bodyPr>
          <a:lstStyle/>
          <a:p>
            <a:pPr>
              <a:defRPr/>
            </a:pPr>
            <a:r>
              <a:rPr lang="en-US" sz="1165" b="1" dirty="0">
                <a:solidFill>
                  <a:schemeClr val="accent1">
                    <a:lumMod val="50000"/>
                    <a:alpha val="30000"/>
                  </a:schemeClr>
                </a:solidFill>
                <a:latin typeface="Arial" pitchFamily="-65" charset="0"/>
                <a:ea typeface="Arial" pitchFamily="-65" charset="0"/>
                <a:cs typeface="Arial" pitchFamily="-65" charset="0"/>
                <a:sym typeface="Arial" pitchFamily="-65" charset="0"/>
              </a:rPr>
              <a:t>www.quantil.com.co</a:t>
            </a:r>
          </a:p>
        </p:txBody>
      </p:sp>
      <p:pic>
        <p:nvPicPr>
          <p:cNvPr id="9" name="Picture 8" descr="quantil_logo.png">
            <a:extLst>
              <a:ext uri="{FF2B5EF4-FFF2-40B4-BE49-F238E27FC236}">
                <a16:creationId xmlns:a16="http://schemas.microsoft.com/office/drawing/2014/main" xmlns="" id="{403515DC-F104-4D05-9305-6B6C59CFDCC2}"/>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9358127" y="250770"/>
            <a:ext cx="882909" cy="328038"/>
          </a:xfrm>
          <a:prstGeom prst="rect">
            <a:avLst/>
          </a:prstGeom>
        </p:spPr>
      </p:pic>
      <p:sp>
        <p:nvSpPr>
          <p:cNvPr id="10" name="Rectangle 5">
            <a:extLst>
              <a:ext uri="{FF2B5EF4-FFF2-40B4-BE49-F238E27FC236}">
                <a16:creationId xmlns:a16="http://schemas.microsoft.com/office/drawing/2014/main" xmlns="" id="{B8529F1E-9E01-4B47-8FBC-A32C8F1B1FD0}"/>
              </a:ext>
            </a:extLst>
          </p:cNvPr>
          <p:cNvSpPr>
            <a:spLocks/>
          </p:cNvSpPr>
          <p:nvPr/>
        </p:nvSpPr>
        <p:spPr bwMode="auto">
          <a:xfrm>
            <a:off x="9220461" y="589393"/>
            <a:ext cx="1169769" cy="323165"/>
          </a:xfrm>
          <a:prstGeom prst="rect">
            <a:avLst/>
          </a:prstGeom>
          <a:noFill/>
          <a:ln w="12700">
            <a:noFill/>
            <a:miter lim="800000"/>
            <a:headEnd/>
            <a:tailEnd/>
          </a:ln>
        </p:spPr>
        <p:txBody>
          <a:bodyPr wrap="square" lIns="0" tIns="0" rIns="0" bIns="0" anchor="ctr">
            <a:spAutoFit/>
          </a:bodyPr>
          <a:lstStyle/>
          <a:p>
            <a:pPr algn="ctr"/>
            <a:r>
              <a:rPr lang="en-US" sz="1050" dirty="0" err="1">
                <a:solidFill>
                  <a:srgbClr val="91D1C5"/>
                </a:solidFill>
                <a:latin typeface="Arial" charset="0"/>
                <a:cs typeface="Arial" charset="0"/>
                <a:sym typeface="Arial" charset="0"/>
              </a:rPr>
              <a:t>Matemáticas</a:t>
            </a:r>
            <a:r>
              <a:rPr lang="en-US" sz="1050" dirty="0">
                <a:solidFill>
                  <a:srgbClr val="91D1C5"/>
                </a:solidFill>
                <a:latin typeface="Arial" charset="0"/>
                <a:cs typeface="Arial" charset="0"/>
                <a:sym typeface="Arial" charset="0"/>
              </a:rPr>
              <a:t> </a:t>
            </a:r>
            <a:r>
              <a:rPr lang="en-US" sz="1050" dirty="0" err="1">
                <a:solidFill>
                  <a:srgbClr val="91D1C5"/>
                </a:solidFill>
                <a:latin typeface="Arial" charset="0"/>
                <a:cs typeface="Arial" charset="0"/>
                <a:sym typeface="Arial" charset="0"/>
              </a:rPr>
              <a:t>Aplicadas</a:t>
            </a:r>
            <a:endParaRPr lang="en-US" sz="1050" dirty="0">
              <a:solidFill>
                <a:srgbClr val="91D1C5"/>
              </a:solidFill>
              <a:latin typeface="Arial" charset="0"/>
              <a:cs typeface="Arial" charset="0"/>
              <a:sym typeface="Arial" charset="0"/>
            </a:endParaRPr>
          </a:p>
        </p:txBody>
      </p:sp>
    </p:spTree>
    <p:extLst>
      <p:ext uri="{BB962C8B-B14F-4D97-AF65-F5344CB8AC3E}">
        <p14:creationId xmlns:p14="http://schemas.microsoft.com/office/powerpoint/2010/main" val="6648756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9369</TotalTime>
  <Words>2807</Words>
  <Application>Microsoft Macintosh PowerPoint</Application>
  <PresentationFormat>Panorámica</PresentationFormat>
  <Paragraphs>433</Paragraphs>
  <Slides>37</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Calibri</vt:lpstr>
      <vt:lpstr>Calibri Light</vt:lpstr>
      <vt:lpstr>Cambria Math</vt:lpstr>
      <vt:lpstr>Century Gothic</vt:lpstr>
      <vt:lpstr>Mangal</vt:lpstr>
      <vt:lpstr>Arial</vt:lpstr>
      <vt:lpstr>Tema de Office</vt:lpstr>
      <vt:lpstr>Presentación de PowerPoint</vt:lpstr>
      <vt:lpstr>Puntos de Exposición</vt:lpstr>
      <vt:lpstr>Puntos de Exposición</vt:lpstr>
      <vt:lpstr>Motivación</vt:lpstr>
      <vt:lpstr>Presentación de PowerPoint</vt:lpstr>
      <vt:lpstr>Puntos de Exposición</vt:lpstr>
      <vt:lpstr>Literatura relacionada</vt:lpstr>
      <vt:lpstr>Puntos de Exposición</vt:lpstr>
      <vt:lpstr>Primera generación – secuencia de precios</vt:lpstr>
      <vt:lpstr>1. The Tick Rule Model</vt:lpstr>
      <vt:lpstr>1. The Tick Rule Model</vt:lpstr>
      <vt:lpstr>2. The Roll Model</vt:lpstr>
      <vt:lpstr>2. The Roll Model</vt:lpstr>
      <vt:lpstr>2. The Roll Model</vt:lpstr>
      <vt:lpstr>3. High – Low Volatility Estimator</vt:lpstr>
      <vt:lpstr>4. Corwin y schultz </vt:lpstr>
      <vt:lpstr>4. Corwin y schultz </vt:lpstr>
      <vt:lpstr>Puntos de Exposición</vt:lpstr>
      <vt:lpstr>Segunda generación de modelos</vt:lpstr>
      <vt:lpstr>1. Kyle’s lambda</vt:lpstr>
      <vt:lpstr>1. Kyle’s lambda</vt:lpstr>
      <vt:lpstr>2. Amihud’s Lambda</vt:lpstr>
      <vt:lpstr>3. Hasbrouck’s Lambda </vt:lpstr>
      <vt:lpstr>Puntos de Exposición</vt:lpstr>
      <vt:lpstr>Tercera generación modelo de trading secuencial</vt:lpstr>
      <vt:lpstr>1. Probability of information – based trading</vt:lpstr>
      <vt:lpstr>1. Probability of information – based trading</vt:lpstr>
      <vt:lpstr>1. Probability of information – based trading</vt:lpstr>
      <vt:lpstr>1. Probability of information – based trading</vt:lpstr>
      <vt:lpstr>2. Volume-Synchronized Probability of Informed Trading </vt:lpstr>
      <vt:lpstr>2. Volume-Synchronized Probability of Informed Trading </vt:lpstr>
      <vt:lpstr>2. Volume-Synchronized Probability of Informed Trading </vt:lpstr>
      <vt:lpstr>Puntos de Exposición</vt:lpstr>
      <vt:lpstr>Modelos no fundamentados en teoría</vt:lpstr>
      <vt:lpstr>Puntos de Exposición</vt:lpstr>
      <vt:lpstr>Algorítmos predatorios</vt:lpstr>
      <vt:lpstr>Python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Ajuste de hiper-parámetros con validación cruzada</dc:title>
  <dc:creator>Juan Camilo Pardo Niño</dc:creator>
  <cp:lastModifiedBy>Usuario de Microsoft Office</cp:lastModifiedBy>
  <cp:revision>236</cp:revision>
  <dcterms:created xsi:type="dcterms:W3CDTF">2019-07-22T14:36:43Z</dcterms:created>
  <dcterms:modified xsi:type="dcterms:W3CDTF">2020-04-17T19:02:12Z</dcterms:modified>
</cp:coreProperties>
</file>