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85" r:id="rId1"/>
  </p:sldMasterIdLst>
  <p:notesMasterIdLst>
    <p:notesMasterId r:id="rId20"/>
  </p:notesMasterIdLst>
  <p:sldIdLst>
    <p:sldId id="256" r:id="rId2"/>
    <p:sldId id="275" r:id="rId3"/>
    <p:sldId id="258" r:id="rId4"/>
    <p:sldId id="259" r:id="rId5"/>
    <p:sldId id="260" r:id="rId6"/>
    <p:sldId id="272" r:id="rId7"/>
    <p:sldId id="261" r:id="rId8"/>
    <p:sldId id="262" r:id="rId9"/>
    <p:sldId id="263" r:id="rId10"/>
    <p:sldId id="264" r:id="rId11"/>
    <p:sldId id="265" r:id="rId12"/>
    <p:sldId id="273" r:id="rId13"/>
    <p:sldId id="266" r:id="rId14"/>
    <p:sldId id="267" r:id="rId15"/>
    <p:sldId id="269" r:id="rId16"/>
    <p:sldId id="268" r:id="rId17"/>
    <p:sldId id="274" r:id="rId18"/>
    <p:sldId id="271" r:id="rId19"/>
  </p:sldIdLst>
  <p:sldSz cx="9144000" cy="5143500" type="screen16x9"/>
  <p:notesSz cx="6858000" cy="9144000"/>
  <p:embeddedFontLst>
    <p:embeddedFont>
      <p:font typeface="Bodoni MT" panose="02070603080606020203" pitchFamily="18" charset="0"/>
      <p:regular r:id="rId21"/>
      <p:bold r:id="rId22"/>
      <p:italic r:id="rId23"/>
      <p:boldItalic r:id="rId24"/>
    </p:embeddedFont>
    <p:embeddedFont>
      <p:font typeface="Franklin Gothic Book" panose="020B0503020102020204" pitchFamily="34" charset="0"/>
      <p:regular r:id="rId25"/>
      <p:italic r:id="rId26"/>
    </p:embeddedFont>
    <p:embeddedFont>
      <p:font typeface="Franklin Gothic Medium" panose="020B0603020102020204" pitchFamily="34" charset="0"/>
      <p:regular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EC2494-40AC-4439-8BBE-FF66DC85A828}" v="15" dt="2025-02-16T16:23:24.9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3" d="100"/>
          <a:sy n="103" d="100"/>
        </p:scale>
        <p:origin x="902"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5563465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1985962"/>
            <a:ext cx="3571875" cy="315753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694"/>
            <a:ext cx="9146380" cy="5144194"/>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3" y="1297802"/>
            <a:ext cx="5648623" cy="903230"/>
          </a:xfrm>
        </p:spPr>
        <p:txBody>
          <a:bodyPr bIns="9144" anchor="b"/>
          <a:lstStyle>
            <a:lvl1pPr>
              <a:defRPr sz="3200"/>
            </a:lvl1pPr>
          </a:lstStyle>
          <a:p>
            <a:r>
              <a:rPr lang="en-US"/>
              <a:t>Click to edit Master title style</a:t>
            </a:r>
            <a:endParaRPr lang="en-US" dirty="0"/>
          </a:p>
        </p:txBody>
      </p:sp>
      <p:sp>
        <p:nvSpPr>
          <p:cNvPr id="3" name="Subtitle 2"/>
          <p:cNvSpPr>
            <a:spLocks noGrp="1"/>
          </p:cNvSpPr>
          <p:nvPr>
            <p:ph type="subTitle" idx="1"/>
          </p:nvPr>
        </p:nvSpPr>
        <p:spPr>
          <a:xfrm rot="19140000">
            <a:off x="1212277" y="1853194"/>
            <a:ext cx="6511131" cy="246944"/>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subtitle style</a:t>
            </a:r>
            <a:endParaRPr lang="en-US" dirty="0"/>
          </a:p>
        </p:txBody>
      </p:sp>
      <p:sp>
        <p:nvSpPr>
          <p:cNvPr id="4" name="Date Placeholder 3"/>
          <p:cNvSpPr>
            <a:spLocks noGrp="1"/>
          </p:cNvSpPr>
          <p:nvPr>
            <p:ph type="dt" sz="half" idx="10"/>
          </p:nvPr>
        </p:nvSpPr>
        <p:spPr/>
        <p:txBody>
          <a:bodyPr/>
          <a:lstStyle/>
          <a:p>
            <a:fld id="{F087BAC8-AEA1-478F-BF37-7D7C6DC647EA}"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87BAC8-AEA1-478F-BF37-7D7C6DC647EA}"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350877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05979"/>
            <a:ext cx="6019800" cy="35087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87BAC8-AEA1-478F-BF37-7D7C6DC647EA}"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
        <p:cNvGrpSpPr/>
        <p:nvPr/>
      </p:nvGrpSpPr>
      <p:grpSpPr>
        <a:xfrm>
          <a:off x="0" y="0"/>
          <a:ext cx="0" cy="0"/>
          <a:chOff x="0" y="0"/>
          <a:chExt cx="0" cy="0"/>
        </a:xfrm>
      </p:grpSpPr>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87BAC8-AEA1-478F-BF37-7D7C6DC647EA}"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694"/>
            <a:ext cx="9146380" cy="5144194"/>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1985962"/>
            <a:ext cx="3571875" cy="315753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295053"/>
            <a:ext cx="5650992" cy="905632"/>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Text Placeholder 2"/>
          <p:cNvSpPr>
            <a:spLocks noGrp="1"/>
          </p:cNvSpPr>
          <p:nvPr>
            <p:ph type="body" idx="1"/>
          </p:nvPr>
        </p:nvSpPr>
        <p:spPr>
          <a:xfrm rot="19140000">
            <a:off x="1216152" y="1851228"/>
            <a:ext cx="6510528" cy="246888"/>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a:t>Click to edit Master text styles</a:t>
            </a:r>
          </a:p>
        </p:txBody>
      </p:sp>
      <p:sp>
        <p:nvSpPr>
          <p:cNvPr id="4" name="Date Placeholder 3"/>
          <p:cNvSpPr>
            <a:spLocks noGrp="1"/>
          </p:cNvSpPr>
          <p:nvPr>
            <p:ph type="dt" sz="half" idx="10"/>
          </p:nvPr>
        </p:nvSpPr>
        <p:spPr/>
        <p:txBody>
          <a:bodyPr/>
          <a:lstStyle/>
          <a:p>
            <a:fld id="{F087BAC8-AEA1-478F-BF37-7D7C6DC647EA}"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822960"/>
            <a:ext cx="3200400" cy="27843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016" y="822960"/>
            <a:ext cx="3200400" cy="278434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87BAC8-AEA1-478F-BF37-7D7C6DC647EA}" type="datetimeFigureOut">
              <a:rPr lang="en-US" smtClean="0"/>
              <a:t>8/8/2025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2960" y="822960"/>
            <a:ext cx="3200400" cy="41148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4" name="Content Placeholder 3"/>
          <p:cNvSpPr>
            <a:spLocks noGrp="1"/>
          </p:cNvSpPr>
          <p:nvPr>
            <p:ph sz="half" idx="2"/>
          </p:nvPr>
        </p:nvSpPr>
        <p:spPr>
          <a:xfrm>
            <a:off x="819150" y="1276386"/>
            <a:ext cx="3200400" cy="233172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0016" y="822960"/>
            <a:ext cx="3200400" cy="41148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a:t>Click to edit Master text styles</a:t>
            </a:r>
          </a:p>
        </p:txBody>
      </p:sp>
      <p:sp>
        <p:nvSpPr>
          <p:cNvPr id="6" name="Content Placeholder 5"/>
          <p:cNvSpPr>
            <a:spLocks noGrp="1"/>
          </p:cNvSpPr>
          <p:nvPr>
            <p:ph sz="quarter" idx="4"/>
          </p:nvPr>
        </p:nvSpPr>
        <p:spPr>
          <a:xfrm>
            <a:off x="4700016" y="1276386"/>
            <a:ext cx="3200400" cy="233172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87BAC8-AEA1-478F-BF37-7D7C6DC647EA}" type="datetimeFigureOut">
              <a:rPr lang="en-US" smtClean="0"/>
              <a:t>8/8/2025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87BAC8-AEA1-478F-BF37-7D7C6DC647EA}" type="datetimeFigureOut">
              <a:rPr lang="en-US" smtClean="0"/>
              <a:t>8/8/2025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87BAC8-AEA1-478F-BF37-7D7C6DC647EA}" type="datetimeFigureOut">
              <a:rPr lang="en-US" smtClean="0"/>
              <a:t>8/8/2025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1985962"/>
            <a:ext cx="3571875" cy="315753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290639" y="-1290638"/>
            <a:ext cx="51435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182078"/>
            <a:ext cx="5212080" cy="817070"/>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
        <p:nvSpPr>
          <p:cNvPr id="3" name="Content Placeholder 2"/>
          <p:cNvSpPr>
            <a:spLocks noGrp="1"/>
          </p:cNvSpPr>
          <p:nvPr>
            <p:ph idx="1"/>
          </p:nvPr>
        </p:nvSpPr>
        <p:spPr>
          <a:xfrm>
            <a:off x="4749553" y="1964184"/>
            <a:ext cx="3807779" cy="249351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19140000">
            <a:off x="1297954" y="1690039"/>
            <a:ext cx="5794760" cy="467486"/>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a:t>Click to edit Master text styles</a:t>
            </a:r>
          </a:p>
        </p:txBody>
      </p:sp>
      <p:sp>
        <p:nvSpPr>
          <p:cNvPr id="5" name="Date Placeholder 4"/>
          <p:cNvSpPr>
            <a:spLocks noGrp="1"/>
          </p:cNvSpPr>
          <p:nvPr>
            <p:ph type="dt" sz="half" idx="10"/>
          </p:nvPr>
        </p:nvSpPr>
        <p:spPr/>
        <p:txBody>
          <a:bodyPr/>
          <a:lstStyle/>
          <a:p>
            <a:fld id="{F087BAC8-AEA1-478F-BF37-7D7C6DC647EA}" type="datetimeFigureOut">
              <a:rPr lang="en-US" smtClean="0"/>
              <a:t>8/8/2025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6" y="0"/>
            <a:ext cx="7115175" cy="51435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a:t>Click icon to add picture</a:t>
            </a:r>
            <a:endParaRPr lang="en-US" dirty="0"/>
          </a:p>
        </p:txBody>
      </p:sp>
      <p:sp>
        <p:nvSpPr>
          <p:cNvPr id="9" name="Right Triangle 8"/>
          <p:cNvSpPr/>
          <p:nvPr/>
        </p:nvSpPr>
        <p:spPr>
          <a:xfrm>
            <a:off x="0" y="1985962"/>
            <a:ext cx="3571875" cy="3157538"/>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3786187"/>
            <a:ext cx="3571875" cy="1357313"/>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288126"/>
            <a:ext cx="5486400" cy="650583"/>
          </a:xfrm>
        </p:spPr>
        <p:txBody>
          <a:bodyPr anchor="b"/>
          <a:lstStyle>
            <a:lvl1pPr algn="l">
              <a:defRPr sz="2800" b="0">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rot="19140000">
            <a:off x="1143480" y="1635397"/>
            <a:ext cx="6096545" cy="555498"/>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87BAC8-AEA1-478F-BF37-7D7C6DC647EA}" type="datetimeFigureOut">
              <a:rPr lang="en-US" smtClean="0"/>
              <a:t>8/8/2025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3787975"/>
            <a:ext cx="3574257" cy="1355526"/>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3788469"/>
            <a:ext cx="9146380" cy="135503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274320"/>
            <a:ext cx="7520940" cy="411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22960" y="825471"/>
            <a:ext cx="7520940" cy="26848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9140000">
            <a:off x="201168" y="4402836"/>
            <a:ext cx="2176272" cy="150876"/>
          </a:xfrm>
          <a:prstGeom prst="rect">
            <a:avLst/>
          </a:prstGeom>
        </p:spPr>
        <p:txBody>
          <a:bodyPr vert="horz" lIns="91440" tIns="45720" rIns="91440" bIns="45720" rtlCol="0" anchor="ctr"/>
          <a:lstStyle>
            <a:lvl1pPr algn="l">
              <a:defRPr sz="1200">
                <a:solidFill>
                  <a:srgbClr val="FFFFFF"/>
                </a:solidFill>
              </a:defRPr>
            </a:lvl1pPr>
          </a:lstStyle>
          <a:p>
            <a:fld id="{F087BAC8-AEA1-478F-BF37-7D7C6DC647EA}" type="datetimeFigureOut">
              <a:rPr lang="en-US" smtClean="0"/>
              <a:t>8/8/2025</a:t>
            </a:fld>
            <a:endParaRPr lang="en-US"/>
          </a:p>
        </p:txBody>
      </p:sp>
      <p:sp>
        <p:nvSpPr>
          <p:cNvPr id="5" name="Footer Placeholder 4"/>
          <p:cNvSpPr>
            <a:spLocks noGrp="1"/>
          </p:cNvSpPr>
          <p:nvPr>
            <p:ph type="ftr" sz="quarter" idx="3"/>
          </p:nvPr>
        </p:nvSpPr>
        <p:spPr>
          <a:xfrm>
            <a:off x="3517514" y="4713842"/>
            <a:ext cx="4724400" cy="20574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4628117"/>
            <a:ext cx="502920" cy="37719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118754" y="1459847"/>
            <a:ext cx="9025246" cy="1365663"/>
          </a:xfrm>
          <a:prstGeom prst="rect">
            <a:avLst/>
          </a:prstGeom>
        </p:spPr>
        <p:txBody>
          <a:bodyPr spcFirstLastPara="1" wrap="square" lIns="91425" tIns="91425" rIns="91425" bIns="91425" anchor="b" anchorCtr="0">
            <a:noAutofit/>
          </a:bodyPr>
          <a:lstStyle/>
          <a:p>
            <a:pPr lvl="0" algn="ctr"/>
            <a:r>
              <a:rPr lang="en-US" sz="5400" dirty="0" err="1">
                <a:latin typeface="Bodoni MT" panose="02070603080606020203" pitchFamily="18" charset="0"/>
              </a:rPr>
              <a:t>Instagram</a:t>
            </a:r>
            <a:r>
              <a:rPr lang="en-US" sz="5400" dirty="0">
                <a:latin typeface="Bodoni MT" panose="02070603080606020203" pitchFamily="18" charset="0"/>
              </a:rPr>
              <a:t> User Data Analysis Using SQL</a:t>
            </a:r>
            <a:endParaRPr sz="5400" dirty="0">
              <a:latin typeface="Bodoni MT" panose="02070603080606020203" pitchFamily="18" charset="0"/>
            </a:endParaRPr>
          </a:p>
        </p:txBody>
      </p:sp>
      <p:sp>
        <p:nvSpPr>
          <p:cNvPr id="68" name="Google Shape;68;p13"/>
          <p:cNvSpPr txBox="1">
            <a:spLocks noGrp="1"/>
          </p:cNvSpPr>
          <p:nvPr>
            <p:ph type="subTitle" idx="1"/>
          </p:nvPr>
        </p:nvSpPr>
        <p:spPr>
          <a:xfrm>
            <a:off x="259896" y="4240974"/>
            <a:ext cx="7839075" cy="9025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Bodoni MT" pitchFamily="18" charset="0"/>
              </a:rPr>
              <a:t>Name :jay jitendra dhamankar.</a:t>
            </a:r>
          </a:p>
          <a:p>
            <a:pPr marL="0" lvl="0" indent="0" algn="l" rtl="0">
              <a:spcBef>
                <a:spcPts val="0"/>
              </a:spcBef>
              <a:spcAft>
                <a:spcPts val="0"/>
              </a:spcAft>
              <a:buNone/>
            </a:pPr>
            <a:r>
              <a:rPr lang="en" dirty="0">
                <a:latin typeface="Bodoni MT" pitchFamily="18" charset="0"/>
              </a:rPr>
              <a:t>Date :8august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4383" y="421252"/>
            <a:ext cx="7873341" cy="2246769"/>
          </a:xfrm>
          <a:prstGeom prst="rect">
            <a:avLst/>
          </a:prstGeom>
          <a:noFill/>
        </p:spPr>
        <p:txBody>
          <a:bodyPr wrap="square" rtlCol="0">
            <a:spAutoFit/>
          </a:bodyPr>
          <a:lstStyle/>
          <a:p>
            <a:r>
              <a:rPr lang="en-US" dirty="0">
                <a:latin typeface="Bodoni MT" pitchFamily="18" charset="0"/>
              </a:rPr>
              <a:t>Task : Identify the Top Five Most Commonly Used </a:t>
            </a:r>
            <a:r>
              <a:rPr lang="en-US" dirty="0" err="1">
                <a:latin typeface="Bodoni MT" pitchFamily="18" charset="0"/>
              </a:rPr>
              <a:t>Hashtags</a:t>
            </a:r>
            <a:r>
              <a:rPr lang="en-US" dirty="0">
                <a:latin typeface="Bodoni MT" pitchFamily="18" charset="0"/>
              </a:rPr>
              <a:t>.</a:t>
            </a:r>
          </a:p>
          <a:p>
            <a:endParaRPr lang="en-US" dirty="0">
              <a:latin typeface="Bodoni MT" pitchFamily="18" charset="0"/>
            </a:endParaRPr>
          </a:p>
          <a:p>
            <a:r>
              <a:rPr lang="en-US" dirty="0">
                <a:latin typeface="Bodoni MT" pitchFamily="18" charset="0"/>
              </a:rPr>
              <a:t>SQL Query: </a:t>
            </a:r>
          </a:p>
          <a:p>
            <a:endParaRPr lang="en-US" dirty="0">
              <a:latin typeface="Bodoni MT" pitchFamily="18" charset="0"/>
            </a:endParaRPr>
          </a:p>
          <a:p>
            <a:endParaRPr lang="en-US" dirty="0">
              <a:latin typeface="Bodoni MT" pitchFamily="18" charset="0"/>
            </a:endParaRPr>
          </a:p>
          <a:p>
            <a:endParaRPr lang="en-US" dirty="0">
              <a:latin typeface="Bodoni MT" pitchFamily="18" charset="0"/>
            </a:endParaRPr>
          </a:p>
          <a:p>
            <a:endParaRPr lang="en-US" dirty="0">
              <a:latin typeface="Bodoni MT" pitchFamily="18" charset="0"/>
            </a:endParaRPr>
          </a:p>
          <a:p>
            <a:endParaRPr lang="en-US" dirty="0">
              <a:latin typeface="Bodoni MT" pitchFamily="18" charset="0"/>
            </a:endParaRPr>
          </a:p>
          <a:p>
            <a:endParaRPr lang="en-US" dirty="0">
              <a:latin typeface="Bodoni MT" pitchFamily="18" charset="0"/>
            </a:endParaRPr>
          </a:p>
          <a:p>
            <a:r>
              <a:rPr lang="en-US" dirty="0">
                <a:latin typeface="Bodoni MT" pitchFamily="18" charset="0"/>
              </a:rPr>
              <a:t>Output:</a:t>
            </a:r>
          </a:p>
        </p:txBody>
      </p:sp>
      <p:sp>
        <p:nvSpPr>
          <p:cNvPr id="5" name="TextBox 4"/>
          <p:cNvSpPr txBox="1"/>
          <p:nvPr/>
        </p:nvSpPr>
        <p:spPr>
          <a:xfrm>
            <a:off x="5150220" y="970846"/>
            <a:ext cx="3455719" cy="1600438"/>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Font typeface="Wingdings" panose="05000000000000000000" pitchFamily="2" charset="2"/>
              <a:buChar char="q"/>
            </a:pPr>
            <a:r>
              <a:rPr lang="en-US" b="1" dirty="0"/>
              <a:t>Insight:</a:t>
            </a:r>
            <a:r>
              <a:rPr lang="en-US" dirty="0"/>
              <a:t> The most commonly used hashtags indicate trending topics and areas of interest. This data is valuable for brands to optimize their reach and engagement by incorporating these popular hashtags into their posts, potentially attracting more users.</a:t>
            </a:r>
            <a:endParaRPr lang="en-US" dirty="0">
              <a:latin typeface="Bodoni MT" pitchFamily="18" charset="0"/>
            </a:endParaRPr>
          </a:p>
        </p:txBody>
      </p:sp>
      <p:pic>
        <p:nvPicPr>
          <p:cNvPr id="3" name="Picture 2">
            <a:extLst>
              <a:ext uri="{FF2B5EF4-FFF2-40B4-BE49-F238E27FC236}">
                <a16:creationId xmlns:a16="http://schemas.microsoft.com/office/drawing/2014/main" id="{75B9E474-6465-0908-D432-EB85B0A65297}"/>
              </a:ext>
            </a:extLst>
          </p:cNvPr>
          <p:cNvPicPr>
            <a:picLocks noChangeAspect="1"/>
          </p:cNvPicPr>
          <p:nvPr/>
        </p:nvPicPr>
        <p:blipFill>
          <a:blip r:embed="rId2"/>
          <a:srcRect r="53984" b="68773"/>
          <a:stretch/>
        </p:blipFill>
        <p:spPr>
          <a:xfrm>
            <a:off x="230458" y="1226417"/>
            <a:ext cx="4207727" cy="765936"/>
          </a:xfrm>
          <a:prstGeom prst="rect">
            <a:avLst/>
          </a:prstGeom>
        </p:spPr>
      </p:pic>
      <p:pic>
        <p:nvPicPr>
          <p:cNvPr id="7" name="Picture 6">
            <a:extLst>
              <a:ext uri="{FF2B5EF4-FFF2-40B4-BE49-F238E27FC236}">
                <a16:creationId xmlns:a16="http://schemas.microsoft.com/office/drawing/2014/main" id="{C8B70CEA-CF49-662B-F50E-C985408C3D1B}"/>
              </a:ext>
            </a:extLst>
          </p:cNvPr>
          <p:cNvPicPr>
            <a:picLocks noChangeAspect="1"/>
          </p:cNvPicPr>
          <p:nvPr/>
        </p:nvPicPr>
        <p:blipFill>
          <a:blip r:embed="rId2"/>
          <a:srcRect t="43957" r="82276" b="8761"/>
          <a:stretch/>
        </p:blipFill>
        <p:spPr>
          <a:xfrm>
            <a:off x="344383" y="2571284"/>
            <a:ext cx="1620644" cy="1159727"/>
          </a:xfrm>
          <a:prstGeom prst="rect">
            <a:avLst/>
          </a:prstGeom>
        </p:spPr>
      </p:pic>
    </p:spTree>
    <p:extLst>
      <p:ext uri="{BB962C8B-B14F-4D97-AF65-F5344CB8AC3E}">
        <p14:creationId xmlns:p14="http://schemas.microsoft.com/office/powerpoint/2010/main" val="2115857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4382" y="374923"/>
            <a:ext cx="7873341" cy="2031325"/>
          </a:xfrm>
          <a:prstGeom prst="rect">
            <a:avLst/>
          </a:prstGeom>
          <a:noFill/>
        </p:spPr>
        <p:txBody>
          <a:bodyPr wrap="square" rtlCol="0">
            <a:spAutoFit/>
          </a:bodyPr>
          <a:lstStyle/>
          <a:p>
            <a:r>
              <a:rPr lang="en-US" dirty="0">
                <a:latin typeface="Bodoni MT" pitchFamily="18" charset="0"/>
              </a:rPr>
              <a:t>Task :Determine day of the week when most users registered on Instagram.</a:t>
            </a:r>
          </a:p>
          <a:p>
            <a:r>
              <a:rPr lang="en-US" dirty="0">
                <a:latin typeface="Bodoni MT" pitchFamily="18" charset="0"/>
              </a:rPr>
              <a:t>SQL Query: </a:t>
            </a:r>
          </a:p>
          <a:p>
            <a:endParaRPr lang="en-US" dirty="0">
              <a:latin typeface="Bodoni MT" pitchFamily="18" charset="0"/>
            </a:endParaRPr>
          </a:p>
          <a:p>
            <a:endParaRPr lang="en-US" dirty="0">
              <a:latin typeface="Bodoni MT" pitchFamily="18" charset="0"/>
            </a:endParaRPr>
          </a:p>
          <a:p>
            <a:endParaRPr lang="en-US" dirty="0">
              <a:latin typeface="Bodoni MT" pitchFamily="18" charset="0"/>
            </a:endParaRPr>
          </a:p>
          <a:p>
            <a:endParaRPr lang="en-US" dirty="0">
              <a:latin typeface="Bodoni MT" pitchFamily="18" charset="0"/>
            </a:endParaRPr>
          </a:p>
          <a:p>
            <a:endParaRPr lang="en-US" dirty="0">
              <a:latin typeface="Bodoni MT" pitchFamily="18" charset="0"/>
            </a:endParaRPr>
          </a:p>
          <a:p>
            <a:endParaRPr lang="en-US" dirty="0">
              <a:latin typeface="Bodoni MT" pitchFamily="18" charset="0"/>
            </a:endParaRPr>
          </a:p>
          <a:p>
            <a:r>
              <a:rPr lang="en-US" dirty="0">
                <a:latin typeface="Bodoni MT" pitchFamily="18" charset="0"/>
              </a:rPr>
              <a:t>Output:</a:t>
            </a:r>
          </a:p>
        </p:txBody>
      </p:sp>
      <p:sp>
        <p:nvSpPr>
          <p:cNvPr id="3" name="TextBox 2"/>
          <p:cNvSpPr txBox="1"/>
          <p:nvPr/>
        </p:nvSpPr>
        <p:spPr>
          <a:xfrm>
            <a:off x="4850291" y="2198760"/>
            <a:ext cx="3455719" cy="1600438"/>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Font typeface="Wingdings" panose="05000000000000000000" pitchFamily="2" charset="2"/>
              <a:buChar char="q"/>
            </a:pPr>
            <a:r>
              <a:rPr lang="en-US" b="1" dirty="0"/>
              <a:t>Insight:</a:t>
            </a:r>
            <a:r>
              <a:rPr lang="en-US" dirty="0"/>
              <a:t> Analyzing the days when users most frequently register helps determine the optimal time for ad campaigns. By scheduling ads on days with higher registration activity, Instagram can increase visibility and attract more new users.</a:t>
            </a:r>
            <a:endParaRPr lang="en-US" dirty="0">
              <a:latin typeface="Bodoni MT" pitchFamily="18" charset="0"/>
            </a:endParaRPr>
          </a:p>
        </p:txBody>
      </p:sp>
      <p:pic>
        <p:nvPicPr>
          <p:cNvPr id="5" name="Picture 4">
            <a:extLst>
              <a:ext uri="{FF2B5EF4-FFF2-40B4-BE49-F238E27FC236}">
                <a16:creationId xmlns:a16="http://schemas.microsoft.com/office/drawing/2014/main" id="{8BAC7390-BD2A-DA0F-B1C6-B8ECDB077769}"/>
              </a:ext>
            </a:extLst>
          </p:cNvPr>
          <p:cNvPicPr>
            <a:picLocks noChangeAspect="1"/>
          </p:cNvPicPr>
          <p:nvPr/>
        </p:nvPicPr>
        <p:blipFill>
          <a:blip r:embed="rId2"/>
          <a:srcRect r="40651" b="83713"/>
          <a:stretch/>
        </p:blipFill>
        <p:spPr>
          <a:xfrm>
            <a:off x="344382" y="1072970"/>
            <a:ext cx="5426927" cy="516953"/>
          </a:xfrm>
          <a:prstGeom prst="rect">
            <a:avLst/>
          </a:prstGeom>
        </p:spPr>
      </p:pic>
      <p:pic>
        <p:nvPicPr>
          <p:cNvPr id="7" name="Picture 6">
            <a:extLst>
              <a:ext uri="{FF2B5EF4-FFF2-40B4-BE49-F238E27FC236}">
                <a16:creationId xmlns:a16="http://schemas.microsoft.com/office/drawing/2014/main" id="{5D10627F-1A8B-7389-06C0-09FD61026B05}"/>
              </a:ext>
            </a:extLst>
          </p:cNvPr>
          <p:cNvPicPr>
            <a:picLocks noChangeAspect="1"/>
          </p:cNvPicPr>
          <p:nvPr/>
        </p:nvPicPr>
        <p:blipFill>
          <a:blip r:embed="rId2"/>
          <a:srcRect l="-1" t="45330" r="79350" b="8763"/>
          <a:stretch/>
        </p:blipFill>
        <p:spPr>
          <a:xfrm>
            <a:off x="344382" y="2342105"/>
            <a:ext cx="1888273" cy="1457093"/>
          </a:xfrm>
          <a:prstGeom prst="rect">
            <a:avLst/>
          </a:prstGeom>
        </p:spPr>
      </p:pic>
    </p:spTree>
    <p:extLst>
      <p:ext uri="{BB962C8B-B14F-4D97-AF65-F5344CB8AC3E}">
        <p14:creationId xmlns:p14="http://schemas.microsoft.com/office/powerpoint/2010/main" val="653156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5909" y="2031255"/>
            <a:ext cx="5493812" cy="923330"/>
          </a:xfrm>
          <a:prstGeom prst="rect">
            <a:avLst/>
          </a:prstGeom>
          <a:noFill/>
        </p:spPr>
        <p:txBody>
          <a:bodyPr wrap="none" lIns="91440" tIns="45720" rIns="91440" bIns="45720">
            <a:spAutoFit/>
          </a:bodyPr>
          <a:lstStyle/>
          <a:p>
            <a:pPr algn="ct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Investor Metrics</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3974474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4382" y="464132"/>
            <a:ext cx="7873341" cy="1600438"/>
          </a:xfrm>
          <a:prstGeom prst="rect">
            <a:avLst/>
          </a:prstGeom>
          <a:noFill/>
        </p:spPr>
        <p:txBody>
          <a:bodyPr wrap="square" rtlCol="0">
            <a:spAutoFit/>
          </a:bodyPr>
          <a:lstStyle/>
          <a:p>
            <a:r>
              <a:rPr lang="en-US" dirty="0">
                <a:latin typeface="Bodoni MT" pitchFamily="18" charset="0"/>
              </a:rPr>
              <a:t>Task : Calculate the Average Posts per User and Total Photos Divided by Total Users.</a:t>
            </a:r>
          </a:p>
          <a:p>
            <a:endParaRPr lang="en-US" dirty="0">
              <a:latin typeface="Bodoni MT" pitchFamily="18" charset="0"/>
            </a:endParaRPr>
          </a:p>
          <a:p>
            <a:r>
              <a:rPr lang="en-US" dirty="0">
                <a:latin typeface="Bodoni MT" pitchFamily="18" charset="0"/>
              </a:rPr>
              <a:t>SQL Query: </a:t>
            </a:r>
          </a:p>
          <a:p>
            <a:endParaRPr lang="en-US" dirty="0">
              <a:latin typeface="Bodoni MT" pitchFamily="18" charset="0"/>
            </a:endParaRPr>
          </a:p>
          <a:p>
            <a:endParaRPr lang="en-US" dirty="0">
              <a:latin typeface="Bodoni MT" pitchFamily="18" charset="0"/>
            </a:endParaRPr>
          </a:p>
          <a:p>
            <a:endParaRPr lang="en-US" dirty="0">
              <a:latin typeface="Bodoni MT" pitchFamily="18" charset="0"/>
            </a:endParaRPr>
          </a:p>
          <a:p>
            <a:r>
              <a:rPr lang="en-US" dirty="0">
                <a:latin typeface="Bodoni MT" pitchFamily="18" charset="0"/>
              </a:rPr>
              <a:t>Output:</a:t>
            </a:r>
          </a:p>
        </p:txBody>
      </p:sp>
      <p:sp>
        <p:nvSpPr>
          <p:cNvPr id="3" name="TextBox 2"/>
          <p:cNvSpPr txBox="1"/>
          <p:nvPr/>
        </p:nvSpPr>
        <p:spPr>
          <a:xfrm>
            <a:off x="3810433" y="1889905"/>
            <a:ext cx="3455719" cy="181588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Font typeface="Wingdings" panose="05000000000000000000" pitchFamily="2" charset="2"/>
              <a:buChar char="q"/>
            </a:pPr>
            <a:r>
              <a:rPr lang="en-US" b="1" dirty="0"/>
              <a:t>Insight:</a:t>
            </a:r>
            <a:r>
              <a:rPr lang="en-US" dirty="0"/>
              <a:t> Calculating the average number of posts per user and the ratio of photos to users helps gauge user activity levels. This metric can reflect user engagement trends and help in understanding if user activity is increasing or declining, which is crucial for future platform growth.</a:t>
            </a:r>
            <a:endParaRPr lang="en-US" dirty="0">
              <a:latin typeface="Bodoni MT" pitchFamily="18" charset="0"/>
            </a:endParaRPr>
          </a:p>
        </p:txBody>
      </p:sp>
      <p:pic>
        <p:nvPicPr>
          <p:cNvPr id="5" name="Picture 4">
            <a:extLst>
              <a:ext uri="{FF2B5EF4-FFF2-40B4-BE49-F238E27FC236}">
                <a16:creationId xmlns:a16="http://schemas.microsoft.com/office/drawing/2014/main" id="{75ED7941-AE46-C01E-CE5F-FFAEB644A0FB}"/>
              </a:ext>
            </a:extLst>
          </p:cNvPr>
          <p:cNvPicPr>
            <a:picLocks noChangeAspect="1"/>
          </p:cNvPicPr>
          <p:nvPr/>
        </p:nvPicPr>
        <p:blipFill>
          <a:blip r:embed="rId2"/>
          <a:srcRect r="-932" b="87774"/>
          <a:stretch/>
        </p:blipFill>
        <p:spPr>
          <a:xfrm>
            <a:off x="285003" y="1214097"/>
            <a:ext cx="7778630" cy="223617"/>
          </a:xfrm>
          <a:prstGeom prst="rect">
            <a:avLst/>
          </a:prstGeom>
        </p:spPr>
      </p:pic>
      <p:pic>
        <p:nvPicPr>
          <p:cNvPr id="7" name="Picture 6">
            <a:extLst>
              <a:ext uri="{FF2B5EF4-FFF2-40B4-BE49-F238E27FC236}">
                <a16:creationId xmlns:a16="http://schemas.microsoft.com/office/drawing/2014/main" id="{84A55964-2C6C-6925-D6F3-4E540F72F755}"/>
              </a:ext>
            </a:extLst>
          </p:cNvPr>
          <p:cNvPicPr>
            <a:picLocks noChangeAspect="1"/>
          </p:cNvPicPr>
          <p:nvPr/>
        </p:nvPicPr>
        <p:blipFill>
          <a:blip r:embed="rId2"/>
          <a:srcRect t="54496" r="83569" b="17865"/>
          <a:stretch/>
        </p:blipFill>
        <p:spPr>
          <a:xfrm>
            <a:off x="344382" y="2100993"/>
            <a:ext cx="1266317" cy="505522"/>
          </a:xfrm>
          <a:prstGeom prst="rect">
            <a:avLst/>
          </a:prstGeom>
        </p:spPr>
      </p:pic>
    </p:spTree>
    <p:extLst>
      <p:ext uri="{BB962C8B-B14F-4D97-AF65-F5344CB8AC3E}">
        <p14:creationId xmlns:p14="http://schemas.microsoft.com/office/powerpoint/2010/main" val="949084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4382" y="464132"/>
            <a:ext cx="7873341" cy="2031325"/>
          </a:xfrm>
          <a:prstGeom prst="rect">
            <a:avLst/>
          </a:prstGeom>
          <a:noFill/>
        </p:spPr>
        <p:txBody>
          <a:bodyPr wrap="square" rtlCol="0">
            <a:spAutoFit/>
          </a:bodyPr>
          <a:lstStyle/>
          <a:p>
            <a:r>
              <a:rPr lang="en-US" dirty="0">
                <a:latin typeface="Bodoni MT" pitchFamily="18" charset="0"/>
              </a:rPr>
              <a:t>Task : Identify Users Who Have Liked Every Single Photo on the Platform.</a:t>
            </a:r>
          </a:p>
          <a:p>
            <a:endParaRPr lang="en-US" dirty="0">
              <a:latin typeface="Bodoni MT" pitchFamily="18" charset="0"/>
            </a:endParaRPr>
          </a:p>
          <a:p>
            <a:r>
              <a:rPr lang="en-US" dirty="0">
                <a:latin typeface="Bodoni MT" pitchFamily="18" charset="0"/>
              </a:rPr>
              <a:t>SQL Query: </a:t>
            </a:r>
          </a:p>
          <a:p>
            <a:endParaRPr lang="en-US" dirty="0">
              <a:latin typeface="Bodoni MT" pitchFamily="18" charset="0"/>
            </a:endParaRPr>
          </a:p>
          <a:p>
            <a:endParaRPr lang="en-US" dirty="0">
              <a:latin typeface="Bodoni MT" pitchFamily="18" charset="0"/>
            </a:endParaRPr>
          </a:p>
          <a:p>
            <a:endParaRPr lang="en-US" dirty="0">
              <a:latin typeface="Bodoni MT" pitchFamily="18" charset="0"/>
            </a:endParaRPr>
          </a:p>
          <a:p>
            <a:endParaRPr lang="en-US" dirty="0">
              <a:latin typeface="Bodoni MT" pitchFamily="18" charset="0"/>
            </a:endParaRPr>
          </a:p>
          <a:p>
            <a:endParaRPr lang="en-US" dirty="0">
              <a:latin typeface="Bodoni MT" pitchFamily="18" charset="0"/>
            </a:endParaRPr>
          </a:p>
          <a:p>
            <a:r>
              <a:rPr lang="en-US" dirty="0">
                <a:latin typeface="Bodoni MT" pitchFamily="18" charset="0"/>
              </a:rPr>
              <a:t>Output:</a:t>
            </a:r>
          </a:p>
        </p:txBody>
      </p:sp>
      <p:sp>
        <p:nvSpPr>
          <p:cNvPr id="4" name="TextBox 3"/>
          <p:cNvSpPr txBox="1"/>
          <p:nvPr/>
        </p:nvSpPr>
        <p:spPr>
          <a:xfrm>
            <a:off x="3764889" y="2502694"/>
            <a:ext cx="5379111" cy="116955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Font typeface="Wingdings" panose="05000000000000000000" pitchFamily="2" charset="2"/>
              <a:buChar char="q"/>
            </a:pPr>
            <a:r>
              <a:rPr lang="en-US" b="1" dirty="0"/>
              <a:t>Insight:</a:t>
            </a:r>
            <a:r>
              <a:rPr lang="en-US" dirty="0"/>
              <a:t> Identifying users who have liked every photo could help uncover potential bots or fake accounts. Ensuring that the platform remains free from such accounts maintains the integrity of user interactions and improves the quality of engagement on the platform.</a:t>
            </a:r>
          </a:p>
        </p:txBody>
      </p:sp>
      <p:pic>
        <p:nvPicPr>
          <p:cNvPr id="5" name="Picture 4">
            <a:extLst>
              <a:ext uri="{FF2B5EF4-FFF2-40B4-BE49-F238E27FC236}">
                <a16:creationId xmlns:a16="http://schemas.microsoft.com/office/drawing/2014/main" id="{B5C0F3ED-4A68-A596-223C-33DC9914C7C3}"/>
              </a:ext>
            </a:extLst>
          </p:cNvPr>
          <p:cNvPicPr>
            <a:picLocks noChangeAspect="1"/>
          </p:cNvPicPr>
          <p:nvPr/>
        </p:nvPicPr>
        <p:blipFill>
          <a:blip r:embed="rId2"/>
          <a:srcRect r="31707" b="80438"/>
          <a:stretch/>
        </p:blipFill>
        <p:spPr>
          <a:xfrm>
            <a:off x="344382" y="1213356"/>
            <a:ext cx="6244683" cy="764127"/>
          </a:xfrm>
          <a:prstGeom prst="rect">
            <a:avLst/>
          </a:prstGeom>
        </p:spPr>
      </p:pic>
      <p:pic>
        <p:nvPicPr>
          <p:cNvPr id="7" name="Picture 6">
            <a:extLst>
              <a:ext uri="{FF2B5EF4-FFF2-40B4-BE49-F238E27FC236}">
                <a16:creationId xmlns:a16="http://schemas.microsoft.com/office/drawing/2014/main" id="{52C87C9C-BD04-0E74-FAAC-585EA541952B}"/>
              </a:ext>
            </a:extLst>
          </p:cNvPr>
          <p:cNvPicPr>
            <a:picLocks noChangeAspect="1"/>
          </p:cNvPicPr>
          <p:nvPr/>
        </p:nvPicPr>
        <p:blipFill>
          <a:blip r:embed="rId2"/>
          <a:srcRect t="48048" r="68780" b="2853"/>
          <a:stretch/>
        </p:blipFill>
        <p:spPr>
          <a:xfrm>
            <a:off x="296786" y="2487558"/>
            <a:ext cx="2854712" cy="1917907"/>
          </a:xfrm>
          <a:prstGeom prst="rect">
            <a:avLst/>
          </a:prstGeom>
        </p:spPr>
      </p:pic>
    </p:spTree>
    <p:extLst>
      <p:ext uri="{BB962C8B-B14F-4D97-AF65-F5344CB8AC3E}">
        <p14:creationId xmlns:p14="http://schemas.microsoft.com/office/powerpoint/2010/main" val="2880928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p15"/>
          <p:cNvSpPr txBox="1">
            <a:spLocks/>
          </p:cNvSpPr>
          <p:nvPr/>
        </p:nvSpPr>
        <p:spPr>
          <a:xfrm>
            <a:off x="222518" y="192460"/>
            <a:ext cx="8222100" cy="767700"/>
          </a:xfrm>
          <a:prstGeom prst="rect">
            <a:avLst/>
          </a:prstGeom>
        </p:spPr>
        <p:txBody>
          <a:bodyPr spcFirstLastPara="1" wrap="square" lIns="91425" tIns="91425" rIns="91425" bIns="91425" anchor="b" anchorCtr="0">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spcBef>
                <a:spcPts val="0"/>
              </a:spcBef>
            </a:pPr>
            <a:r>
              <a:rPr lang="en-US" sz="4000" dirty="0">
                <a:latin typeface="Bodoni MT" pitchFamily="18" charset="0"/>
              </a:rPr>
              <a:t>Results</a:t>
            </a:r>
          </a:p>
        </p:txBody>
      </p:sp>
      <p:sp>
        <p:nvSpPr>
          <p:cNvPr id="4" name="TextBox 3">
            <a:extLst>
              <a:ext uri="{FF2B5EF4-FFF2-40B4-BE49-F238E27FC236}">
                <a16:creationId xmlns:a16="http://schemas.microsoft.com/office/drawing/2014/main" id="{4FA87397-1846-F559-D729-7F7D2A4C51B2}"/>
              </a:ext>
            </a:extLst>
          </p:cNvPr>
          <p:cNvSpPr txBox="1"/>
          <p:nvPr/>
        </p:nvSpPr>
        <p:spPr>
          <a:xfrm>
            <a:off x="293649" y="960160"/>
            <a:ext cx="4572000" cy="2462213"/>
          </a:xfrm>
          <a:prstGeom prst="rect">
            <a:avLst/>
          </a:prstGeom>
          <a:noFill/>
        </p:spPr>
        <p:txBody>
          <a:bodyPr wrap="square">
            <a:spAutoFit/>
          </a:bodyPr>
          <a:lstStyle/>
          <a:p>
            <a:pPr marL="285750" indent="-285750">
              <a:buFont typeface="Arial" panose="020B0604020202020204" pitchFamily="34" charset="0"/>
              <a:buChar char="•"/>
            </a:pPr>
            <a:r>
              <a:rPr lang="en-US" dirty="0"/>
              <a:t>Conducted a comprehensive analysis of user engagement, identifying opportunities for growth and improvement.</a:t>
            </a:r>
          </a:p>
          <a:p>
            <a:pPr marL="285750" indent="-285750">
              <a:buFont typeface="Arial" panose="020B0604020202020204" pitchFamily="34" charset="0"/>
              <a:buChar char="•"/>
            </a:pPr>
            <a:r>
              <a:rPr lang="en-US" dirty="0"/>
              <a:t>Delivered actionable insights for the marketing team, including strategies to engage inactive users and optimize ad campaign timing.</a:t>
            </a:r>
          </a:p>
          <a:p>
            <a:pPr marL="285750" indent="-285750">
              <a:buFont typeface="Arial" panose="020B0604020202020204" pitchFamily="34" charset="0"/>
              <a:buChar char="•"/>
            </a:pPr>
            <a:r>
              <a:rPr lang="en-US" dirty="0"/>
              <a:t>Recommended measures for the product team, such as rewarding loyal users and leveraging popular hashtags.</a:t>
            </a:r>
          </a:p>
          <a:p>
            <a:pPr marL="285750" indent="-285750">
              <a:buFont typeface="Arial" panose="020B0604020202020204" pitchFamily="34" charset="0"/>
              <a:buChar char="•"/>
            </a:pPr>
            <a:r>
              <a:rPr lang="en-US" dirty="0"/>
              <a:t>Identified potential bot accounts, supporting efforts to enhance platform authenticity.</a:t>
            </a:r>
            <a:endParaRPr lang="en-IN" dirty="0"/>
          </a:p>
        </p:txBody>
      </p:sp>
    </p:spTree>
    <p:extLst>
      <p:ext uri="{BB962C8B-B14F-4D97-AF65-F5344CB8AC3E}">
        <p14:creationId xmlns:p14="http://schemas.microsoft.com/office/powerpoint/2010/main" val="3088846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78;p15"/>
          <p:cNvSpPr txBox="1">
            <a:spLocks/>
          </p:cNvSpPr>
          <p:nvPr/>
        </p:nvSpPr>
        <p:spPr>
          <a:xfrm>
            <a:off x="222518" y="192460"/>
            <a:ext cx="8222100" cy="767700"/>
          </a:xfrm>
          <a:prstGeom prst="rect">
            <a:avLst/>
          </a:prstGeom>
        </p:spPr>
        <p:txBody>
          <a:bodyPr spcFirstLastPara="1" wrap="square" lIns="91425" tIns="91425" rIns="91425" bIns="91425" anchor="b" anchorCtr="0">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spcBef>
                <a:spcPts val="0"/>
              </a:spcBef>
            </a:pPr>
            <a:r>
              <a:rPr lang="en-US" sz="4000" dirty="0">
                <a:latin typeface="Bodoni MT" pitchFamily="18" charset="0"/>
              </a:rPr>
              <a:t>Insights</a:t>
            </a:r>
          </a:p>
        </p:txBody>
      </p:sp>
      <p:sp>
        <p:nvSpPr>
          <p:cNvPr id="4" name="TextBox 3">
            <a:extLst>
              <a:ext uri="{FF2B5EF4-FFF2-40B4-BE49-F238E27FC236}">
                <a16:creationId xmlns:a16="http://schemas.microsoft.com/office/drawing/2014/main" id="{F88EFD5A-9DC4-A45E-D287-3205F401FF11}"/>
              </a:ext>
            </a:extLst>
          </p:cNvPr>
          <p:cNvSpPr txBox="1"/>
          <p:nvPr/>
        </p:nvSpPr>
        <p:spPr>
          <a:xfrm>
            <a:off x="222518" y="885819"/>
            <a:ext cx="8787668" cy="767700"/>
          </a:xfrm>
          <a:prstGeom prst="rect">
            <a:avLst/>
          </a:prstGeom>
          <a:noFill/>
        </p:spPr>
        <p:txBody>
          <a:bodyPr wrap="square">
            <a:spAutoFit/>
          </a:bodyPr>
          <a:lstStyle/>
          <a:p>
            <a:pPr marL="285750" indent="-285750">
              <a:buFont typeface="Wingdings" panose="05000000000000000000" pitchFamily="2" charset="2"/>
              <a:buChar char="q"/>
            </a:pPr>
            <a:r>
              <a:rPr lang="en-US" b="1" dirty="0"/>
              <a:t>Loyal User Reward:</a:t>
            </a:r>
          </a:p>
          <a:p>
            <a:pPr>
              <a:buFont typeface="Arial" panose="020B0604020202020204" pitchFamily="34" charset="0"/>
              <a:buChar char="•"/>
            </a:pPr>
            <a:r>
              <a:rPr lang="en-US" b="1" dirty="0"/>
              <a:t>Focus on Long-Term Engagement</a:t>
            </a:r>
            <a:r>
              <a:rPr lang="en-US" dirty="0"/>
              <a:t>: Rewarding the oldest users increases loyalty and encourages them to remain active on the platform.</a:t>
            </a:r>
          </a:p>
        </p:txBody>
      </p:sp>
      <p:sp>
        <p:nvSpPr>
          <p:cNvPr id="6" name="TextBox 5">
            <a:extLst>
              <a:ext uri="{FF2B5EF4-FFF2-40B4-BE49-F238E27FC236}">
                <a16:creationId xmlns:a16="http://schemas.microsoft.com/office/drawing/2014/main" id="{A98C69EA-6853-6995-48D4-FEF21FE755B9}"/>
              </a:ext>
            </a:extLst>
          </p:cNvPr>
          <p:cNvSpPr txBox="1"/>
          <p:nvPr/>
        </p:nvSpPr>
        <p:spPr>
          <a:xfrm>
            <a:off x="222518" y="1653519"/>
            <a:ext cx="8787668" cy="738664"/>
          </a:xfrm>
          <a:prstGeom prst="rect">
            <a:avLst/>
          </a:prstGeom>
          <a:noFill/>
        </p:spPr>
        <p:txBody>
          <a:bodyPr wrap="square">
            <a:spAutoFit/>
          </a:bodyPr>
          <a:lstStyle/>
          <a:p>
            <a:pPr marL="285750" indent="-285750">
              <a:buFont typeface="Wingdings" panose="05000000000000000000" pitchFamily="2" charset="2"/>
              <a:buChar char="q"/>
            </a:pPr>
            <a:r>
              <a:rPr lang="en-US" b="1" dirty="0"/>
              <a:t>Inactive User Engagement:</a:t>
            </a:r>
          </a:p>
          <a:p>
            <a:pPr>
              <a:buFont typeface="Arial" panose="020B0604020202020204" pitchFamily="34" charset="0"/>
              <a:buChar char="•"/>
            </a:pPr>
            <a:r>
              <a:rPr lang="en-US" b="1" dirty="0"/>
              <a:t>Target Inactive Users</a:t>
            </a:r>
            <a:r>
              <a:rPr lang="en-US" dirty="0"/>
              <a:t>: Users who have never posted can be re-engaged through personalized promotional emails or offers.</a:t>
            </a:r>
          </a:p>
        </p:txBody>
      </p:sp>
      <p:sp>
        <p:nvSpPr>
          <p:cNvPr id="8" name="TextBox 7">
            <a:extLst>
              <a:ext uri="{FF2B5EF4-FFF2-40B4-BE49-F238E27FC236}">
                <a16:creationId xmlns:a16="http://schemas.microsoft.com/office/drawing/2014/main" id="{ABE10BEB-8E0D-5557-5776-902AF08B4422}"/>
              </a:ext>
            </a:extLst>
          </p:cNvPr>
          <p:cNvSpPr txBox="1"/>
          <p:nvPr/>
        </p:nvSpPr>
        <p:spPr>
          <a:xfrm>
            <a:off x="222518" y="2421219"/>
            <a:ext cx="8787668" cy="738664"/>
          </a:xfrm>
          <a:prstGeom prst="rect">
            <a:avLst/>
          </a:prstGeom>
          <a:noFill/>
        </p:spPr>
        <p:txBody>
          <a:bodyPr wrap="square">
            <a:spAutoFit/>
          </a:bodyPr>
          <a:lstStyle/>
          <a:p>
            <a:pPr marL="285750" indent="-285750">
              <a:buFont typeface="Wingdings" panose="05000000000000000000" pitchFamily="2" charset="2"/>
              <a:buChar char="q"/>
            </a:pPr>
            <a:r>
              <a:rPr lang="en-US" b="1" dirty="0"/>
              <a:t>Contest Winner Declaration:</a:t>
            </a:r>
          </a:p>
          <a:p>
            <a:pPr>
              <a:buFont typeface="Arial" panose="020B0604020202020204" pitchFamily="34" charset="0"/>
              <a:buChar char="•"/>
            </a:pPr>
            <a:r>
              <a:rPr lang="en-US" b="1" dirty="0"/>
              <a:t>Recognize High-Engagement Users</a:t>
            </a:r>
            <a:r>
              <a:rPr lang="en-US" dirty="0"/>
              <a:t>: The contest winner with the most likes on a single photo represents the type of content that resonates with users. Recognizing them can inspire others.</a:t>
            </a:r>
          </a:p>
        </p:txBody>
      </p:sp>
      <p:sp>
        <p:nvSpPr>
          <p:cNvPr id="10" name="TextBox 9">
            <a:extLst>
              <a:ext uri="{FF2B5EF4-FFF2-40B4-BE49-F238E27FC236}">
                <a16:creationId xmlns:a16="http://schemas.microsoft.com/office/drawing/2014/main" id="{F40CBE04-6142-3AD9-1813-E4AEC96D4E9B}"/>
              </a:ext>
            </a:extLst>
          </p:cNvPr>
          <p:cNvSpPr txBox="1"/>
          <p:nvPr/>
        </p:nvSpPr>
        <p:spPr>
          <a:xfrm>
            <a:off x="222518" y="3159883"/>
            <a:ext cx="8865726" cy="738664"/>
          </a:xfrm>
          <a:prstGeom prst="rect">
            <a:avLst/>
          </a:prstGeom>
          <a:noFill/>
        </p:spPr>
        <p:txBody>
          <a:bodyPr wrap="square">
            <a:spAutoFit/>
          </a:bodyPr>
          <a:lstStyle/>
          <a:p>
            <a:pPr marL="285750" indent="-285750">
              <a:buFont typeface="Wingdings" panose="05000000000000000000" pitchFamily="2" charset="2"/>
              <a:buChar char="q"/>
            </a:pPr>
            <a:r>
              <a:rPr lang="en-US" b="1" dirty="0"/>
              <a:t>Hashtag Research:</a:t>
            </a:r>
          </a:p>
          <a:p>
            <a:pPr>
              <a:buFont typeface="Arial" panose="020B0604020202020204" pitchFamily="34" charset="0"/>
              <a:buChar char="•"/>
            </a:pPr>
            <a:r>
              <a:rPr lang="en-US" b="1" dirty="0"/>
              <a:t>Optimize Reach</a:t>
            </a:r>
            <a:r>
              <a:rPr lang="en-US" dirty="0"/>
              <a:t>: The top hashtags reveal trending topics and user interests. Using these in posts and campaigns will increase discoverability and engagement.</a:t>
            </a:r>
          </a:p>
        </p:txBody>
      </p:sp>
    </p:spTree>
    <p:extLst>
      <p:ext uri="{BB962C8B-B14F-4D97-AF65-F5344CB8AC3E}">
        <p14:creationId xmlns:p14="http://schemas.microsoft.com/office/powerpoint/2010/main" val="1084750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CC3B29-8EB3-29CF-88AD-E9F7DAD1E7D6}"/>
              </a:ext>
            </a:extLst>
          </p:cNvPr>
          <p:cNvSpPr txBox="1"/>
          <p:nvPr/>
        </p:nvSpPr>
        <p:spPr>
          <a:xfrm>
            <a:off x="531541" y="453483"/>
            <a:ext cx="8352263" cy="738664"/>
          </a:xfrm>
          <a:prstGeom prst="rect">
            <a:avLst/>
          </a:prstGeom>
          <a:noFill/>
        </p:spPr>
        <p:txBody>
          <a:bodyPr wrap="square">
            <a:spAutoFit/>
          </a:bodyPr>
          <a:lstStyle/>
          <a:p>
            <a:pPr marL="285750" indent="-285750">
              <a:buFont typeface="Wingdings" panose="05000000000000000000" pitchFamily="2" charset="2"/>
              <a:buChar char="q"/>
            </a:pPr>
            <a:r>
              <a:rPr lang="en-US" b="1" dirty="0"/>
              <a:t>Ad Campaign Launch:</a:t>
            </a:r>
          </a:p>
          <a:p>
            <a:pPr>
              <a:buFont typeface="Arial" panose="020B0604020202020204" pitchFamily="34" charset="0"/>
              <a:buChar char="•"/>
            </a:pPr>
            <a:r>
              <a:rPr lang="en-US" b="1" dirty="0"/>
              <a:t>Timing for Maximum Reach</a:t>
            </a:r>
            <a:r>
              <a:rPr lang="en-US" dirty="0"/>
              <a:t>: Analyzing the day with the highest user registrations helps in scheduling ad campaigns when users are most likely to sign up, increasing the potential for new user acquisition.</a:t>
            </a:r>
          </a:p>
        </p:txBody>
      </p:sp>
      <p:sp>
        <p:nvSpPr>
          <p:cNvPr id="5" name="TextBox 4">
            <a:extLst>
              <a:ext uri="{FF2B5EF4-FFF2-40B4-BE49-F238E27FC236}">
                <a16:creationId xmlns:a16="http://schemas.microsoft.com/office/drawing/2014/main" id="{A1BE833E-C5E8-8D1F-B1B7-FDE1CE87442C}"/>
              </a:ext>
            </a:extLst>
          </p:cNvPr>
          <p:cNvSpPr txBox="1"/>
          <p:nvPr/>
        </p:nvSpPr>
        <p:spPr>
          <a:xfrm>
            <a:off x="531540" y="1278673"/>
            <a:ext cx="8419171" cy="1169551"/>
          </a:xfrm>
          <a:prstGeom prst="rect">
            <a:avLst/>
          </a:prstGeom>
          <a:noFill/>
        </p:spPr>
        <p:txBody>
          <a:bodyPr wrap="square">
            <a:spAutoFit/>
          </a:bodyPr>
          <a:lstStyle/>
          <a:p>
            <a:pPr marL="285750" indent="-285750">
              <a:buFont typeface="Wingdings" panose="05000000000000000000" pitchFamily="2" charset="2"/>
              <a:buChar char="q"/>
            </a:pPr>
            <a:r>
              <a:rPr lang="en-US" b="1" dirty="0"/>
              <a:t>Overall Strategy:</a:t>
            </a:r>
          </a:p>
          <a:p>
            <a:pPr>
              <a:buFont typeface="Arial" panose="020B0604020202020204" pitchFamily="34" charset="0"/>
              <a:buChar char="•"/>
            </a:pPr>
            <a:r>
              <a:rPr lang="en-US" b="1" dirty="0"/>
              <a:t>Engagement &amp; Retention</a:t>
            </a:r>
            <a:r>
              <a:rPr lang="en-US" dirty="0"/>
              <a:t>: By focusing on both loyal and inactive users, the platform can maintain a balanced user base and boost content creation.</a:t>
            </a:r>
          </a:p>
          <a:p>
            <a:pPr>
              <a:buFont typeface="Arial" panose="020B0604020202020204" pitchFamily="34" charset="0"/>
              <a:buChar char="•"/>
            </a:pPr>
            <a:r>
              <a:rPr lang="en-US" b="1" dirty="0"/>
              <a:t>Optimized Campaigns</a:t>
            </a:r>
            <a:r>
              <a:rPr lang="en-US" dirty="0"/>
              <a:t>: Recognizing content creators and using trending hashtags will ensure campaigns are highly engaging and reach the right audience at the right time.</a:t>
            </a:r>
          </a:p>
        </p:txBody>
      </p:sp>
      <p:sp>
        <p:nvSpPr>
          <p:cNvPr id="8" name="TextBox 7">
            <a:extLst>
              <a:ext uri="{FF2B5EF4-FFF2-40B4-BE49-F238E27FC236}">
                <a16:creationId xmlns:a16="http://schemas.microsoft.com/office/drawing/2014/main" id="{4A317E66-67E3-267F-98CC-E504AD5737B6}"/>
              </a:ext>
            </a:extLst>
          </p:cNvPr>
          <p:cNvSpPr txBox="1"/>
          <p:nvPr/>
        </p:nvSpPr>
        <p:spPr>
          <a:xfrm>
            <a:off x="531540" y="2695276"/>
            <a:ext cx="8352264" cy="523220"/>
          </a:xfrm>
          <a:prstGeom prst="rect">
            <a:avLst/>
          </a:prstGeom>
          <a:noFill/>
        </p:spPr>
        <p:txBody>
          <a:bodyPr wrap="square">
            <a:spAutoFit/>
          </a:bodyPr>
          <a:lstStyle/>
          <a:p>
            <a:pPr marL="285750" indent="-285750">
              <a:buFont typeface="Wingdings" panose="05000000000000000000" pitchFamily="2" charset="2"/>
              <a:buChar char="v"/>
            </a:pPr>
            <a:r>
              <a:rPr lang="en-US" dirty="0"/>
              <a:t>These insights will guide the team in enhancing engagement, increasing brand visibility, and improving user retention and acquisition.</a:t>
            </a:r>
            <a:endParaRPr lang="en-IN" dirty="0"/>
          </a:p>
        </p:txBody>
      </p:sp>
    </p:spTree>
    <p:extLst>
      <p:ext uri="{BB962C8B-B14F-4D97-AF65-F5344CB8AC3E}">
        <p14:creationId xmlns:p14="http://schemas.microsoft.com/office/powerpoint/2010/main" val="2841340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06106" y="1884910"/>
            <a:ext cx="4301177" cy="923330"/>
          </a:xfrm>
          <a:prstGeom prst="rect">
            <a:avLst/>
          </a:prstGeom>
          <a:noFill/>
        </p:spPr>
        <p:txBody>
          <a:bodyPr wrap="none" lIns="91440" tIns="45720" rIns="91440" bIns="45720">
            <a:spAutoFit/>
          </a:bodyPr>
          <a:lstStyle/>
          <a:p>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 YOU</a:t>
            </a:r>
          </a:p>
        </p:txBody>
      </p:sp>
    </p:spTree>
    <p:extLst>
      <p:ext uri="{BB962C8B-B14F-4D97-AF65-F5344CB8AC3E}">
        <p14:creationId xmlns:p14="http://schemas.microsoft.com/office/powerpoint/2010/main" val="3053714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D8889-E615-A06C-1AC5-94411E2F38AF}"/>
              </a:ext>
            </a:extLst>
          </p:cNvPr>
          <p:cNvSpPr>
            <a:spLocks noGrp="1"/>
          </p:cNvSpPr>
          <p:nvPr>
            <p:ph type="title"/>
          </p:nvPr>
        </p:nvSpPr>
        <p:spPr>
          <a:xfrm>
            <a:off x="466120" y="229996"/>
            <a:ext cx="7585060" cy="677251"/>
          </a:xfrm>
        </p:spPr>
        <p:txBody>
          <a:bodyPr/>
          <a:lstStyle/>
          <a:p>
            <a:r>
              <a:rPr lang="en-US" dirty="0">
                <a:latin typeface="Bodoni MT" panose="02070603080606020203" pitchFamily="18" charset="0"/>
              </a:rPr>
              <a:t>Introduction:</a:t>
            </a:r>
            <a:endParaRPr lang="en-IN" dirty="0">
              <a:latin typeface="Bodoni MT" panose="02070603080606020203" pitchFamily="18" charset="0"/>
            </a:endParaRPr>
          </a:p>
        </p:txBody>
      </p:sp>
      <p:sp>
        <p:nvSpPr>
          <p:cNvPr id="3" name="Content Placeholder 2">
            <a:extLst>
              <a:ext uri="{FF2B5EF4-FFF2-40B4-BE49-F238E27FC236}">
                <a16:creationId xmlns:a16="http://schemas.microsoft.com/office/drawing/2014/main" id="{B0450C28-7612-89CD-DB8A-EDFDFB1AAE4F}"/>
              </a:ext>
            </a:extLst>
          </p:cNvPr>
          <p:cNvSpPr>
            <a:spLocks noGrp="1"/>
          </p:cNvSpPr>
          <p:nvPr>
            <p:ph idx="1"/>
          </p:nvPr>
        </p:nvSpPr>
        <p:spPr>
          <a:xfrm>
            <a:off x="498180" y="1100534"/>
            <a:ext cx="7520940" cy="2684887"/>
          </a:xfrm>
        </p:spPr>
        <p:txBody>
          <a:bodyPr/>
          <a:lstStyle/>
          <a:p>
            <a:pPr>
              <a:buFont typeface="Arial" panose="020B0604020202020204" pitchFamily="34" charset="0"/>
              <a:buChar char="•"/>
            </a:pPr>
            <a:r>
              <a:rPr lang="en-US" dirty="0"/>
              <a:t>This project focuses on analyzing Instagram user data to generate insights that support marketing, product development, and investor decision-making. As a data analyst, you'll leverage SQL to answer key questions related to user engagement, behavior, and trends. The analysis includes identifying loyal users, tracking inactive users, determining contest winners, researching popular hashtags, and finding optimal ad campaign timings. Additionally, you'll calculate average user engagement, detect potential bot accounts, and explore engagement metrics to inform future business strategies. The results will guide Instagram's growth initiatives and provide actionable insights for various teams.</a:t>
            </a:r>
            <a:endParaRPr lang="en-IN"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3141232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222518" y="19246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latin typeface="Bodoni MT" pitchFamily="18" charset="0"/>
              </a:rPr>
              <a:t>Objective</a:t>
            </a:r>
            <a:endParaRPr sz="4000" dirty="0">
              <a:latin typeface="Bodoni MT" pitchFamily="18" charset="0"/>
            </a:endParaRPr>
          </a:p>
        </p:txBody>
      </p:sp>
      <p:sp>
        <p:nvSpPr>
          <p:cNvPr id="79" name="Google Shape;79;p15"/>
          <p:cNvSpPr txBox="1">
            <a:spLocks noGrp="1"/>
          </p:cNvSpPr>
          <p:nvPr>
            <p:ph type="body" idx="1"/>
          </p:nvPr>
        </p:nvSpPr>
        <p:spPr>
          <a:xfrm>
            <a:off x="344384" y="1258785"/>
            <a:ext cx="7647710" cy="2980706"/>
          </a:xfrm>
          <a:prstGeom prst="rect">
            <a:avLst/>
          </a:prstGeom>
        </p:spPr>
        <p:txBody>
          <a:bodyPr spcFirstLastPara="1" wrap="square" lIns="91425" tIns="91425" rIns="91425" bIns="91425" anchor="t" anchorCtr="0">
            <a:noAutofit/>
          </a:bodyPr>
          <a:lstStyle/>
          <a:p>
            <a:pPr marL="0" lvl="0" indent="0" algn="just">
              <a:spcAft>
                <a:spcPts val="1600"/>
              </a:spcAft>
              <a:buNone/>
            </a:pPr>
            <a:r>
              <a:rPr lang="en-US" sz="1400" dirty="0">
                <a:latin typeface="Bodoni MT" pitchFamily="18" charset="0"/>
              </a:rPr>
              <a:t>The objective of this project is to analyze </a:t>
            </a:r>
            <a:r>
              <a:rPr lang="en-US" sz="1400" dirty="0" err="1">
                <a:latin typeface="Bodoni MT" pitchFamily="18" charset="0"/>
              </a:rPr>
              <a:t>Instagram</a:t>
            </a:r>
            <a:r>
              <a:rPr lang="en-US" sz="1400" dirty="0">
                <a:latin typeface="Bodoni MT" pitchFamily="18" charset="0"/>
              </a:rPr>
              <a:t> user data to derive meaningful insights that can support the product, marketing, and development teams in making informed decisions. By understanding user interactions and engagement, the project aims to identify opportunities to improve user experience, increase engagement, and grow the platform effectively.</a:t>
            </a:r>
          </a:p>
          <a:p>
            <a:pPr marL="0" indent="0" algn="just">
              <a:spcAft>
                <a:spcPts val="1600"/>
              </a:spcAft>
              <a:buNone/>
            </a:pPr>
            <a:r>
              <a:rPr lang="en-US" sz="1400" dirty="0">
                <a:latin typeface="Bodoni MT" pitchFamily="18" charset="0"/>
              </a:rPr>
              <a:t>The project involved using SQL in MySQL Workbench to query and analyze a database containing </a:t>
            </a:r>
            <a:r>
              <a:rPr lang="en-US" sz="1400" dirty="0" err="1">
                <a:latin typeface="Bodoni MT" pitchFamily="18" charset="0"/>
              </a:rPr>
              <a:t>Instagram</a:t>
            </a:r>
            <a:r>
              <a:rPr lang="en-US" sz="1400" dirty="0">
                <a:latin typeface="Bodoni MT" pitchFamily="18" charset="0"/>
              </a:rPr>
              <a:t> user data. Tasks were categorized into marketing analysis and investor metrics. SQL queries were crafted to answer specific business questions, and the results were analyzed to generate actionable insights.</a:t>
            </a:r>
          </a:p>
          <a:p>
            <a:pPr marL="0" lvl="0" indent="0" algn="just">
              <a:spcAft>
                <a:spcPts val="1600"/>
              </a:spcAft>
              <a:buNone/>
            </a:pPr>
            <a:endParaRPr sz="1400" dirty="0">
              <a:latin typeface="Bodoni MT"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7" name="Google Shape;78;p15"/>
          <p:cNvSpPr txBox="1">
            <a:spLocks noGrp="1"/>
          </p:cNvSpPr>
          <p:nvPr>
            <p:ph type="title"/>
          </p:nvPr>
        </p:nvSpPr>
        <p:spPr>
          <a:xfrm>
            <a:off x="222518" y="19246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latin typeface="Bodoni MT" pitchFamily="18" charset="0"/>
              </a:rPr>
              <a:t>Approach</a:t>
            </a:r>
            <a:endParaRPr sz="4000" dirty="0">
              <a:latin typeface="Bodoni MT" pitchFamily="18" charset="0"/>
            </a:endParaRPr>
          </a:p>
        </p:txBody>
      </p:sp>
      <p:sp>
        <p:nvSpPr>
          <p:cNvPr id="85" name="Google Shape;85;p16"/>
          <p:cNvSpPr txBox="1">
            <a:spLocks noGrp="1"/>
          </p:cNvSpPr>
          <p:nvPr>
            <p:ph type="body" idx="1"/>
          </p:nvPr>
        </p:nvSpPr>
        <p:spPr>
          <a:xfrm>
            <a:off x="275063" y="875301"/>
            <a:ext cx="7567962" cy="3994065"/>
          </a:xfrm>
          <a:prstGeom prst="rect">
            <a:avLst/>
          </a:prstGeom>
        </p:spPr>
        <p:txBody>
          <a:bodyPr spcFirstLastPara="1" wrap="square" lIns="91425" tIns="91425" rIns="91425" bIns="91425" anchor="t" anchorCtr="0">
            <a:noAutofit/>
          </a:bodyPr>
          <a:lstStyle/>
          <a:p>
            <a:r>
              <a:rPr lang="en-US" b="1" dirty="0">
                <a:latin typeface="Bodoni MT" pitchFamily="18" charset="0"/>
              </a:rPr>
              <a:t>Step 1: Creating and Setting Up the Database</a:t>
            </a:r>
          </a:p>
          <a:p>
            <a:pPr marL="139700" indent="0">
              <a:buNone/>
            </a:pPr>
            <a:r>
              <a:rPr lang="en-US" dirty="0">
                <a:latin typeface="Bodoni MT" pitchFamily="18" charset="0"/>
              </a:rPr>
              <a:t>	Imported the provided database file into MySQL Workbench.</a:t>
            </a:r>
          </a:p>
          <a:p>
            <a:pPr marL="139700" indent="0">
              <a:buNone/>
            </a:pPr>
            <a:r>
              <a:rPr lang="en-US" dirty="0">
                <a:latin typeface="Bodoni MT" pitchFamily="18" charset="0"/>
              </a:rPr>
              <a:t>	Verified the database structure, including tables, columns, and data types, to ensure accuracy.</a:t>
            </a:r>
          </a:p>
          <a:p>
            <a:pPr marL="139700" indent="0">
              <a:buNone/>
            </a:pPr>
            <a:endParaRPr lang="en-US" dirty="0">
              <a:latin typeface="Bodoni MT" pitchFamily="18" charset="0"/>
            </a:endParaRPr>
          </a:p>
          <a:p>
            <a:r>
              <a:rPr lang="en-US" b="1" dirty="0">
                <a:latin typeface="Bodoni MT" pitchFamily="18" charset="0"/>
              </a:rPr>
              <a:t>Step 2: Writing SQL Queries for Each Task</a:t>
            </a:r>
          </a:p>
          <a:p>
            <a:pPr marL="139700" indent="0">
              <a:buNone/>
            </a:pPr>
            <a:r>
              <a:rPr lang="en-US" dirty="0">
                <a:latin typeface="Bodoni MT" pitchFamily="18" charset="0"/>
              </a:rPr>
              <a:t>	Crafted efficient and accurate SQL queries to address specific business questions.</a:t>
            </a:r>
          </a:p>
          <a:p>
            <a:pPr marL="139700" indent="0">
              <a:buNone/>
            </a:pPr>
            <a:r>
              <a:rPr lang="en-US" dirty="0">
                <a:latin typeface="Bodoni MT" pitchFamily="18" charset="0"/>
              </a:rPr>
              <a:t>	Queries were designed to retrieve data for marketing analysis and investor metrics.</a:t>
            </a:r>
          </a:p>
          <a:p>
            <a:pPr marL="139700" indent="0">
              <a:buNone/>
            </a:pPr>
            <a:endParaRPr lang="en-US" dirty="0">
              <a:latin typeface="Bodoni MT" pitchFamily="18" charset="0"/>
            </a:endParaRPr>
          </a:p>
          <a:p>
            <a:r>
              <a:rPr lang="en-US" b="1" dirty="0">
                <a:latin typeface="Bodoni MT" pitchFamily="18" charset="0"/>
              </a:rPr>
              <a:t>Step 3: Analyzing Query Outputs</a:t>
            </a:r>
          </a:p>
          <a:p>
            <a:pPr marL="139700" indent="0">
              <a:buNone/>
            </a:pPr>
            <a:r>
              <a:rPr lang="en-US" dirty="0">
                <a:latin typeface="Bodoni MT" pitchFamily="18" charset="0"/>
              </a:rPr>
              <a:t>	Reviewed and validated the outputs of the SQL queries to ensure correctness.</a:t>
            </a:r>
          </a:p>
          <a:p>
            <a:pPr marL="139700" indent="0">
              <a:buNone/>
            </a:pPr>
            <a:r>
              <a:rPr lang="en-US" dirty="0">
                <a:latin typeface="Bodoni MT" pitchFamily="18" charset="0"/>
              </a:rPr>
              <a:t>	Interpreted the data to extract meaningful insights relevant to the posed questions.</a:t>
            </a:r>
          </a:p>
          <a:p>
            <a:pPr marL="139700" indent="0">
              <a:buNone/>
            </a:pPr>
            <a:endParaRPr lang="en-US" dirty="0">
              <a:latin typeface="Bodoni MT" pitchFamily="18" charset="0"/>
            </a:endParaRPr>
          </a:p>
          <a:p>
            <a:r>
              <a:rPr lang="en-US" b="1" dirty="0">
                <a:latin typeface="Bodoni MT" pitchFamily="18" charset="0"/>
              </a:rPr>
              <a:t>Step 4: Summarizing Findings and Insights</a:t>
            </a:r>
          </a:p>
          <a:p>
            <a:pPr marL="139700" indent="0">
              <a:buNone/>
            </a:pPr>
            <a:r>
              <a:rPr lang="en-US" dirty="0">
                <a:latin typeface="Bodoni MT" pitchFamily="18" charset="0"/>
              </a:rPr>
              <a:t>	Consolidated the results into clear and actionable insights.</a:t>
            </a:r>
          </a:p>
          <a:p>
            <a:pPr marL="139700" indent="0">
              <a:buNone/>
            </a:pPr>
            <a:r>
              <a:rPr lang="en-US" dirty="0">
                <a:latin typeface="Bodoni MT" pitchFamily="18" charset="0"/>
              </a:rPr>
              <a:t>	Focused on presenting findings that support decision-making for product, marketing, and development strategies.</a:t>
            </a:r>
            <a:endParaRPr dirty="0">
              <a:latin typeface="Bodoni MT"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5" name="Google Shape;78;p15"/>
          <p:cNvSpPr txBox="1">
            <a:spLocks noGrp="1"/>
          </p:cNvSpPr>
          <p:nvPr>
            <p:ph type="title"/>
          </p:nvPr>
        </p:nvSpPr>
        <p:spPr>
          <a:xfrm>
            <a:off x="222518" y="19246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latin typeface="Bodoni MT" pitchFamily="18" charset="0"/>
              </a:rPr>
              <a:t>Tech-stack used</a:t>
            </a:r>
            <a:endParaRPr sz="4000" dirty="0">
              <a:latin typeface="Bodoni MT" pitchFamily="18" charset="0"/>
            </a:endParaRPr>
          </a:p>
        </p:txBody>
      </p:sp>
      <p:sp>
        <p:nvSpPr>
          <p:cNvPr id="3" name="Rectangle 2"/>
          <p:cNvSpPr/>
          <p:nvPr/>
        </p:nvSpPr>
        <p:spPr>
          <a:xfrm>
            <a:off x="360605" y="848651"/>
            <a:ext cx="7172694" cy="2893100"/>
          </a:xfrm>
          <a:prstGeom prst="rect">
            <a:avLst/>
          </a:prstGeom>
        </p:spPr>
        <p:txBody>
          <a:bodyPr wrap="square">
            <a:spAutoFit/>
          </a:bodyPr>
          <a:lstStyle/>
          <a:p>
            <a:r>
              <a:rPr lang="en-US" b="1" dirty="0">
                <a:latin typeface="Bodoni MT" pitchFamily="18" charset="0"/>
              </a:rPr>
              <a:t>Database</a:t>
            </a:r>
            <a:r>
              <a:rPr lang="en-US" dirty="0">
                <a:latin typeface="Bodoni MT" pitchFamily="18" charset="0"/>
              </a:rPr>
              <a:t>:</a:t>
            </a:r>
          </a:p>
          <a:p>
            <a:pPr lvl="1"/>
            <a:r>
              <a:rPr lang="en-US" b="1" dirty="0">
                <a:latin typeface="Bodoni MT" pitchFamily="18" charset="0"/>
              </a:rPr>
              <a:t>MySQL Workbench</a:t>
            </a:r>
            <a:r>
              <a:rPr lang="en-US" dirty="0">
                <a:latin typeface="Bodoni MT" pitchFamily="18" charset="0"/>
              </a:rPr>
              <a:t>: User-friendly and efficient for managing databases and running SQL queries.</a:t>
            </a:r>
          </a:p>
          <a:p>
            <a:pPr lvl="1"/>
            <a:endParaRPr lang="en-US" dirty="0">
              <a:latin typeface="Bodoni MT" pitchFamily="18" charset="0"/>
            </a:endParaRPr>
          </a:p>
          <a:p>
            <a:r>
              <a:rPr lang="en-US" b="1" dirty="0">
                <a:latin typeface="Bodoni MT" pitchFamily="18" charset="0"/>
              </a:rPr>
              <a:t>Programming</a:t>
            </a:r>
            <a:r>
              <a:rPr lang="en-US" dirty="0">
                <a:latin typeface="Bodoni MT" pitchFamily="18" charset="0"/>
              </a:rPr>
              <a:t>:</a:t>
            </a:r>
          </a:p>
          <a:p>
            <a:pPr lvl="1"/>
            <a:r>
              <a:rPr lang="en-US" b="1" dirty="0">
                <a:latin typeface="Bodoni MT" pitchFamily="18" charset="0"/>
              </a:rPr>
              <a:t>SQL</a:t>
            </a:r>
            <a:r>
              <a:rPr lang="en-US" dirty="0">
                <a:latin typeface="Bodoni MT" pitchFamily="18" charset="0"/>
              </a:rPr>
              <a:t>: Essential for extracting, analyzing, and interpreting data.</a:t>
            </a:r>
          </a:p>
          <a:p>
            <a:pPr lvl="1"/>
            <a:endParaRPr lang="en-US" dirty="0">
              <a:latin typeface="Bodoni MT" pitchFamily="18" charset="0"/>
            </a:endParaRPr>
          </a:p>
          <a:p>
            <a:r>
              <a:rPr lang="en-US" b="1" dirty="0">
                <a:latin typeface="Bodoni MT" pitchFamily="18" charset="0"/>
              </a:rPr>
              <a:t>Other Tools</a:t>
            </a:r>
            <a:r>
              <a:rPr lang="en-US" dirty="0">
                <a:latin typeface="Bodoni MT" pitchFamily="18" charset="0"/>
              </a:rPr>
              <a:t>:</a:t>
            </a:r>
          </a:p>
          <a:p>
            <a:pPr lvl="1"/>
            <a:r>
              <a:rPr lang="en-US" b="1" dirty="0">
                <a:latin typeface="Bodoni MT" pitchFamily="18" charset="0"/>
              </a:rPr>
              <a:t>PowerPoint/Word</a:t>
            </a:r>
            <a:r>
              <a:rPr lang="en-US" dirty="0">
                <a:latin typeface="Bodoni MT" pitchFamily="18" charset="0"/>
              </a:rPr>
              <a:t>: Used to create a clear and professional report/presentation.</a:t>
            </a:r>
          </a:p>
          <a:p>
            <a:pPr lvl="1"/>
            <a:endParaRPr lang="en-US" dirty="0">
              <a:latin typeface="Bodoni MT" pitchFamily="18" charset="0"/>
            </a:endParaRPr>
          </a:p>
          <a:p>
            <a:r>
              <a:rPr lang="en-US" b="1" dirty="0">
                <a:latin typeface="Bodoni MT" pitchFamily="18" charset="0"/>
              </a:rPr>
              <a:t>Why These Tools?</a:t>
            </a:r>
          </a:p>
          <a:p>
            <a:r>
              <a:rPr lang="en-US" dirty="0">
                <a:latin typeface="Bodoni MT" pitchFamily="18" charset="0"/>
              </a:rPr>
              <a:t>Selected for their ease of use, compatibility, and ability to efficiently perform data analysis and reporting.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5768" y="2031255"/>
            <a:ext cx="6494086" cy="923330"/>
          </a:xfrm>
          <a:prstGeom prst="rect">
            <a:avLst/>
          </a:prstGeom>
          <a:noFill/>
        </p:spPr>
        <p:txBody>
          <a:bodyPr wrap="none" lIns="91440" tIns="45720" rIns="91440" bIns="45720">
            <a:spAutoFit/>
          </a:bodyPr>
          <a:lstStyle/>
          <a:p>
            <a:pPr algn="ct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Marketing Analysis</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4034742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44384" y="434655"/>
            <a:ext cx="7873341" cy="2031325"/>
          </a:xfrm>
          <a:prstGeom prst="rect">
            <a:avLst/>
          </a:prstGeom>
          <a:noFill/>
        </p:spPr>
        <p:txBody>
          <a:bodyPr wrap="square" rtlCol="0">
            <a:spAutoFit/>
          </a:bodyPr>
          <a:lstStyle/>
          <a:p>
            <a:r>
              <a:rPr lang="en-US" dirty="0">
                <a:latin typeface="Bodoni MT" pitchFamily="18" charset="0"/>
              </a:rPr>
              <a:t>Task : Identify the five oldest users on </a:t>
            </a:r>
            <a:r>
              <a:rPr lang="en-US" dirty="0" err="1">
                <a:latin typeface="Bodoni MT" pitchFamily="18" charset="0"/>
              </a:rPr>
              <a:t>Instagram</a:t>
            </a:r>
            <a:endParaRPr lang="en-US" dirty="0">
              <a:latin typeface="Bodoni MT" pitchFamily="18" charset="0"/>
            </a:endParaRPr>
          </a:p>
          <a:p>
            <a:endParaRPr lang="en-US" dirty="0">
              <a:latin typeface="Bodoni MT" pitchFamily="18" charset="0"/>
            </a:endParaRPr>
          </a:p>
          <a:p>
            <a:r>
              <a:rPr lang="en-US" dirty="0">
                <a:latin typeface="Bodoni MT" pitchFamily="18" charset="0"/>
              </a:rPr>
              <a:t>SQL Query: </a:t>
            </a:r>
          </a:p>
          <a:p>
            <a:endParaRPr lang="en-US" dirty="0">
              <a:latin typeface="Bodoni MT" pitchFamily="18" charset="0"/>
            </a:endParaRPr>
          </a:p>
          <a:p>
            <a:endParaRPr lang="en-US" dirty="0">
              <a:latin typeface="Bodoni MT" pitchFamily="18" charset="0"/>
            </a:endParaRPr>
          </a:p>
          <a:p>
            <a:endParaRPr lang="en-US" dirty="0">
              <a:latin typeface="Bodoni MT" pitchFamily="18" charset="0"/>
            </a:endParaRPr>
          </a:p>
          <a:p>
            <a:endParaRPr lang="en-US" dirty="0">
              <a:latin typeface="Bodoni MT" pitchFamily="18" charset="0"/>
            </a:endParaRPr>
          </a:p>
          <a:p>
            <a:endParaRPr lang="en-US" dirty="0">
              <a:latin typeface="Bodoni MT" pitchFamily="18" charset="0"/>
            </a:endParaRPr>
          </a:p>
          <a:p>
            <a:r>
              <a:rPr lang="en-US" dirty="0">
                <a:latin typeface="Bodoni MT" pitchFamily="18" charset="0"/>
              </a:rPr>
              <a:t>Output:</a:t>
            </a:r>
          </a:p>
        </p:txBody>
      </p:sp>
      <p:sp>
        <p:nvSpPr>
          <p:cNvPr id="8" name="TextBox 7"/>
          <p:cNvSpPr txBox="1"/>
          <p:nvPr/>
        </p:nvSpPr>
        <p:spPr>
          <a:xfrm>
            <a:off x="4652133" y="718216"/>
            <a:ext cx="3455719" cy="1600438"/>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Font typeface="Wingdings" panose="05000000000000000000" pitchFamily="2" charset="2"/>
              <a:buChar char="q"/>
            </a:pPr>
            <a:r>
              <a:rPr lang="en-US" b="1" dirty="0"/>
              <a:t>Insight:</a:t>
            </a:r>
            <a:r>
              <a:rPr lang="en-US" dirty="0"/>
              <a:t> Identifying the oldest users helps in recognizing long-term users who may have a deep relationship with the platform. Rewarding them strengthens loyalty, enhances retention, and can encourage them to continue engaging with the platform.</a:t>
            </a:r>
            <a:endParaRPr lang="en-US" dirty="0">
              <a:latin typeface="Bodoni MT" pitchFamily="18" charset="0"/>
            </a:endParaRPr>
          </a:p>
        </p:txBody>
      </p:sp>
      <p:pic>
        <p:nvPicPr>
          <p:cNvPr id="3" name="Picture 2">
            <a:extLst>
              <a:ext uri="{FF2B5EF4-FFF2-40B4-BE49-F238E27FC236}">
                <a16:creationId xmlns:a16="http://schemas.microsoft.com/office/drawing/2014/main" id="{8805B3D2-1B63-E632-8352-4A8235D8D62A}"/>
              </a:ext>
            </a:extLst>
          </p:cNvPr>
          <p:cNvPicPr>
            <a:picLocks noChangeAspect="1"/>
          </p:cNvPicPr>
          <p:nvPr/>
        </p:nvPicPr>
        <p:blipFill>
          <a:blip r:embed="rId2"/>
          <a:srcRect l="-1" t="4851" r="63009" b="80592"/>
          <a:stretch/>
        </p:blipFill>
        <p:spPr>
          <a:xfrm>
            <a:off x="344384" y="1219621"/>
            <a:ext cx="3382537" cy="597628"/>
          </a:xfrm>
          <a:prstGeom prst="rect">
            <a:avLst/>
          </a:prstGeom>
        </p:spPr>
      </p:pic>
      <p:pic>
        <p:nvPicPr>
          <p:cNvPr id="6" name="Picture 5">
            <a:extLst>
              <a:ext uri="{FF2B5EF4-FFF2-40B4-BE49-F238E27FC236}">
                <a16:creationId xmlns:a16="http://schemas.microsoft.com/office/drawing/2014/main" id="{6FB1FA18-1065-4A40-64F1-E9B58B155A6A}"/>
              </a:ext>
            </a:extLst>
          </p:cNvPr>
          <p:cNvPicPr>
            <a:picLocks noChangeAspect="1"/>
          </p:cNvPicPr>
          <p:nvPr/>
        </p:nvPicPr>
        <p:blipFill>
          <a:blip r:embed="rId2"/>
          <a:srcRect t="54538" r="91301" b="22102"/>
          <a:stretch/>
        </p:blipFill>
        <p:spPr>
          <a:xfrm>
            <a:off x="344384" y="2507688"/>
            <a:ext cx="795454" cy="959005"/>
          </a:xfrm>
          <a:prstGeom prst="rect">
            <a:avLst/>
          </a:prstGeom>
        </p:spPr>
      </p:pic>
    </p:spTree>
    <p:extLst>
      <p:ext uri="{BB962C8B-B14F-4D97-AF65-F5344CB8AC3E}">
        <p14:creationId xmlns:p14="http://schemas.microsoft.com/office/powerpoint/2010/main" val="777573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4383" y="421252"/>
            <a:ext cx="7873341" cy="2031325"/>
          </a:xfrm>
          <a:prstGeom prst="rect">
            <a:avLst/>
          </a:prstGeom>
          <a:noFill/>
        </p:spPr>
        <p:txBody>
          <a:bodyPr wrap="square" rtlCol="0">
            <a:spAutoFit/>
          </a:bodyPr>
          <a:lstStyle/>
          <a:p>
            <a:r>
              <a:rPr lang="en-US" dirty="0">
                <a:latin typeface="Bodoni MT" pitchFamily="18" charset="0"/>
              </a:rPr>
              <a:t>Task : Identify users who have never posted a single photo</a:t>
            </a:r>
          </a:p>
          <a:p>
            <a:endParaRPr lang="en-US" dirty="0">
              <a:latin typeface="Bodoni MT" pitchFamily="18" charset="0"/>
            </a:endParaRPr>
          </a:p>
          <a:p>
            <a:r>
              <a:rPr lang="en-US" dirty="0">
                <a:latin typeface="Bodoni MT" pitchFamily="18" charset="0"/>
              </a:rPr>
              <a:t>SQL Query: </a:t>
            </a:r>
          </a:p>
          <a:p>
            <a:endParaRPr lang="en-US" dirty="0">
              <a:latin typeface="Bodoni MT" pitchFamily="18" charset="0"/>
            </a:endParaRPr>
          </a:p>
          <a:p>
            <a:endParaRPr lang="en-US" dirty="0">
              <a:latin typeface="Bodoni MT" pitchFamily="18" charset="0"/>
            </a:endParaRPr>
          </a:p>
          <a:p>
            <a:endParaRPr lang="en-US" dirty="0">
              <a:latin typeface="Bodoni MT" pitchFamily="18" charset="0"/>
            </a:endParaRPr>
          </a:p>
          <a:p>
            <a:endParaRPr lang="en-US" dirty="0">
              <a:latin typeface="Bodoni MT" pitchFamily="18" charset="0"/>
            </a:endParaRPr>
          </a:p>
          <a:p>
            <a:endParaRPr lang="en-US" dirty="0">
              <a:latin typeface="Bodoni MT" pitchFamily="18" charset="0"/>
            </a:endParaRPr>
          </a:p>
          <a:p>
            <a:r>
              <a:rPr lang="en-US" dirty="0">
                <a:latin typeface="Bodoni MT" pitchFamily="18" charset="0"/>
              </a:rPr>
              <a:t>Output:</a:t>
            </a:r>
          </a:p>
        </p:txBody>
      </p:sp>
      <p:sp>
        <p:nvSpPr>
          <p:cNvPr id="7" name="TextBox 6"/>
          <p:cNvSpPr txBox="1"/>
          <p:nvPr/>
        </p:nvSpPr>
        <p:spPr>
          <a:xfrm>
            <a:off x="4667002" y="1436915"/>
            <a:ext cx="3455719" cy="181588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Font typeface="Wingdings" panose="05000000000000000000" pitchFamily="2" charset="2"/>
              <a:buChar char="q"/>
            </a:pPr>
            <a:r>
              <a:rPr lang="en-US" b="1" dirty="0"/>
              <a:t>Insight:</a:t>
            </a:r>
            <a:r>
              <a:rPr lang="en-US" dirty="0"/>
              <a:t> Finding users who have never posted is essential for targeting inactive users. By sending personalized promotional emails, Instagram can incentivize these users to engage more, possibly increasing platform activity and user-generated content.</a:t>
            </a:r>
            <a:endParaRPr lang="en-US" dirty="0">
              <a:latin typeface="Bodoni MT" pitchFamily="18" charset="0"/>
            </a:endParaRPr>
          </a:p>
        </p:txBody>
      </p:sp>
      <p:pic>
        <p:nvPicPr>
          <p:cNvPr id="3" name="Picture 2">
            <a:extLst>
              <a:ext uri="{FF2B5EF4-FFF2-40B4-BE49-F238E27FC236}">
                <a16:creationId xmlns:a16="http://schemas.microsoft.com/office/drawing/2014/main" id="{C19B0152-8004-C463-8968-71705CF067C5}"/>
              </a:ext>
            </a:extLst>
          </p:cNvPr>
          <p:cNvPicPr>
            <a:picLocks noChangeAspect="1"/>
          </p:cNvPicPr>
          <p:nvPr/>
        </p:nvPicPr>
        <p:blipFill>
          <a:blip r:embed="rId2"/>
          <a:srcRect t="5792" r="57642" b="75205"/>
          <a:stretch/>
        </p:blipFill>
        <p:spPr>
          <a:xfrm>
            <a:off x="344383" y="1211766"/>
            <a:ext cx="3873190" cy="773152"/>
          </a:xfrm>
          <a:prstGeom prst="rect">
            <a:avLst/>
          </a:prstGeom>
        </p:spPr>
      </p:pic>
      <p:pic>
        <p:nvPicPr>
          <p:cNvPr id="6" name="Picture 5">
            <a:extLst>
              <a:ext uri="{FF2B5EF4-FFF2-40B4-BE49-F238E27FC236}">
                <a16:creationId xmlns:a16="http://schemas.microsoft.com/office/drawing/2014/main" id="{9FC297FF-F2D0-D304-E79B-483671D22AA8}"/>
              </a:ext>
            </a:extLst>
          </p:cNvPr>
          <p:cNvPicPr>
            <a:picLocks noChangeAspect="1"/>
          </p:cNvPicPr>
          <p:nvPr/>
        </p:nvPicPr>
        <p:blipFill>
          <a:blip r:embed="rId2"/>
          <a:srcRect t="55367" r="81870" b="4855"/>
          <a:stretch/>
        </p:blipFill>
        <p:spPr>
          <a:xfrm>
            <a:off x="344383" y="2407972"/>
            <a:ext cx="1657815" cy="1618343"/>
          </a:xfrm>
          <a:prstGeom prst="rect">
            <a:avLst/>
          </a:prstGeom>
        </p:spPr>
      </p:pic>
    </p:spTree>
    <p:extLst>
      <p:ext uri="{BB962C8B-B14F-4D97-AF65-F5344CB8AC3E}">
        <p14:creationId xmlns:p14="http://schemas.microsoft.com/office/powerpoint/2010/main" val="3787418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359" y="391516"/>
            <a:ext cx="7873341" cy="2246769"/>
          </a:xfrm>
          <a:prstGeom prst="rect">
            <a:avLst/>
          </a:prstGeom>
          <a:noFill/>
        </p:spPr>
        <p:txBody>
          <a:bodyPr wrap="square" rtlCol="0">
            <a:spAutoFit/>
          </a:bodyPr>
          <a:lstStyle/>
          <a:p>
            <a:r>
              <a:rPr lang="en-US" dirty="0">
                <a:latin typeface="Bodoni MT" pitchFamily="18" charset="0"/>
              </a:rPr>
              <a:t>Task : Determine the User with the Most Likes on a Single Photo.</a:t>
            </a:r>
          </a:p>
          <a:p>
            <a:endParaRPr lang="en-US" dirty="0">
              <a:latin typeface="Bodoni MT" pitchFamily="18" charset="0"/>
            </a:endParaRPr>
          </a:p>
          <a:p>
            <a:r>
              <a:rPr lang="en-US" dirty="0">
                <a:latin typeface="Bodoni MT" pitchFamily="18" charset="0"/>
              </a:rPr>
              <a:t>SQL Query: </a:t>
            </a:r>
          </a:p>
          <a:p>
            <a:endParaRPr lang="en-US" dirty="0">
              <a:latin typeface="Bodoni MT" pitchFamily="18" charset="0"/>
            </a:endParaRPr>
          </a:p>
          <a:p>
            <a:endParaRPr lang="en-US" dirty="0">
              <a:latin typeface="Bodoni MT" pitchFamily="18" charset="0"/>
            </a:endParaRPr>
          </a:p>
          <a:p>
            <a:endParaRPr lang="en-US" dirty="0">
              <a:latin typeface="Bodoni MT" pitchFamily="18" charset="0"/>
            </a:endParaRPr>
          </a:p>
          <a:p>
            <a:endParaRPr lang="en-US" dirty="0">
              <a:latin typeface="Bodoni MT" pitchFamily="18" charset="0"/>
            </a:endParaRPr>
          </a:p>
          <a:p>
            <a:endParaRPr lang="en-US" dirty="0">
              <a:latin typeface="Bodoni MT" pitchFamily="18" charset="0"/>
            </a:endParaRPr>
          </a:p>
          <a:p>
            <a:endParaRPr lang="en-US" dirty="0">
              <a:latin typeface="Bodoni MT" pitchFamily="18" charset="0"/>
            </a:endParaRPr>
          </a:p>
          <a:p>
            <a:r>
              <a:rPr lang="en-US" dirty="0">
                <a:latin typeface="Bodoni MT" pitchFamily="18" charset="0"/>
              </a:rPr>
              <a:t>Output:</a:t>
            </a:r>
          </a:p>
        </p:txBody>
      </p:sp>
      <p:sp>
        <p:nvSpPr>
          <p:cNvPr id="3" name="TextBox 2"/>
          <p:cNvSpPr txBox="1"/>
          <p:nvPr/>
        </p:nvSpPr>
        <p:spPr>
          <a:xfrm>
            <a:off x="5688281" y="1150710"/>
            <a:ext cx="3455719" cy="1600438"/>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marL="285750" indent="-285750">
              <a:buFont typeface="Wingdings" panose="05000000000000000000" pitchFamily="2" charset="2"/>
              <a:buChar char="q"/>
            </a:pPr>
            <a:r>
              <a:rPr lang="en-US" b="1" dirty="0"/>
              <a:t>Insight:</a:t>
            </a:r>
            <a:r>
              <a:rPr lang="en-US" dirty="0"/>
              <a:t> Determining the user with the most likes on a single photo highlights popular content creators. Recognizing these users can boost engagement and inspire others to improve content quality, thus increasing platform participation.</a:t>
            </a:r>
            <a:endParaRPr lang="en-US" dirty="0">
              <a:latin typeface="Bodoni MT" pitchFamily="18" charset="0"/>
            </a:endParaRPr>
          </a:p>
        </p:txBody>
      </p:sp>
      <p:pic>
        <p:nvPicPr>
          <p:cNvPr id="5" name="Picture 4">
            <a:extLst>
              <a:ext uri="{FF2B5EF4-FFF2-40B4-BE49-F238E27FC236}">
                <a16:creationId xmlns:a16="http://schemas.microsoft.com/office/drawing/2014/main" id="{A13ECFF4-3B13-EF01-3161-6B34FB27327F}"/>
              </a:ext>
            </a:extLst>
          </p:cNvPr>
          <p:cNvPicPr>
            <a:picLocks noChangeAspect="1"/>
          </p:cNvPicPr>
          <p:nvPr/>
        </p:nvPicPr>
        <p:blipFill>
          <a:blip r:embed="rId2"/>
          <a:srcRect r="41544" b="67764"/>
          <a:stretch/>
        </p:blipFill>
        <p:spPr>
          <a:xfrm>
            <a:off x="0" y="1150710"/>
            <a:ext cx="5345151" cy="1159306"/>
          </a:xfrm>
          <a:prstGeom prst="rect">
            <a:avLst/>
          </a:prstGeom>
        </p:spPr>
      </p:pic>
      <p:pic>
        <p:nvPicPr>
          <p:cNvPr id="7" name="Picture 6">
            <a:extLst>
              <a:ext uri="{FF2B5EF4-FFF2-40B4-BE49-F238E27FC236}">
                <a16:creationId xmlns:a16="http://schemas.microsoft.com/office/drawing/2014/main" id="{F877066F-731C-39D0-4E6C-2B314D076A17}"/>
              </a:ext>
            </a:extLst>
          </p:cNvPr>
          <p:cNvPicPr>
            <a:picLocks noChangeAspect="1"/>
          </p:cNvPicPr>
          <p:nvPr/>
        </p:nvPicPr>
        <p:blipFill>
          <a:blip r:embed="rId2"/>
          <a:srcRect t="52677" r="70488" b="32003"/>
          <a:stretch/>
        </p:blipFill>
        <p:spPr>
          <a:xfrm>
            <a:off x="364658" y="2734256"/>
            <a:ext cx="2698595" cy="550964"/>
          </a:xfrm>
          <a:prstGeom prst="rect">
            <a:avLst/>
          </a:prstGeom>
        </p:spPr>
      </p:pic>
    </p:spTree>
    <p:extLst>
      <p:ext uri="{BB962C8B-B14F-4D97-AF65-F5344CB8AC3E}">
        <p14:creationId xmlns:p14="http://schemas.microsoft.com/office/powerpoint/2010/main" val="15535109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203</TotalTime>
  <Words>1161</Words>
  <Application>Microsoft Office PowerPoint</Application>
  <PresentationFormat>On-screen Show (16:9)</PresentationFormat>
  <Paragraphs>129</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Wingdings</vt:lpstr>
      <vt:lpstr>Franklin Gothic Book</vt:lpstr>
      <vt:lpstr>Franklin Gothic Medium</vt:lpstr>
      <vt:lpstr>Bodoni MT</vt:lpstr>
      <vt:lpstr>Arial</vt:lpstr>
      <vt:lpstr>Angles</vt:lpstr>
      <vt:lpstr>Instagram User Data Analysis Using SQL</vt:lpstr>
      <vt:lpstr>Introduction:</vt:lpstr>
      <vt:lpstr>Objective</vt:lpstr>
      <vt:lpstr>Approach</vt:lpstr>
      <vt:lpstr>Tech-stack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User Data Analysis Using SQL</dc:title>
  <dc:creator>Kiran Mohite</dc:creator>
  <cp:lastModifiedBy>jay dhamankar</cp:lastModifiedBy>
  <cp:revision>22</cp:revision>
  <dcterms:modified xsi:type="dcterms:W3CDTF">2025-08-08T05:31:11Z</dcterms:modified>
</cp:coreProperties>
</file>