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75" r:id="rId18"/>
    <p:sldId id="276" r:id="rId19"/>
    <p:sldId id="277" r:id="rId20"/>
    <p:sldId id="278" r:id="rId21"/>
    <p:sldId id="279" r:id="rId22"/>
    <p:sldId id="280" r:id="rId23"/>
  </p:sldIdLst>
  <p:sldSz cx="9144000" cy="5143500" type="screen16x9"/>
  <p:notesSz cx="6858000" cy="9144000"/>
  <p:embeddedFontLst>
    <p:embeddedFont>
      <p:font typeface="Fira Code" panose="020B0809050000020004" pitchFamily="49"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D50DE4-4E67-4989-BD51-13C8D4A2C4D9}">
  <a:tblStyle styleId="{7ED50DE4-4E67-4989-BD51-13C8D4A2C4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54" autoAdjust="0"/>
  </p:normalViewPr>
  <p:slideViewPr>
    <p:cSldViewPr snapToGrid="0">
      <p:cViewPr varScale="1">
        <p:scale>
          <a:sx n="66" d="100"/>
          <a:sy n="66" d="100"/>
        </p:scale>
        <p:origin x="1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fc97a2957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fc97a2957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Good afternoon, I am Wee Jing Wen and I will be sharing about my final year project, which is about automated code testing and grading in learning management systems, otherwise known as LMSs.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4aff0303d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04aff0303d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 the market today, LMSs generally lack automated grading functions for programming and coding assignments. As such, one of the major benefits of using LMSs as mentioned earlier is not reaped.</a:t>
            </a:r>
          </a:p>
          <a:p>
            <a:pPr marL="0" lvl="0" indent="0" algn="l" rtl="0">
              <a:spcBef>
                <a:spcPts val="0"/>
              </a:spcBef>
              <a:spcAft>
                <a:spcPts val="0"/>
              </a:spcAft>
              <a:buNone/>
            </a:pPr>
            <a:r>
              <a:rPr lang="en" dirty="0">
                <a:solidFill>
                  <a:schemeClr val="dk1"/>
                </a:solidFill>
              </a:rPr>
              <a:t>===As a result, teachers are required to grade each assessment individually and are unable to use their time on more fruitful things that cannot be automated, such as coming up with lesson plans etc.</a:t>
            </a:r>
          </a:p>
          <a:p>
            <a:pPr marL="0" lvl="0" indent="0" algn="l" rtl="0">
              <a:spcBef>
                <a:spcPts val="0"/>
              </a:spcBef>
              <a:spcAft>
                <a:spcPts val="0"/>
              </a:spcAft>
              <a:buClr>
                <a:schemeClr val="dk1"/>
              </a:buClr>
              <a:buSzPts val="1100"/>
              <a:buFont typeface="Arial"/>
              <a:buNone/>
            </a:pPr>
            <a:r>
              <a:rPr lang="en" dirty="0">
                <a:solidFill>
                  <a:schemeClr val="dk1"/>
                </a:solidFill>
              </a:rPr>
              <a:t>===Furthermore, this means students must wait longer to receive feedback on their assignment, which can affect their knowledge retention and learning motivation.</a:t>
            </a:r>
            <a:endParaRPr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04eb84ef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04eb84ef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overcome the lack of automated code grading functions, educators can use external tools such as Web-CAT which can automatically grade programming assignments. However, such external tools cannot integrate smoothly into existing LMSs. This means that in order to make use of such external tools, educators often have to use these external tools as a second platform to manage coding assignments.</a:t>
            </a:r>
            <a:endParaRPr dirty="0"/>
          </a:p>
          <a:p>
            <a:pPr marL="0" lvl="0" indent="0" algn="l" rtl="0">
              <a:spcBef>
                <a:spcPts val="0"/>
              </a:spcBef>
              <a:spcAft>
                <a:spcPts val="0"/>
              </a:spcAft>
              <a:buNone/>
            </a:pPr>
            <a:r>
              <a:rPr lang="en" dirty="0"/>
              <a:t>===This then diminishes a key benefit of using LMSs which is the ability for LMSs to act as a single platform to manage all coursework materials.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04eb84ef7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04eb84ef7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Therefore, my project aims to solve the gap and confer programming educators and students the mentioned benefits of using LMSs</a:t>
            </a:r>
          </a:p>
          <a:p>
            <a:pPr marL="0" lvl="0" indent="0" algn="l" rtl="0">
              <a:spcBef>
                <a:spcPts val="0"/>
              </a:spcBef>
              <a:spcAft>
                <a:spcPts val="0"/>
              </a:spcAft>
              <a:buClr>
                <a:schemeClr val="dk1"/>
              </a:buClr>
              <a:buSzPts val="1100"/>
              <a:buFont typeface="Arial"/>
              <a:buNone/>
            </a:pPr>
            <a:r>
              <a:rPr lang="en" dirty="0"/>
              <a:t>===by implementing an automated code testing and grading feature in an existing LMS program.</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04eb84ef7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04eb84ef7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Implementing this automated grading feature will allow educators and students in programming and coding education to reap the benefits of using LMSs.</a:t>
            </a:r>
            <a:endParaRPr dirty="0">
              <a:solidFill>
                <a:schemeClr val="dk1"/>
              </a:solidFill>
            </a:endParaRPr>
          </a:p>
          <a:p>
            <a:pPr marL="0" lvl="0" indent="0" algn="l" rtl="0">
              <a:spcBef>
                <a:spcPts val="0"/>
              </a:spcBef>
              <a:spcAft>
                <a:spcPts val="0"/>
              </a:spcAft>
              <a:buNone/>
            </a:pPr>
            <a:r>
              <a:rPr lang="en" dirty="0">
                <a:solidFill>
                  <a:schemeClr val="dk1"/>
                </a:solidFill>
              </a:rPr>
              <a:t>===To add on to that, a key benefit of having automated grading is the provision of immediate feedback for students’ work.</a:t>
            </a:r>
          </a:p>
          <a:p>
            <a:pPr marL="0" lvl="0" indent="0" algn="l" rtl="0">
              <a:spcBef>
                <a:spcPts val="0"/>
              </a:spcBef>
              <a:spcAft>
                <a:spcPts val="0"/>
              </a:spcAft>
              <a:buNone/>
            </a:pPr>
            <a:r>
              <a:rPr lang="en" dirty="0">
                <a:solidFill>
                  <a:schemeClr val="dk1"/>
                </a:solidFill>
              </a:rPr>
              <a:t>===Immediate feedback is more efficient for learning of complex content and for building long-term knowledge retention. When learning is followed with immediate feedback, students can absorb or act on it while it is contextual to present learning and top of mind.</a:t>
            </a:r>
          </a:p>
          <a:p>
            <a:pPr marL="0" lvl="0" indent="0" algn="l" rtl="0">
              <a:spcBef>
                <a:spcPts val="0"/>
              </a:spcBef>
              <a:spcAft>
                <a:spcPts val="0"/>
              </a:spcAft>
              <a:buNone/>
            </a:pPr>
            <a:r>
              <a:rPr lang="en" dirty="0">
                <a:solidFill>
                  <a:schemeClr val="dk1"/>
                </a:solidFill>
              </a:rPr>
              <a:t>===Giving feedback instantly also engages students in the learning and</a:t>
            </a:r>
          </a:p>
          <a:p>
            <a:pPr marL="0" lvl="0" indent="0" algn="l" rtl="0">
              <a:spcBef>
                <a:spcPts val="0"/>
              </a:spcBef>
              <a:spcAft>
                <a:spcPts val="0"/>
              </a:spcAft>
              <a:buNone/>
            </a:pPr>
            <a:r>
              <a:rPr lang="en" dirty="0">
                <a:solidFill>
                  <a:schemeClr val="dk1"/>
                </a:solidFill>
              </a:rPr>
              <a:t>===makes learning a more active rather than passive experience. These benefits are lost due to the lack of automated grading for coding assignments.</a:t>
            </a: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04eb84ef72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04eb84ef7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2E323B"/>
                </a:solidFill>
              </a:rPr>
              <a:t>Therefore, my project will implement an automated code grading feature to address the issues mentioned.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02fd1e316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02fd1e316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These are the key use cases of the proposed feature.</a:t>
            </a:r>
            <a:endParaRPr dirty="0"/>
          </a:p>
          <a:p>
            <a:pPr marL="0" lvl="0" indent="0" algn="l" rtl="0">
              <a:spcBef>
                <a:spcPts val="0"/>
              </a:spcBef>
              <a:spcAft>
                <a:spcPts val="0"/>
              </a:spcAft>
              <a:buNone/>
            </a:pPr>
            <a:r>
              <a:rPr lang="en" dirty="0"/>
              <a:t>Among these, the key requirements are that educators should be able to enable the automated code testing and grading feature when creating assignments, and students should be able to test their submitted code against specified test inputs as well as their own inputs. Students should also be able to </a:t>
            </a:r>
            <a:r>
              <a:rPr lang="en" dirty="0">
                <a:solidFill>
                  <a:schemeClr val="dk1"/>
                </a:solidFill>
              </a:rPr>
              <a:t>immediately </a:t>
            </a:r>
            <a:r>
              <a:rPr lang="en" dirty="0"/>
              <a:t>see their scores for the coding assignments, thus gaining immediate feedback for their learning and reaping the benefits of immediate feedback.</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04eb84ef7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04eb84ef7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will now share some of the technologies used for the project. As the time frame of the project is relatively short, things that are easier to pick up or learn were chosen. Additionally, as my project builds on existing code, the technologies used have been chosen to be consistent with the existing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the frontend LMS website, ReactJS was used.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the backend, node.js was used.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the backend database management, MySQL was used.</a:t>
            </a:r>
          </a:p>
        </p:txBody>
      </p:sp>
    </p:spTree>
    <p:extLst>
      <p:ext uri="{BB962C8B-B14F-4D97-AF65-F5344CB8AC3E}">
        <p14:creationId xmlns:p14="http://schemas.microsoft.com/office/powerpoint/2010/main" val="2795835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02fd1e316c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02fd1e316c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As for the code analysis and testing method, dynamic code testing was chosen.</a:t>
            </a:r>
            <a:r>
              <a:rPr lang="en" dirty="0"/>
              <a:t> Dynamic code analysis checks a software’s functional behavior by executing the software and validating the output with the expected outcome.</a:t>
            </a:r>
          </a:p>
          <a:p>
            <a:pPr marL="0" lvl="0" indent="0" algn="l" rtl="0">
              <a:spcBef>
                <a:spcPts val="0"/>
              </a:spcBef>
              <a:spcAft>
                <a:spcPts val="0"/>
              </a:spcAft>
              <a:buNone/>
            </a:pPr>
            <a:r>
              <a:rPr lang="en" dirty="0"/>
              <a:t>===This allows it to identify vulnerabilities in a runtime environment and expose more complicated flaws. </a:t>
            </a:r>
          </a:p>
          <a:p>
            <a:pPr marL="0" lvl="0" indent="0" algn="l" rtl="0">
              <a:spcBef>
                <a:spcPts val="0"/>
              </a:spcBef>
              <a:spcAft>
                <a:spcPts val="0"/>
              </a:spcAft>
              <a:buNone/>
            </a:pPr>
            <a:r>
              <a:rPr lang="en" dirty="0"/>
              <a:t>===While dynamic code analysis is limited in that it can only find defects in parts of the code that are actually executed, this limitation is less severe in the context of this project. This is because the most likely </a:t>
            </a:r>
            <a:r>
              <a:rPr lang="en" dirty="0">
                <a:solidFill>
                  <a:schemeClr val="dk1"/>
                </a:solidFill>
              </a:rPr>
              <a:t>use case for the code testing tool is for students to test their completed and </a:t>
            </a:r>
            <a:r>
              <a:rPr lang="en" b="1" dirty="0">
                <a:solidFill>
                  <a:schemeClr val="dk1"/>
                </a:solidFill>
              </a:rPr>
              <a:t>executable </a:t>
            </a:r>
            <a:r>
              <a:rPr lang="en" dirty="0">
                <a:solidFill>
                  <a:schemeClr val="dk1"/>
                </a:solidFill>
              </a:rPr>
              <a:t>code assignments. Even if their code is unable to run, the result of the dynamic code testing (which will be a failure) will match the correct score the code should receive. This limitation can also be overcome using more test cases to cover all the possible paths.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02fd1e316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02fd1e316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 alternative I also considered is using static code analysis. Static code analysis is usually done by analyzing the code against a given set of rules or coding standards, and</a:t>
            </a:r>
          </a:p>
          <a:p>
            <a:pPr marL="0" lvl="0" indent="0" algn="l" rtl="0">
              <a:spcBef>
                <a:spcPts val="0"/>
              </a:spcBef>
              <a:spcAft>
                <a:spcPts val="0"/>
              </a:spcAft>
              <a:buNone/>
            </a:pPr>
            <a:r>
              <a:rPr lang="en" dirty="0"/>
              <a:t>===can help ensure adherence to strict development standards. However, this will not be applicable for this project as the code analysis will be used in the automated code testing function to test for the functionality of the code, and is not meant to check for adherence to coding standards.</a:t>
            </a:r>
            <a:endParaRPr dirty="0"/>
          </a:p>
          <a:p>
            <a:pPr marL="0" lvl="0" indent="0" algn="l" rtl="0">
              <a:spcBef>
                <a:spcPts val="0"/>
              </a:spcBef>
              <a:spcAft>
                <a:spcPts val="0"/>
              </a:spcAft>
              <a:buNone/>
            </a:pPr>
            <a:r>
              <a:rPr lang="en" dirty="0"/>
              <a:t>===Static analysis may also be relatively cost-efficient as it is able to detect bugs at an earlier phase of the software development life cycle. However, as the assignments for which code testing is enabled are likely smaller-scale code and simple functions instead of large applications, the cost of fixing a bug is not likely to be a big concern.</a:t>
            </a:r>
          </a:p>
          <a:p>
            <a:pPr marL="0" lvl="0" indent="0" algn="l" rtl="0">
              <a:spcBef>
                <a:spcPts val="0"/>
              </a:spcBef>
              <a:spcAft>
                <a:spcPts val="0"/>
              </a:spcAft>
              <a:buNone/>
            </a:pPr>
            <a:r>
              <a:rPr lang="en" dirty="0"/>
              <a:t>===Furthermore, static code analysis is unable to expose overly complicated and subtle flaws or vulnerabilities, and</a:t>
            </a:r>
          </a:p>
          <a:p>
            <a:pPr marL="0" lvl="0" indent="0" algn="l" rtl="0">
              <a:spcBef>
                <a:spcPts val="0"/>
              </a:spcBef>
              <a:spcAft>
                <a:spcPts val="0"/>
              </a:spcAft>
              <a:buNone/>
            </a:pPr>
            <a:r>
              <a:rPr lang="en" dirty="0"/>
              <a:t>===does not find vulnerabilities introduced in the runtime environment.</a:t>
            </a:r>
          </a:p>
          <a:p>
            <a:pPr marL="0" lvl="0" indent="0" algn="l" rtl="0">
              <a:spcBef>
                <a:spcPts val="0"/>
              </a:spcBef>
              <a:spcAft>
                <a:spcPts val="0"/>
              </a:spcAft>
              <a:buNone/>
            </a:pPr>
            <a:r>
              <a:rPr lang="en" dirty="0"/>
              <a:t>===It is also limited by the underlying rules and guidelines, and generally does not support all programming languages. While it may be possible to update and enhance the rules to support many programming languages, it may be more feasible to use dynamic code testing, which can be conducted against any application. This is important as the code assignments may require the use of different programming languages.</a:t>
            </a:r>
            <a:endParaRPr dirty="0"/>
          </a:p>
          <a:p>
            <a:pPr marL="0" lvl="0" indent="0" algn="l" rtl="0">
              <a:spcBef>
                <a:spcPts val="0"/>
              </a:spcBef>
              <a:spcAft>
                <a:spcPts val="0"/>
              </a:spcAft>
              <a:buNone/>
            </a:pPr>
            <a:r>
              <a:rPr lang="en" dirty="0"/>
              <a:t>Therefore, I have chosen to use dynamic code analysis in my automated code grading function.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02fd1e316c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02fd1e316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I will do a short demo on my implemented feature.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fc97a295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fc97a295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I’ll first be sharing a brief background on the topic of LMSs, followed by the current situation and its gaps, as well as the objective and scope of my project. Finally, I will share details of my implementation and conduct a demonstration.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031eb27b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031eb27b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have to acknowledge that the implemented feature is not perfect and more can be done to improve the feature.</a:t>
            </a:r>
          </a:p>
          <a:p>
            <a:pPr marL="0" lvl="0" indent="0" algn="l" rtl="0">
              <a:spcBef>
                <a:spcPts val="0"/>
              </a:spcBef>
              <a:spcAft>
                <a:spcPts val="0"/>
              </a:spcAft>
              <a:buNone/>
            </a:pPr>
            <a:r>
              <a:rPr lang="en" dirty="0"/>
              <a:t>===For example, the automated code grading feature can be extended in the future to support different programming languages, as it currently only supports python code submissions. To support different languages, an additional function to detect the file type and spawn the respective child process can simply be added without having to change the way the test cases’ input and output values are stored and displayed or the way the function is called.</a:t>
            </a:r>
            <a:endParaRPr dirty="0"/>
          </a:p>
          <a:p>
            <a:pPr marL="0" lvl="0" indent="0" algn="l" rtl="0">
              <a:spcBef>
                <a:spcPts val="0"/>
              </a:spcBef>
              <a:spcAft>
                <a:spcPts val="0"/>
              </a:spcAft>
              <a:buNone/>
            </a:pPr>
            <a:r>
              <a:rPr lang="en" dirty="0"/>
              <a:t>===Further, in order to make the system more comprehensive, a code editor can be integrated such that students may directly code on the LMS instead of coding on a separate environment and only submitting the code in the LMS. This can help increase convenience for students who may have to test and edit their code multiple times.</a:t>
            </a:r>
            <a:endParaRPr dirty="0"/>
          </a:p>
          <a:p>
            <a:pPr marL="0" lvl="0" indent="0" algn="l" rtl="0">
              <a:spcBef>
                <a:spcPts val="0"/>
              </a:spcBef>
              <a:spcAft>
                <a:spcPts val="0"/>
              </a:spcAft>
              <a:buNone/>
            </a:pPr>
            <a:r>
              <a:rPr lang="en" dirty="0"/>
              <a:t>===Additionally, as the current system spawns a child process for each input value, this can cause large latency if there are many test cases, or if many students attempt to test their code at the same time. To account for the likely large number of students in each course, this system will need to be optimised to support the scale.</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02fd1e316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02fd1e316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conclusion, this project tackled the lack of an automatic grading system for coding assignments in LMSs by implementing a code testing and grading feature and integrating it into an existing LMS program. This provides two key benefits—it allows programming students to receive immediate feedback on their online code submissions, thus aiding in their learning, and also saves the time and effort of educators. As the world increasingly adopts online learning, with this feature, programming students and educators will also be able to reap the full benefits of an LMS in their learning and teaching experience.</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02fd1e316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02fd1e316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p>
        </p:txBody>
      </p:sp>
    </p:spTree>
    <p:extLst>
      <p:ext uri="{BB962C8B-B14F-4D97-AF65-F5344CB8AC3E}">
        <p14:creationId xmlns:p14="http://schemas.microsoft.com/office/powerpoint/2010/main" val="164517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fc97a295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fc97a295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Now, I’m sure all of us here have used a LMS before, since NTU uses one called Blackboard. But did you know just how many people in the world are using LMSs as well?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c97a2957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c97a2957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As of September 2020, the number of LMS users is estimated at a whopping 73.8 million,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fc97a2957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fc97a2957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2E323B"/>
                </a:solidFill>
              </a:rPr>
              <a:t>and the global LMS market size is expected to grow from 13.4 billion USD in 2020 to almost double the size, at 25.7 billion by 2025. This growth is due to the increasing digital literacy and adoption of digital learning.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04aff0303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04aff0303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8000"/>
              </a:lnSpc>
              <a:spcBef>
                <a:spcPts val="0"/>
              </a:spcBef>
              <a:spcAft>
                <a:spcPts val="0"/>
              </a:spcAft>
              <a:buNone/>
            </a:pPr>
            <a:r>
              <a:rPr lang="en"/>
              <a:t>This movement towards digital learning has been further boosted by the onset of the Coronavirus outbreak. Due to social distancing, many educational institutions have temporarily shut down. As of 2 April 2020, with 173 country-wide school closures, 84.8% of total enrolled learners (close to 1.5 billion learners) have been affected by the closures. Many schools have since adopted online learning using online educational tools and platforms instead.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04aff030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04aff030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important and widely-used educational tool and platform is the LMS. </a:t>
            </a:r>
            <a:r>
              <a:rPr lang="en">
                <a:solidFill>
                  <a:schemeClr val="dk1"/>
                </a:solidFill>
              </a:rPr>
              <a:t>There’s an increased use of it due to the growing online learning trend, but is using LMSs in education really that useful?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4aff0303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4aff0303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LMSs provide 2 major benefits.</a:t>
            </a:r>
          </a:p>
          <a:p>
            <a:pPr marL="0" lvl="0" indent="0" algn="l" rtl="0">
              <a:lnSpc>
                <a:spcPct val="115000"/>
              </a:lnSpc>
              <a:spcBef>
                <a:spcPts val="0"/>
              </a:spcBef>
              <a:spcAft>
                <a:spcPts val="0"/>
              </a:spcAft>
              <a:buNone/>
            </a:pPr>
            <a:r>
              <a:rPr lang="en" dirty="0"/>
              <a:t>===First, LMSs provide teachers with a single platform for managing educational coursework online. They enable educators to make course material accessible online, including lesson content and assignments.</a:t>
            </a:r>
          </a:p>
          <a:p>
            <a:pPr marL="0" lvl="0" indent="0" algn="l" rtl="0">
              <a:lnSpc>
                <a:spcPct val="115000"/>
              </a:lnSpc>
              <a:spcBef>
                <a:spcPts val="0"/>
              </a:spcBef>
              <a:spcAft>
                <a:spcPts val="0"/>
              </a:spcAft>
              <a:buNone/>
            </a:pPr>
            <a:r>
              <a:rPr lang="en" dirty="0"/>
              <a:t>===LMSs also offer online assessment functionalities, such as quizzes and tests, which often have automatic grading options where the quizzes and tests can be graded and scored automatically by the system, without manual grading by the teacher.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04aff0303d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04aff0303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However, there leaves more to be desired when we look at the application of LMSs in the context of programming and coding education.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 name="Google Shape;14;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 name="Google Shape;18;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 name="Google Shape;22;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6" name="Google Shape;26;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 name="Google Shape;27;p2"/>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7" name="Google Shape;257;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59" name="Google Shape;259;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1" name="Google Shape;261;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3" name="Google Shape;263;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5" name="Google Shape;265;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8" name="Google Shape;278;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9" name="Google Shape;279;p16"/>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3" name="Google Shape;283;p17"/>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4" name="Google Shape;284;p17"/>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5" name="Google Shape;285;p17"/>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6" name="Google Shape;286;p17"/>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7" name="Google Shape;287;p17"/>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8" name="Google Shape;288;p17"/>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9" name="Google Shape;289;p17"/>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0" name="Google Shape;290;p17"/>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1" name="Google Shape;291;p17"/>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2" name="Google Shape;292;p17"/>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3" name="Google Shape;293;p17"/>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4" name="Google Shape;294;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5" name="Google Shape;295;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8" name="Google Shape;308;p1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9" name="Google Shape;309;p17"/>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59" name="Google Shape;359;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0" name="Google Shape;360;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20"/>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19" name="Google Shape;419;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32" name="Google Shape;432;p23"/>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6" name="Google Shape;436;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49" name="Google Shape;449;p24"/>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1" name="Google Shape;31;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 name="Google Shape;32;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3" name="Google Shape;33;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4" name="Google Shape;34;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 name="Google Shape;38;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 name="Google Shape;42;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6" name="Google Shape;46;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7" name="Google Shape;47;p3"/>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1" name="Google Shape;51;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2" name="Google Shape;52;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3" name="Google Shape;53;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7" name="Google Shape;57;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1" name="Google Shape;61;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5" name="Google Shape;65;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6" name="Google Shape;66;p4"/>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1" name="Google Shape;91;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5" name="Google Shape;95;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99" name="Google Shape;99;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 name="Google Shape;104;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6"/>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6" name="Google Shape;146;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7" name="Google Shape;147;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8" name="Google Shape;148;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61" name="Google Shape;161;p9"/>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7" name="Google Shape;167;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68" name="Google Shape;168;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69" name="Google Shape;169;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82" name="Google Shape;182;p11"/>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7" name="Google Shape;187;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8" name="Google Shape;188;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89" name="Google Shape;189;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0" name="Google Shape;190;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1" name="Google Shape;191;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2" name="Google Shape;192;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3" name="Google Shape;193;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4" name="Google Shape;194;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5" name="Google Shape;195;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6" name="Google Shape;196;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09" name="Google Shape;209;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13"/>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3" name="Google Shape;233;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5" name="Google Shape;235;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6" name="Google Shape;236;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7" name="Google Shape;237;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9" name="Google Shape;239;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2" name="Google Shape;252;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3" name="Google Shape;253;p15"/>
          <p:cNvSpPr/>
          <p:nvPr/>
        </p:nvSpPr>
        <p:spPr>
          <a:xfrm>
            <a:off x="0" y="4550700"/>
            <a:ext cx="9144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8" r:id="rId7"/>
    <p:sldLayoutId id="2147483659" r:id="rId8"/>
    <p:sldLayoutId id="2147483661" r:id="rId9"/>
    <p:sldLayoutId id="2147483662" r:id="rId10"/>
    <p:sldLayoutId id="2147483663" r:id="rId11"/>
    <p:sldLayoutId id="2147483666" r:id="rId12"/>
    <p:sldLayoutId id="2147483669"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63621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Code Testing </a:t>
            </a:r>
            <a:r>
              <a:rPr lang="en">
                <a:solidFill>
                  <a:schemeClr val="accent2"/>
                </a:solidFill>
              </a:rPr>
              <a:t>AND </a:t>
            </a:r>
            <a:r>
              <a:rPr lang="en"/>
              <a:t>Grading</a:t>
            </a:r>
            <a:r>
              <a:rPr lang="en">
                <a:solidFill>
                  <a:schemeClr val="accent2"/>
                </a:solidFill>
              </a:rPr>
              <a:t> </a:t>
            </a:r>
            <a:r>
              <a:rPr lang="en">
                <a:solidFill>
                  <a:schemeClr val="accent3"/>
                </a:solidFill>
              </a:rPr>
              <a:t>{</a:t>
            </a:r>
            <a:endParaRPr>
              <a:solidFill>
                <a:schemeClr val="accent3"/>
              </a:solidFill>
            </a:endParaRPr>
          </a:p>
        </p:txBody>
      </p:sp>
      <p:sp>
        <p:nvSpPr>
          <p:cNvPr id="459" name="Google Shape;459;p27"/>
          <p:cNvSpPr txBox="1">
            <a:spLocks noGrp="1"/>
          </p:cNvSpPr>
          <p:nvPr>
            <p:ph type="subTitle" idx="1"/>
          </p:nvPr>
        </p:nvSpPr>
        <p:spPr>
          <a:xfrm>
            <a:off x="2231025" y="2444175"/>
            <a:ext cx="6202800" cy="1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a:t>
            </a:r>
            <a:endParaRPr/>
          </a:p>
          <a:p>
            <a:pPr marL="0" lvl="0" indent="0" algn="l" rtl="0">
              <a:spcBef>
                <a:spcPts val="0"/>
              </a:spcBef>
              <a:spcAft>
                <a:spcPts val="0"/>
              </a:spcAft>
              <a:buNone/>
            </a:pPr>
            <a:r>
              <a:rPr lang="en"/>
              <a:t>Wee Jing Wen</a:t>
            </a:r>
            <a:endParaRPr/>
          </a:p>
          <a:p>
            <a:pPr marL="0" lvl="0" indent="0" algn="l" rtl="0">
              <a:spcBef>
                <a:spcPts val="0"/>
              </a:spcBef>
              <a:spcAft>
                <a:spcPts val="0"/>
              </a:spcAft>
              <a:buNone/>
            </a:pPr>
            <a:r>
              <a:rPr lang="en"/>
              <a:t>U1821631A</a:t>
            </a:r>
            <a:endParaRPr/>
          </a:p>
          <a:p>
            <a:pPr marL="0" lvl="0" indent="0" algn="l" rtl="0">
              <a:spcBef>
                <a:spcPts val="0"/>
              </a:spcBef>
              <a:spcAft>
                <a:spcPts val="0"/>
              </a:spcAft>
              <a:buNone/>
            </a:pPr>
            <a:r>
              <a:rPr lang="en"/>
              <a:t>&gt;</a:t>
            </a:r>
            <a:endParaRPr/>
          </a:p>
        </p:txBody>
      </p:sp>
      <p:sp>
        <p:nvSpPr>
          <p:cNvPr id="460" name="Google Shape;460;p27"/>
          <p:cNvSpPr txBox="1">
            <a:spLocks noGrp="1"/>
          </p:cNvSpPr>
          <p:nvPr>
            <p:ph type="subTitle" idx="2"/>
          </p:nvPr>
        </p:nvSpPr>
        <p:spPr>
          <a:xfrm>
            <a:off x="1651825" y="1761800"/>
            <a:ext cx="71310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accent6"/>
                </a:solidFill>
              </a:rPr>
              <a:t>[</a:t>
            </a:r>
            <a:r>
              <a:rPr lang="en" sz="2800">
                <a:solidFill>
                  <a:schemeClr val="accent1"/>
                </a:solidFill>
              </a:rPr>
              <a:t>in</a:t>
            </a:r>
            <a:r>
              <a:rPr lang="en" sz="2800">
                <a:solidFill>
                  <a:schemeClr val="lt1"/>
                </a:solidFill>
              </a:rPr>
              <a:t> </a:t>
            </a:r>
            <a:r>
              <a:rPr lang="en" sz="2800">
                <a:solidFill>
                  <a:schemeClr val="lt2"/>
                </a:solidFill>
              </a:rPr>
              <a:t>Learning Management Systems</a:t>
            </a:r>
            <a:r>
              <a:rPr lang="en" sz="2800">
                <a:solidFill>
                  <a:schemeClr val="accent6"/>
                </a:solidFill>
              </a:rPr>
              <a:t>] </a:t>
            </a:r>
            <a:endParaRPr sz="2800">
              <a:solidFill>
                <a:schemeClr val="accent6"/>
              </a:solidFill>
            </a:endParaRPr>
          </a:p>
        </p:txBody>
      </p:sp>
      <p:grpSp>
        <p:nvGrpSpPr>
          <p:cNvPr id="461" name="Google Shape;461;p27"/>
          <p:cNvGrpSpPr/>
          <p:nvPr/>
        </p:nvGrpSpPr>
        <p:grpSpPr>
          <a:xfrm>
            <a:off x="1413525" y="1759900"/>
            <a:ext cx="506100" cy="2444350"/>
            <a:chOff x="1413525" y="1759900"/>
            <a:chExt cx="506100" cy="2444350"/>
          </a:xfrm>
        </p:grpSpPr>
        <p:cxnSp>
          <p:nvCxnSpPr>
            <p:cNvPr id="462" name="Google Shape;462;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3" name="Google Shape;463;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graphicFrame>
        <p:nvGraphicFramePr>
          <p:cNvPr id="464" name="Google Shape;464;p27"/>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6"/>
          <p:cNvSpPr txBox="1">
            <a:spLocks noGrp="1"/>
          </p:cNvSpPr>
          <p:nvPr>
            <p:ph type="subTitle" idx="4"/>
          </p:nvPr>
        </p:nvSpPr>
        <p:spPr>
          <a:xfrm>
            <a:off x="6209425" y="3124375"/>
            <a:ext cx="2330700" cy="6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t>Lack of Automated Grading Functions</a:t>
            </a:r>
            <a:endParaRPr sz="1500"/>
          </a:p>
        </p:txBody>
      </p:sp>
      <p:sp>
        <p:nvSpPr>
          <p:cNvPr id="582" name="Google Shape;582;p3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Gaps in LMSs for</a:t>
            </a:r>
            <a:br>
              <a:rPr lang="en"/>
            </a:br>
            <a:r>
              <a:rPr lang="en">
                <a:solidFill>
                  <a:schemeClr val="accent2"/>
                </a:solidFill>
              </a:rPr>
              <a:t>‘Programming Education’</a:t>
            </a:r>
            <a:r>
              <a:rPr lang="en">
                <a:solidFill>
                  <a:schemeClr val="accent6"/>
                </a:solidFill>
              </a:rPr>
              <a:t>{</a:t>
            </a:r>
            <a:endParaRPr>
              <a:solidFill>
                <a:schemeClr val="accent6"/>
              </a:solidFill>
            </a:endParaRPr>
          </a:p>
        </p:txBody>
      </p:sp>
      <p:grpSp>
        <p:nvGrpSpPr>
          <p:cNvPr id="583" name="Google Shape;583;p36"/>
          <p:cNvGrpSpPr/>
          <p:nvPr/>
        </p:nvGrpSpPr>
        <p:grpSpPr>
          <a:xfrm>
            <a:off x="1084825" y="1826425"/>
            <a:ext cx="506100" cy="3200800"/>
            <a:chOff x="1084825" y="1826425"/>
            <a:chExt cx="506100" cy="3200800"/>
          </a:xfrm>
        </p:grpSpPr>
        <p:sp>
          <p:nvSpPr>
            <p:cNvPr id="584" name="Google Shape;584;p36"/>
            <p:cNvSpPr txBox="1"/>
            <p:nvPr/>
          </p:nvSpPr>
          <p:spPr>
            <a:xfrm>
              <a:off x="1084825" y="44116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5" name="Google Shape;585;p36"/>
            <p:cNvCxnSpPr/>
            <p:nvPr/>
          </p:nvCxnSpPr>
          <p:spPr>
            <a:xfrm>
              <a:off x="1329525" y="1826425"/>
              <a:ext cx="8400" cy="2606100"/>
            </a:xfrm>
            <a:prstGeom prst="straightConnector1">
              <a:avLst/>
            </a:prstGeom>
            <a:noFill/>
            <a:ln w="9525" cap="flat" cmpd="sng">
              <a:solidFill>
                <a:schemeClr val="accent4"/>
              </a:solidFill>
              <a:prstDash val="solid"/>
              <a:round/>
              <a:headEnd type="none" w="med" len="med"/>
              <a:tailEnd type="none" w="med" len="med"/>
            </a:ln>
          </p:spPr>
        </p:cxnSp>
      </p:grpSp>
      <p:grpSp>
        <p:nvGrpSpPr>
          <p:cNvPr id="586" name="Google Shape;586;p36"/>
          <p:cNvGrpSpPr/>
          <p:nvPr/>
        </p:nvGrpSpPr>
        <p:grpSpPr>
          <a:xfrm>
            <a:off x="6453335" y="1588170"/>
            <a:ext cx="1828779" cy="1536210"/>
            <a:chOff x="4764875" y="1706700"/>
            <a:chExt cx="578325" cy="487500"/>
          </a:xfrm>
        </p:grpSpPr>
        <p:sp>
          <p:nvSpPr>
            <p:cNvPr id="587" name="Google Shape;587;p36"/>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9" name="Google Shape;589;p36"/>
          <p:cNvPicPr preferRelativeResize="0"/>
          <p:nvPr/>
        </p:nvPicPr>
        <p:blipFill>
          <a:blip r:embed="rId3">
            <a:alphaModFix/>
          </a:blip>
          <a:stretch>
            <a:fillRect/>
          </a:stretch>
        </p:blipFill>
        <p:spPr>
          <a:xfrm>
            <a:off x="6636205" y="1624755"/>
            <a:ext cx="1463040" cy="1463040"/>
          </a:xfrm>
          <a:prstGeom prst="rect">
            <a:avLst/>
          </a:prstGeom>
          <a:noFill/>
          <a:ln>
            <a:noFill/>
          </a:ln>
        </p:spPr>
      </p:pic>
      <p:sp>
        <p:nvSpPr>
          <p:cNvPr id="590" name="Google Shape;590;p36"/>
          <p:cNvSpPr txBox="1">
            <a:spLocks noGrp="1"/>
          </p:cNvSpPr>
          <p:nvPr>
            <p:ph type="subTitle" idx="1"/>
          </p:nvPr>
        </p:nvSpPr>
        <p:spPr>
          <a:xfrm>
            <a:off x="6202375" y="3653775"/>
            <a:ext cx="2330700"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&lt; for programming and coding assignments &gt;</a:t>
            </a:r>
            <a:endParaRPr sz="1200"/>
          </a:p>
        </p:txBody>
      </p:sp>
      <p:sp>
        <p:nvSpPr>
          <p:cNvPr id="591" name="Google Shape;591;p36"/>
          <p:cNvSpPr/>
          <p:nvPr/>
        </p:nvSpPr>
        <p:spPr>
          <a:xfrm>
            <a:off x="6202375" y="1190925"/>
            <a:ext cx="2330700" cy="2330700"/>
          </a:xfrm>
          <a:prstGeom prst="mathMultiply">
            <a:avLst>
              <a:gd name="adj1" fmla="val 7675"/>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txBox="1">
            <a:spLocks noGrp="1"/>
          </p:cNvSpPr>
          <p:nvPr>
            <p:ph type="subTitle" idx="1"/>
          </p:nvPr>
        </p:nvSpPr>
        <p:spPr>
          <a:xfrm>
            <a:off x="1359150" y="3708825"/>
            <a:ext cx="46437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t>&lt; unnecessary delay in feedback can affect knowledge retention and learning motivation &gt;</a:t>
            </a:r>
            <a:endParaRPr sz="1300"/>
          </a:p>
        </p:txBody>
      </p:sp>
      <p:sp>
        <p:nvSpPr>
          <p:cNvPr id="593" name="Google Shape;593;p36"/>
          <p:cNvSpPr txBox="1">
            <a:spLocks noGrp="1"/>
          </p:cNvSpPr>
          <p:nvPr>
            <p:ph type="subTitle" idx="5"/>
          </p:nvPr>
        </p:nvSpPr>
        <p:spPr>
          <a:xfrm>
            <a:off x="1359150" y="2341375"/>
            <a:ext cx="46437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t>&lt; unable to use their time on more fruitful things that cannot be automated &gt;</a:t>
            </a:r>
            <a:endParaRPr sz="1300" dirty="0"/>
          </a:p>
        </p:txBody>
      </p:sp>
      <p:sp>
        <p:nvSpPr>
          <p:cNvPr id="594" name="Google Shape;594;p36"/>
          <p:cNvSpPr txBox="1">
            <a:spLocks noGrp="1"/>
          </p:cNvSpPr>
          <p:nvPr>
            <p:ph type="subTitle" idx="4"/>
          </p:nvPr>
        </p:nvSpPr>
        <p:spPr>
          <a:xfrm>
            <a:off x="1359150" y="3324704"/>
            <a:ext cx="4572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rPr>
              <a:t>Students cannot get immediate feedback on their learning</a:t>
            </a:r>
            <a:endParaRPr sz="1400" dirty="0"/>
          </a:p>
        </p:txBody>
      </p:sp>
      <p:sp>
        <p:nvSpPr>
          <p:cNvPr id="595" name="Google Shape;595;p36"/>
          <p:cNvSpPr txBox="1"/>
          <p:nvPr/>
        </p:nvSpPr>
        <p:spPr>
          <a:xfrm>
            <a:off x="1359150" y="1926775"/>
            <a:ext cx="45720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CC642"/>
                </a:solidFill>
                <a:latin typeface="Fira Code"/>
                <a:ea typeface="Fira Code"/>
                <a:cs typeface="Fira Code"/>
                <a:sym typeface="Fira Code"/>
              </a:rPr>
              <a:t>Teachers need to spend time marking each assignment</a:t>
            </a:r>
            <a:endParaRPr sz="1700" dirty="0">
              <a:solidFill>
                <a:srgbClr val="FCC642"/>
              </a:solidFill>
              <a:latin typeface="Fira Code"/>
              <a:ea typeface="Fira Code"/>
              <a:cs typeface="Fira Code"/>
              <a:sym typeface="Fira Code"/>
            </a:endParaRPr>
          </a:p>
        </p:txBody>
      </p:sp>
      <p:graphicFrame>
        <p:nvGraphicFramePr>
          <p:cNvPr id="596" name="Google Shape;596;p36"/>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5"/>
                                        </p:tgtEl>
                                        <p:attrNameLst>
                                          <p:attrName>style.visibility</p:attrName>
                                        </p:attrNameLst>
                                      </p:cBhvr>
                                      <p:to>
                                        <p:strVal val="visible"/>
                                      </p:to>
                                    </p:set>
                                    <p:animEffect transition="in" filter="fade">
                                      <p:cBhvr>
                                        <p:cTn id="7" dur="200"/>
                                        <p:tgtEl>
                                          <p:spTgt spid="5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3">
                                            <p:txEl>
                                              <p:pRg st="0" end="0"/>
                                            </p:txEl>
                                          </p:spTgt>
                                        </p:tgtEl>
                                        <p:attrNameLst>
                                          <p:attrName>style.visibility</p:attrName>
                                        </p:attrNameLst>
                                      </p:cBhvr>
                                      <p:to>
                                        <p:strVal val="visible"/>
                                      </p:to>
                                    </p:set>
                                    <p:animEffect transition="in" filter="fade">
                                      <p:cBhvr>
                                        <p:cTn id="10" dur="200"/>
                                        <p:tgtEl>
                                          <p:spTgt spid="5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4">
                                            <p:txEl>
                                              <p:pRg st="0" end="0"/>
                                            </p:txEl>
                                          </p:spTgt>
                                        </p:tgtEl>
                                        <p:attrNameLst>
                                          <p:attrName>style.visibility</p:attrName>
                                        </p:attrNameLst>
                                      </p:cBhvr>
                                      <p:to>
                                        <p:strVal val="visible"/>
                                      </p:to>
                                    </p:set>
                                    <p:animEffect transition="in" filter="fade">
                                      <p:cBhvr>
                                        <p:cTn id="15" dur="200"/>
                                        <p:tgtEl>
                                          <p:spTgt spid="59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92">
                                            <p:txEl>
                                              <p:pRg st="0" end="0"/>
                                            </p:txEl>
                                          </p:spTgt>
                                        </p:tgtEl>
                                        <p:attrNameLst>
                                          <p:attrName>style.visibility</p:attrName>
                                        </p:attrNameLst>
                                      </p:cBhvr>
                                      <p:to>
                                        <p:strVal val="visible"/>
                                      </p:to>
                                    </p:set>
                                    <p:animEffect transition="in" filter="fade">
                                      <p:cBhvr>
                                        <p:cTn id="18" dur="200"/>
                                        <p:tgtEl>
                                          <p:spTgt spid="5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 grpId="0" build="p"/>
      <p:bldP spid="593" grpId="0" build="p"/>
      <p:bldP spid="594" grpId="0" build="p"/>
      <p:bldP spid="5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pic>
        <p:nvPicPr>
          <p:cNvPr id="601" name="Google Shape;601;p37"/>
          <p:cNvPicPr preferRelativeResize="0"/>
          <p:nvPr/>
        </p:nvPicPr>
        <p:blipFill>
          <a:blip r:embed="rId3">
            <a:alphaModFix/>
          </a:blip>
          <a:stretch>
            <a:fillRect/>
          </a:stretch>
        </p:blipFill>
        <p:spPr>
          <a:xfrm>
            <a:off x="1911795" y="1807613"/>
            <a:ext cx="1463040" cy="1463040"/>
          </a:xfrm>
          <a:prstGeom prst="rect">
            <a:avLst/>
          </a:prstGeom>
          <a:noFill/>
          <a:ln>
            <a:noFill/>
          </a:ln>
        </p:spPr>
      </p:pic>
      <p:sp>
        <p:nvSpPr>
          <p:cNvPr id="602" name="Google Shape;602;p37"/>
          <p:cNvSpPr txBox="1">
            <a:spLocks noGrp="1"/>
          </p:cNvSpPr>
          <p:nvPr>
            <p:ph type="subTitle" idx="4"/>
          </p:nvPr>
        </p:nvSpPr>
        <p:spPr>
          <a:xfrm>
            <a:off x="1485025" y="3352975"/>
            <a:ext cx="2330700" cy="6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t>Need for Multiple Platforms</a:t>
            </a:r>
            <a:endParaRPr sz="1500"/>
          </a:p>
        </p:txBody>
      </p:sp>
      <p:sp>
        <p:nvSpPr>
          <p:cNvPr id="603" name="Google Shape;60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Gaps in LMSs for</a:t>
            </a:r>
            <a:br>
              <a:rPr lang="en"/>
            </a:br>
            <a:r>
              <a:rPr lang="en">
                <a:solidFill>
                  <a:schemeClr val="accent2"/>
                </a:solidFill>
              </a:rPr>
              <a:t>‘Programming Education’</a:t>
            </a:r>
            <a:r>
              <a:rPr lang="en">
                <a:solidFill>
                  <a:schemeClr val="accent6"/>
                </a:solidFill>
              </a:rPr>
              <a:t>{</a:t>
            </a:r>
            <a:endParaRPr>
              <a:solidFill>
                <a:schemeClr val="accent6"/>
              </a:solidFill>
            </a:endParaRPr>
          </a:p>
        </p:txBody>
      </p:sp>
      <p:grpSp>
        <p:nvGrpSpPr>
          <p:cNvPr id="604" name="Google Shape;604;p37"/>
          <p:cNvGrpSpPr/>
          <p:nvPr/>
        </p:nvGrpSpPr>
        <p:grpSpPr>
          <a:xfrm>
            <a:off x="1084825" y="1826425"/>
            <a:ext cx="506100" cy="3200800"/>
            <a:chOff x="1084825" y="1826425"/>
            <a:chExt cx="506100" cy="3200800"/>
          </a:xfrm>
        </p:grpSpPr>
        <p:sp>
          <p:nvSpPr>
            <p:cNvPr id="605" name="Google Shape;605;p37"/>
            <p:cNvSpPr txBox="1"/>
            <p:nvPr/>
          </p:nvSpPr>
          <p:spPr>
            <a:xfrm>
              <a:off x="1084825" y="44116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06" name="Google Shape;606;p37"/>
            <p:cNvCxnSpPr/>
            <p:nvPr/>
          </p:nvCxnSpPr>
          <p:spPr>
            <a:xfrm>
              <a:off x="1329525" y="1826425"/>
              <a:ext cx="8400" cy="2606100"/>
            </a:xfrm>
            <a:prstGeom prst="straightConnector1">
              <a:avLst/>
            </a:prstGeom>
            <a:noFill/>
            <a:ln w="9525" cap="flat" cmpd="sng">
              <a:solidFill>
                <a:schemeClr val="accent4"/>
              </a:solidFill>
              <a:prstDash val="solid"/>
              <a:round/>
              <a:headEnd type="none" w="med" len="med"/>
              <a:tailEnd type="none" w="med" len="med"/>
            </a:ln>
          </p:spPr>
        </p:cxnSp>
      </p:grpSp>
      <p:grpSp>
        <p:nvGrpSpPr>
          <p:cNvPr id="607" name="Google Shape;607;p37"/>
          <p:cNvGrpSpPr/>
          <p:nvPr/>
        </p:nvGrpSpPr>
        <p:grpSpPr>
          <a:xfrm>
            <a:off x="1728935" y="1816770"/>
            <a:ext cx="1828779" cy="1536210"/>
            <a:chOff x="4764875" y="1706700"/>
            <a:chExt cx="578325" cy="487500"/>
          </a:xfrm>
        </p:grpSpPr>
        <p:sp>
          <p:nvSpPr>
            <p:cNvPr id="608" name="Google Shape;608;p37"/>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37"/>
          <p:cNvSpPr txBox="1">
            <a:spLocks noGrp="1"/>
          </p:cNvSpPr>
          <p:nvPr>
            <p:ph type="subTitle" idx="1"/>
          </p:nvPr>
        </p:nvSpPr>
        <p:spPr>
          <a:xfrm>
            <a:off x="1410100" y="3882375"/>
            <a:ext cx="2398500"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&lt; if external code grading tools are used &gt;</a:t>
            </a:r>
            <a:endParaRPr sz="1200"/>
          </a:p>
        </p:txBody>
      </p:sp>
      <p:sp>
        <p:nvSpPr>
          <p:cNvPr id="611" name="Google Shape;611;p37"/>
          <p:cNvSpPr txBox="1">
            <a:spLocks noGrp="1"/>
          </p:cNvSpPr>
          <p:nvPr>
            <p:ph type="subTitle" idx="5"/>
          </p:nvPr>
        </p:nvSpPr>
        <p:spPr>
          <a:xfrm>
            <a:off x="4178550" y="2722375"/>
            <a:ext cx="4643700" cy="5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cannot integrate smoothly into existing LMSs → have to use as second platforms &gt;</a:t>
            </a:r>
            <a:endParaRPr/>
          </a:p>
        </p:txBody>
      </p:sp>
      <p:sp>
        <p:nvSpPr>
          <p:cNvPr id="612" name="Google Shape;612;p37"/>
          <p:cNvSpPr txBox="1"/>
          <p:nvPr/>
        </p:nvSpPr>
        <p:spPr>
          <a:xfrm>
            <a:off x="4178550" y="2155375"/>
            <a:ext cx="45720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dirty="0">
                <a:solidFill>
                  <a:srgbClr val="FCC642"/>
                </a:solidFill>
                <a:latin typeface="Fira Code"/>
                <a:ea typeface="Fira Code"/>
                <a:cs typeface="Fira Code"/>
                <a:sym typeface="Fira Code"/>
              </a:rPr>
              <a:t>External automated</a:t>
            </a:r>
            <a:br>
              <a:rPr lang="en" sz="1900" dirty="0">
                <a:solidFill>
                  <a:srgbClr val="FCC642"/>
                </a:solidFill>
                <a:latin typeface="Fira Code"/>
                <a:ea typeface="Fira Code"/>
                <a:cs typeface="Fira Code"/>
                <a:sym typeface="Fira Code"/>
              </a:rPr>
            </a:br>
            <a:r>
              <a:rPr lang="en" sz="1900" dirty="0">
                <a:solidFill>
                  <a:srgbClr val="FCC642"/>
                </a:solidFill>
                <a:latin typeface="Fira Code"/>
                <a:ea typeface="Fira Code"/>
                <a:cs typeface="Fira Code"/>
                <a:sym typeface="Fira Code"/>
              </a:rPr>
              <a:t>code grading tools</a:t>
            </a:r>
            <a:endParaRPr sz="1900" dirty="0">
              <a:solidFill>
                <a:srgbClr val="FCC642"/>
              </a:solidFill>
              <a:latin typeface="Fira Code"/>
              <a:ea typeface="Fira Code"/>
              <a:cs typeface="Fira Code"/>
              <a:sym typeface="Fira Code"/>
            </a:endParaRPr>
          </a:p>
        </p:txBody>
      </p:sp>
      <p:sp>
        <p:nvSpPr>
          <p:cNvPr id="613" name="Google Shape;613;p37"/>
          <p:cNvSpPr/>
          <p:nvPr/>
        </p:nvSpPr>
        <p:spPr>
          <a:xfrm>
            <a:off x="1444000" y="1419525"/>
            <a:ext cx="2330700" cy="2330700"/>
          </a:xfrm>
          <a:prstGeom prst="mathMultiply">
            <a:avLst>
              <a:gd name="adj1" fmla="val 7675"/>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14" name="Google Shape;614;p37"/>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1"/>
                                        </p:tgtEl>
                                        <p:attrNameLst>
                                          <p:attrName>style.visibility</p:attrName>
                                        </p:attrNameLst>
                                      </p:cBhvr>
                                      <p:to>
                                        <p:strVal val="visible"/>
                                      </p:to>
                                    </p:set>
                                    <p:animEffect transition="in" filter="fade">
                                      <p:cBhvr>
                                        <p:cTn id="7" dur="200"/>
                                        <p:tgtEl>
                                          <p:spTgt spid="601"/>
                                        </p:tgtEl>
                                      </p:cBhvr>
                                    </p:animEffect>
                                  </p:childTnLst>
                                </p:cTn>
                              </p:par>
                              <p:par>
                                <p:cTn id="8" presetID="10" presetClass="entr" presetSubtype="0" fill="hold" nodeType="withEffect">
                                  <p:stCondLst>
                                    <p:cond delay="0"/>
                                  </p:stCondLst>
                                  <p:childTnLst>
                                    <p:set>
                                      <p:cBhvr>
                                        <p:cTn id="9" dur="1" fill="hold">
                                          <p:stCondLst>
                                            <p:cond delay="0"/>
                                          </p:stCondLst>
                                        </p:cTn>
                                        <p:tgtEl>
                                          <p:spTgt spid="607"/>
                                        </p:tgtEl>
                                        <p:attrNameLst>
                                          <p:attrName>style.visibility</p:attrName>
                                        </p:attrNameLst>
                                      </p:cBhvr>
                                      <p:to>
                                        <p:strVal val="visible"/>
                                      </p:to>
                                    </p:set>
                                    <p:animEffect transition="in" filter="fade">
                                      <p:cBhvr>
                                        <p:cTn id="10" dur="200"/>
                                        <p:tgtEl>
                                          <p:spTgt spid="6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2">
                                            <p:txEl>
                                              <p:pRg st="0" end="0"/>
                                            </p:txEl>
                                          </p:spTgt>
                                        </p:tgtEl>
                                        <p:attrNameLst>
                                          <p:attrName>style.visibility</p:attrName>
                                        </p:attrNameLst>
                                      </p:cBhvr>
                                      <p:to>
                                        <p:strVal val="visible"/>
                                      </p:to>
                                    </p:set>
                                    <p:animEffect transition="in" filter="fade">
                                      <p:cBhvr>
                                        <p:cTn id="13" dur="200"/>
                                        <p:tgtEl>
                                          <p:spTgt spid="60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0">
                                            <p:txEl>
                                              <p:pRg st="0" end="0"/>
                                            </p:txEl>
                                          </p:spTgt>
                                        </p:tgtEl>
                                        <p:attrNameLst>
                                          <p:attrName>style.visibility</p:attrName>
                                        </p:attrNameLst>
                                      </p:cBhvr>
                                      <p:to>
                                        <p:strVal val="visible"/>
                                      </p:to>
                                    </p:set>
                                    <p:animEffect transition="in" filter="fade">
                                      <p:cBhvr>
                                        <p:cTn id="16" dur="200"/>
                                        <p:tgtEl>
                                          <p:spTgt spid="6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3"/>
                                        </p:tgtEl>
                                        <p:attrNameLst>
                                          <p:attrName>style.visibility</p:attrName>
                                        </p:attrNameLst>
                                      </p:cBhvr>
                                      <p:to>
                                        <p:strVal val="visible"/>
                                      </p:to>
                                    </p:set>
                                    <p:animEffect transition="in" filter="fade">
                                      <p:cBhvr>
                                        <p:cTn id="19" dur="2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 grpId="0" build="p"/>
      <p:bldP spid="610" grpId="0" build="p"/>
      <p:bldP spid="6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8"/>
          <p:cNvSpPr txBox="1">
            <a:spLocks noGrp="1"/>
          </p:cNvSpPr>
          <p:nvPr>
            <p:ph type="title"/>
          </p:nvPr>
        </p:nvSpPr>
        <p:spPr>
          <a:xfrm>
            <a:off x="1131500" y="621250"/>
            <a:ext cx="45720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Objective; </a:t>
            </a:r>
            <a:r>
              <a:rPr lang="en">
                <a:solidFill>
                  <a:schemeClr val="accent6"/>
                </a:solidFill>
              </a:rPr>
              <a:t>{</a:t>
            </a:r>
            <a:endParaRPr>
              <a:solidFill>
                <a:schemeClr val="accent6"/>
              </a:solidFill>
            </a:endParaRPr>
          </a:p>
        </p:txBody>
      </p:sp>
      <p:sp>
        <p:nvSpPr>
          <p:cNvPr id="620" name="Google Shape;620;p38"/>
          <p:cNvSpPr txBox="1">
            <a:spLocks noGrp="1"/>
          </p:cNvSpPr>
          <p:nvPr>
            <p:ph type="subTitle" idx="1"/>
          </p:nvPr>
        </p:nvSpPr>
        <p:spPr>
          <a:xfrm>
            <a:off x="1517150" y="1366325"/>
            <a:ext cx="5774100" cy="16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‘To solve the lack of an automatic grading system for coding assignments in LMSs’</a:t>
            </a:r>
            <a:endParaRPr dirty="0">
              <a:solidFill>
                <a:schemeClr val="accent2"/>
              </a:solidFill>
            </a:endParaRPr>
          </a:p>
          <a:p>
            <a:pPr marL="449116" lvl="0" indent="0" algn="l" rtl="0">
              <a:spcBef>
                <a:spcPts val="1000"/>
              </a:spcBef>
              <a:spcAft>
                <a:spcPts val="0"/>
              </a:spcAft>
              <a:buNone/>
            </a:pPr>
            <a:r>
              <a:rPr lang="en" dirty="0">
                <a:solidFill>
                  <a:schemeClr val="accent6"/>
                </a:solidFill>
              </a:rPr>
              <a:t>&lt;</a:t>
            </a:r>
            <a:r>
              <a:rPr lang="en" dirty="0">
                <a:solidFill>
                  <a:schemeClr val="accent1"/>
                </a:solidFill>
              </a:rPr>
              <a:t>p</a:t>
            </a:r>
            <a:r>
              <a:rPr lang="en" dirty="0">
                <a:solidFill>
                  <a:schemeClr val="accent3"/>
                </a:solidFill>
              </a:rPr>
              <a:t>&gt;</a:t>
            </a:r>
            <a:endParaRPr dirty="0">
              <a:solidFill>
                <a:schemeClr val="accent3"/>
              </a:solidFill>
            </a:endParaRPr>
          </a:p>
        </p:txBody>
      </p:sp>
      <p:grpSp>
        <p:nvGrpSpPr>
          <p:cNvPr id="621" name="Google Shape;621;p38"/>
          <p:cNvGrpSpPr/>
          <p:nvPr/>
        </p:nvGrpSpPr>
        <p:grpSpPr>
          <a:xfrm>
            <a:off x="1084825" y="1168950"/>
            <a:ext cx="506100" cy="3431975"/>
            <a:chOff x="1084825" y="1168950"/>
            <a:chExt cx="506100" cy="3431975"/>
          </a:xfrm>
        </p:grpSpPr>
        <p:sp>
          <p:nvSpPr>
            <p:cNvPr id="622" name="Google Shape;622;p38"/>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623" name="Google Shape;623;p38"/>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624" name="Google Shape;624;p38"/>
          <p:cNvGrpSpPr/>
          <p:nvPr/>
        </p:nvGrpSpPr>
        <p:grpSpPr>
          <a:xfrm>
            <a:off x="1932125" y="2755894"/>
            <a:ext cx="667800" cy="1022485"/>
            <a:chOff x="2008321" y="2971150"/>
            <a:chExt cx="667800" cy="825650"/>
          </a:xfrm>
        </p:grpSpPr>
        <p:cxnSp>
          <p:nvCxnSpPr>
            <p:cNvPr id="625" name="Google Shape;625;p38"/>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626" name="Google Shape;626;p38"/>
            <p:cNvSpPr txBox="1"/>
            <p:nvPr/>
          </p:nvSpPr>
          <p:spPr>
            <a:xfrm>
              <a:off x="2008321" y="3473700"/>
              <a:ext cx="667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6"/>
                  </a:solidFill>
                  <a:latin typeface="Fira Code"/>
                  <a:ea typeface="Fira Code"/>
                  <a:cs typeface="Fira Code"/>
                  <a:sym typeface="Fira Code"/>
                </a:rPr>
                <a:t>&lt;</a:t>
              </a:r>
              <a:r>
                <a:rPr lang="en">
                  <a:solidFill>
                    <a:schemeClr val="accent1"/>
                  </a:solidFill>
                  <a:latin typeface="Fira Code"/>
                  <a:ea typeface="Fira Code"/>
                  <a:cs typeface="Fira Code"/>
                  <a:sym typeface="Fira Code"/>
                </a:rPr>
                <a:t>/p</a:t>
              </a:r>
              <a:r>
                <a:rPr lang="en">
                  <a:solidFill>
                    <a:schemeClr val="accent6"/>
                  </a:solidFill>
                  <a:latin typeface="Fira Code"/>
                  <a:ea typeface="Fira Code"/>
                  <a:cs typeface="Fira Code"/>
                  <a:sym typeface="Fira Code"/>
                </a:rPr>
                <a:t>&gt;</a:t>
              </a:r>
              <a:endParaRPr>
                <a:solidFill>
                  <a:schemeClr val="accent6"/>
                </a:solidFill>
                <a:latin typeface="Fira Code"/>
                <a:ea typeface="Fira Code"/>
                <a:cs typeface="Fira Code"/>
                <a:sym typeface="Fira Code"/>
              </a:endParaRPr>
            </a:p>
          </p:txBody>
        </p:sp>
      </p:grpSp>
      <p:sp>
        <p:nvSpPr>
          <p:cNvPr id="627" name="Google Shape;627;p38"/>
          <p:cNvSpPr txBox="1"/>
          <p:nvPr/>
        </p:nvSpPr>
        <p:spPr>
          <a:xfrm>
            <a:off x="2239650" y="2581450"/>
            <a:ext cx="6549900" cy="85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3"/>
                </a:solidFill>
                <a:latin typeface="Fira Code"/>
                <a:ea typeface="Fira Code"/>
                <a:cs typeface="Fira Code"/>
                <a:sym typeface="Fira Code"/>
              </a:rPr>
              <a:t>Implement an automated code testing and grading feature and integrate it into an existing LMS program</a:t>
            </a:r>
            <a:endParaRPr sz="1500" dirty="0">
              <a:solidFill>
                <a:schemeClr val="accent3"/>
              </a:solidFill>
              <a:latin typeface="Fira Code"/>
              <a:ea typeface="Fira Code"/>
              <a:cs typeface="Fira Code"/>
              <a:sym typeface="Fira Code"/>
            </a:endParaRPr>
          </a:p>
        </p:txBody>
      </p:sp>
      <p:graphicFrame>
        <p:nvGraphicFramePr>
          <p:cNvPr id="628" name="Google Shape;628;p38"/>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7"/>
                                        </p:tgtEl>
                                        <p:attrNameLst>
                                          <p:attrName>style.visibility</p:attrName>
                                        </p:attrNameLst>
                                      </p:cBhvr>
                                      <p:to>
                                        <p:strVal val="visible"/>
                                      </p:to>
                                    </p:set>
                                    <p:animEffect transition="in" filter="fade">
                                      <p:cBhvr>
                                        <p:cTn id="7" dur="200"/>
                                        <p:tgtEl>
                                          <p:spTgt spid="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‘Significance’</a:t>
            </a:r>
            <a:r>
              <a:rPr lang="en"/>
              <a:t> of project </a:t>
            </a:r>
            <a:r>
              <a:rPr lang="en">
                <a:solidFill>
                  <a:schemeClr val="accent6"/>
                </a:solidFill>
              </a:rPr>
              <a:t>{</a:t>
            </a:r>
            <a:endParaRPr>
              <a:solidFill>
                <a:schemeClr val="accent6"/>
              </a:solidFill>
            </a:endParaRPr>
          </a:p>
        </p:txBody>
      </p:sp>
      <p:grpSp>
        <p:nvGrpSpPr>
          <p:cNvPr id="634" name="Google Shape;634;p39"/>
          <p:cNvGrpSpPr/>
          <p:nvPr/>
        </p:nvGrpSpPr>
        <p:grpSpPr>
          <a:xfrm>
            <a:off x="1084825" y="1200264"/>
            <a:ext cx="506100" cy="3638548"/>
            <a:chOff x="1084825" y="822350"/>
            <a:chExt cx="506100" cy="4013400"/>
          </a:xfrm>
        </p:grpSpPr>
        <p:sp>
          <p:nvSpPr>
            <p:cNvPr id="635" name="Google Shape;635;p39"/>
            <p:cNvSpPr txBox="1"/>
            <p:nvPr/>
          </p:nvSpPr>
          <p:spPr>
            <a:xfrm>
              <a:off x="1084825" y="4156550"/>
              <a:ext cx="506100" cy="679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36" name="Google Shape;636;p39"/>
            <p:cNvCxnSpPr>
              <a:endCxn id="635" idx="0"/>
            </p:cNvCxnSpPr>
            <p:nvPr/>
          </p:nvCxnSpPr>
          <p:spPr>
            <a:xfrm>
              <a:off x="1337875" y="822350"/>
              <a:ext cx="0" cy="3334200"/>
            </a:xfrm>
            <a:prstGeom prst="straightConnector1">
              <a:avLst/>
            </a:prstGeom>
            <a:noFill/>
            <a:ln w="9525" cap="flat" cmpd="sng">
              <a:solidFill>
                <a:schemeClr val="accent4"/>
              </a:solidFill>
              <a:prstDash val="solid"/>
              <a:round/>
              <a:headEnd type="none" w="med" len="med"/>
              <a:tailEnd type="none" w="med" len="med"/>
            </a:ln>
          </p:spPr>
        </p:cxnSp>
      </p:grpSp>
      <p:sp>
        <p:nvSpPr>
          <p:cNvPr id="637" name="Google Shape;637;p39"/>
          <p:cNvSpPr txBox="1"/>
          <p:nvPr/>
        </p:nvSpPr>
        <p:spPr>
          <a:xfrm>
            <a:off x="1801882" y="1203905"/>
            <a:ext cx="5155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Benefits of automated grading:</a:t>
            </a:r>
            <a:endParaRPr sz="2000" dirty="0">
              <a:solidFill>
                <a:schemeClr val="accent1"/>
              </a:solidFill>
              <a:latin typeface="Fira Code"/>
              <a:ea typeface="Fira Code"/>
              <a:cs typeface="Fira Code"/>
              <a:sym typeface="Fira Code"/>
            </a:endParaRPr>
          </a:p>
        </p:txBody>
      </p:sp>
      <p:sp>
        <p:nvSpPr>
          <p:cNvPr id="638" name="Google Shape;638;p39"/>
          <p:cNvSpPr txBox="1"/>
          <p:nvPr/>
        </p:nvSpPr>
        <p:spPr>
          <a:xfrm>
            <a:off x="2417163" y="2397170"/>
            <a:ext cx="1392900" cy="50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latin typeface="Fira Code"/>
                <a:ea typeface="Fira Code"/>
                <a:cs typeface="Fira Code"/>
                <a:sym typeface="Fira Code"/>
              </a:rPr>
              <a:t>Efficient long-term knowledge retention</a:t>
            </a:r>
            <a:endParaRPr sz="1500">
              <a:solidFill>
                <a:schemeClr val="accent3"/>
              </a:solidFill>
              <a:latin typeface="Fira Code"/>
              <a:ea typeface="Fira Code"/>
              <a:cs typeface="Fira Code"/>
              <a:sym typeface="Fira Code"/>
            </a:endParaRPr>
          </a:p>
        </p:txBody>
      </p:sp>
      <p:sp>
        <p:nvSpPr>
          <p:cNvPr id="639" name="Google Shape;639;p39"/>
          <p:cNvSpPr txBox="1"/>
          <p:nvPr/>
        </p:nvSpPr>
        <p:spPr>
          <a:xfrm>
            <a:off x="4306850" y="3169828"/>
            <a:ext cx="1517100" cy="50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latin typeface="Fira Code"/>
                <a:ea typeface="Fira Code"/>
                <a:cs typeface="Fira Code"/>
                <a:sym typeface="Fira Code"/>
              </a:rPr>
              <a:t>Engages and motivates students</a:t>
            </a:r>
            <a:endParaRPr sz="1500">
              <a:solidFill>
                <a:schemeClr val="accent3"/>
              </a:solidFill>
              <a:latin typeface="Fira Code"/>
              <a:ea typeface="Fira Code"/>
              <a:cs typeface="Fira Code"/>
              <a:sym typeface="Fira Code"/>
            </a:endParaRPr>
          </a:p>
        </p:txBody>
      </p:sp>
      <p:sp>
        <p:nvSpPr>
          <p:cNvPr id="640" name="Google Shape;640;p39"/>
          <p:cNvSpPr txBox="1"/>
          <p:nvPr/>
        </p:nvSpPr>
        <p:spPr>
          <a:xfrm>
            <a:off x="6302300" y="3921928"/>
            <a:ext cx="1517100" cy="50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latin typeface="Fira Code"/>
                <a:ea typeface="Fira Code"/>
                <a:cs typeface="Fira Code"/>
                <a:sym typeface="Fira Code"/>
              </a:rPr>
              <a:t>Makes learning more active</a:t>
            </a:r>
            <a:endParaRPr sz="1500">
              <a:solidFill>
                <a:schemeClr val="accent3"/>
              </a:solidFill>
              <a:latin typeface="Fira Code"/>
              <a:ea typeface="Fira Code"/>
              <a:cs typeface="Fira Code"/>
              <a:sym typeface="Fira Code"/>
            </a:endParaRPr>
          </a:p>
        </p:txBody>
      </p:sp>
      <p:sp>
        <p:nvSpPr>
          <p:cNvPr id="641" name="Google Shape;641;p39"/>
          <p:cNvSpPr txBox="1"/>
          <p:nvPr/>
        </p:nvSpPr>
        <p:spPr>
          <a:xfrm>
            <a:off x="1801882" y="1640365"/>
            <a:ext cx="67320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CC642"/>
                </a:solidFill>
                <a:latin typeface="Fira Code"/>
                <a:ea typeface="Fira Code"/>
                <a:cs typeface="Fira Code"/>
                <a:sym typeface="Fira Code"/>
              </a:rPr>
              <a:t>Provides immediate feedback</a:t>
            </a:r>
            <a:br>
              <a:rPr lang="en" sz="2000" dirty="0">
                <a:solidFill>
                  <a:srgbClr val="FCC642"/>
                </a:solidFill>
                <a:latin typeface="Fira Code"/>
                <a:ea typeface="Fira Code"/>
                <a:cs typeface="Fira Code"/>
                <a:sym typeface="Fira Code"/>
              </a:rPr>
            </a:br>
            <a:r>
              <a:rPr lang="en" sz="2000" dirty="0">
                <a:solidFill>
                  <a:srgbClr val="FCC642"/>
                </a:solidFill>
                <a:latin typeface="Fira Code"/>
                <a:ea typeface="Fira Code"/>
                <a:cs typeface="Fira Code"/>
                <a:sym typeface="Fira Code"/>
              </a:rPr>
              <a:t>in the form of scores</a:t>
            </a:r>
            <a:endParaRPr sz="2000" dirty="0">
              <a:solidFill>
                <a:srgbClr val="FCC642"/>
              </a:solidFill>
              <a:latin typeface="Fira Code"/>
              <a:ea typeface="Fira Code"/>
              <a:cs typeface="Fira Code"/>
              <a:sym typeface="Fira Code"/>
            </a:endParaRPr>
          </a:p>
        </p:txBody>
      </p:sp>
      <p:pic>
        <p:nvPicPr>
          <p:cNvPr id="642" name="Google Shape;642;p39"/>
          <p:cNvPicPr preferRelativeResize="0"/>
          <p:nvPr/>
        </p:nvPicPr>
        <p:blipFill>
          <a:blip r:embed="rId3">
            <a:alphaModFix/>
          </a:blip>
          <a:stretch>
            <a:fillRect/>
          </a:stretch>
        </p:blipFill>
        <p:spPr>
          <a:xfrm>
            <a:off x="1740875" y="2309078"/>
            <a:ext cx="676300" cy="676300"/>
          </a:xfrm>
          <a:prstGeom prst="rect">
            <a:avLst/>
          </a:prstGeom>
          <a:noFill/>
          <a:ln>
            <a:noFill/>
          </a:ln>
        </p:spPr>
      </p:pic>
      <p:pic>
        <p:nvPicPr>
          <p:cNvPr id="643" name="Google Shape;643;p39"/>
          <p:cNvPicPr preferRelativeResize="0"/>
          <p:nvPr/>
        </p:nvPicPr>
        <p:blipFill rotWithShape="1">
          <a:blip r:embed="rId4">
            <a:alphaModFix/>
          </a:blip>
          <a:srcRect r="40631"/>
          <a:stretch/>
        </p:blipFill>
        <p:spPr>
          <a:xfrm>
            <a:off x="3905342" y="3081726"/>
            <a:ext cx="401508" cy="676300"/>
          </a:xfrm>
          <a:prstGeom prst="rect">
            <a:avLst/>
          </a:prstGeom>
          <a:noFill/>
          <a:ln>
            <a:noFill/>
          </a:ln>
        </p:spPr>
      </p:pic>
      <p:pic>
        <p:nvPicPr>
          <p:cNvPr id="644" name="Google Shape;644;p39"/>
          <p:cNvPicPr preferRelativeResize="0"/>
          <p:nvPr/>
        </p:nvPicPr>
        <p:blipFill>
          <a:blip r:embed="rId5">
            <a:alphaModFix/>
          </a:blip>
          <a:stretch>
            <a:fillRect/>
          </a:stretch>
        </p:blipFill>
        <p:spPr>
          <a:xfrm>
            <a:off x="5626000" y="3833828"/>
            <a:ext cx="676300" cy="676300"/>
          </a:xfrm>
          <a:prstGeom prst="rect">
            <a:avLst/>
          </a:prstGeom>
          <a:noFill/>
          <a:ln>
            <a:noFill/>
          </a:ln>
        </p:spPr>
      </p:pic>
      <p:graphicFrame>
        <p:nvGraphicFramePr>
          <p:cNvPr id="645" name="Google Shape;645;p39"/>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1"/>
                                        </p:tgtEl>
                                        <p:attrNameLst>
                                          <p:attrName>style.visibility</p:attrName>
                                        </p:attrNameLst>
                                      </p:cBhvr>
                                      <p:to>
                                        <p:strVal val="visible"/>
                                      </p:to>
                                    </p:set>
                                    <p:animEffect transition="in" filter="fade">
                                      <p:cBhvr>
                                        <p:cTn id="7" dur="250"/>
                                        <p:tgtEl>
                                          <p:spTgt spid="6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7"/>
                                        </p:tgtEl>
                                        <p:attrNameLst>
                                          <p:attrName>style.visibility</p:attrName>
                                        </p:attrNameLst>
                                      </p:cBhvr>
                                      <p:to>
                                        <p:strVal val="visible"/>
                                      </p:to>
                                    </p:set>
                                    <p:animEffect transition="in" filter="fade">
                                      <p:cBhvr>
                                        <p:cTn id="10" dur="250"/>
                                        <p:tgtEl>
                                          <p:spTgt spid="6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2"/>
                                        </p:tgtEl>
                                        <p:attrNameLst>
                                          <p:attrName>style.visibility</p:attrName>
                                        </p:attrNameLst>
                                      </p:cBhvr>
                                      <p:to>
                                        <p:strVal val="visible"/>
                                      </p:to>
                                    </p:set>
                                    <p:animEffect transition="in" filter="fade">
                                      <p:cBhvr>
                                        <p:cTn id="15" dur="250"/>
                                        <p:tgtEl>
                                          <p:spTgt spid="6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8"/>
                                        </p:tgtEl>
                                        <p:attrNameLst>
                                          <p:attrName>style.visibility</p:attrName>
                                        </p:attrNameLst>
                                      </p:cBhvr>
                                      <p:to>
                                        <p:strVal val="visible"/>
                                      </p:to>
                                    </p:set>
                                    <p:animEffect transition="in" filter="fade">
                                      <p:cBhvr>
                                        <p:cTn id="18" dur="250"/>
                                        <p:tgtEl>
                                          <p:spTgt spid="6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43"/>
                                        </p:tgtEl>
                                        <p:attrNameLst>
                                          <p:attrName>style.visibility</p:attrName>
                                        </p:attrNameLst>
                                      </p:cBhvr>
                                      <p:to>
                                        <p:strVal val="visible"/>
                                      </p:to>
                                    </p:set>
                                    <p:animEffect transition="in" filter="fade">
                                      <p:cBhvr>
                                        <p:cTn id="23" dur="250"/>
                                        <p:tgtEl>
                                          <p:spTgt spid="6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9"/>
                                        </p:tgtEl>
                                        <p:attrNameLst>
                                          <p:attrName>style.visibility</p:attrName>
                                        </p:attrNameLst>
                                      </p:cBhvr>
                                      <p:to>
                                        <p:strVal val="visible"/>
                                      </p:to>
                                    </p:set>
                                    <p:animEffect transition="in" filter="fade">
                                      <p:cBhvr>
                                        <p:cTn id="26" dur="250"/>
                                        <p:tgtEl>
                                          <p:spTgt spid="6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44"/>
                                        </p:tgtEl>
                                        <p:attrNameLst>
                                          <p:attrName>style.visibility</p:attrName>
                                        </p:attrNameLst>
                                      </p:cBhvr>
                                      <p:to>
                                        <p:strVal val="visible"/>
                                      </p:to>
                                    </p:set>
                                    <p:animEffect transition="in" filter="fade">
                                      <p:cBhvr>
                                        <p:cTn id="31" dur="250"/>
                                        <p:tgtEl>
                                          <p:spTgt spid="6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0"/>
                                        </p:tgtEl>
                                        <p:attrNameLst>
                                          <p:attrName>style.visibility</p:attrName>
                                        </p:attrNameLst>
                                      </p:cBhvr>
                                      <p:to>
                                        <p:strVal val="visible"/>
                                      </p:to>
                                    </p:set>
                                    <p:animEffect transition="in" filter="fade">
                                      <p:cBhvr>
                                        <p:cTn id="34" dur="250"/>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 grpId="0"/>
      <p:bldP spid="638" grpId="0"/>
      <p:bldP spid="639" grpId="0"/>
      <p:bldP spid="640" grpId="0"/>
      <p:bldP spid="6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4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03 </a:t>
            </a:r>
            <a:r>
              <a:rPr lang="en" sz="5000">
                <a:solidFill>
                  <a:schemeClr val="accent6"/>
                </a:solidFill>
              </a:rPr>
              <a:t>{</a:t>
            </a:r>
            <a:endParaRPr sz="5000">
              <a:solidFill>
                <a:schemeClr val="accent6"/>
              </a:solidFill>
            </a:endParaRPr>
          </a:p>
        </p:txBody>
      </p:sp>
      <p:sp>
        <p:nvSpPr>
          <p:cNvPr id="651" name="Google Shape;651;p4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Proposed Solution</a:t>
            </a:r>
            <a:r>
              <a:rPr lang="en">
                <a:solidFill>
                  <a:schemeClr val="accent6"/>
                </a:solidFill>
              </a:rPr>
              <a:t>]</a:t>
            </a:r>
            <a:r>
              <a:rPr lang="en">
                <a:solidFill>
                  <a:schemeClr val="accent1"/>
                </a:solidFill>
              </a:rPr>
              <a:t> </a:t>
            </a:r>
            <a:endParaRPr>
              <a:solidFill>
                <a:schemeClr val="accent3"/>
              </a:solidFill>
            </a:endParaRPr>
          </a:p>
        </p:txBody>
      </p:sp>
      <p:sp>
        <p:nvSpPr>
          <p:cNvPr id="652" name="Google Shape;652;p40"/>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Implementation Details and Demonstration &gt;</a:t>
            </a:r>
            <a:endParaRPr/>
          </a:p>
        </p:txBody>
      </p:sp>
      <p:sp>
        <p:nvSpPr>
          <p:cNvPr id="653" name="Google Shape;653;p4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54" name="Google Shape;654;p40"/>
          <p:cNvCxnSpPr>
            <a:endCxn id="65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pic>
        <p:nvPicPr>
          <p:cNvPr id="655" name="Google Shape;655;p40"/>
          <p:cNvPicPr preferRelativeResize="0"/>
          <p:nvPr/>
        </p:nvPicPr>
        <p:blipFill rotWithShape="1">
          <a:blip r:embed="rId3">
            <a:alphaModFix/>
          </a:blip>
          <a:srcRect b="8130"/>
          <a:stretch/>
        </p:blipFill>
        <p:spPr>
          <a:xfrm>
            <a:off x="6210066" y="2448125"/>
            <a:ext cx="2933935" cy="2695375"/>
          </a:xfrm>
          <a:prstGeom prst="rect">
            <a:avLst/>
          </a:prstGeom>
          <a:noFill/>
          <a:ln>
            <a:noFill/>
          </a:ln>
        </p:spPr>
      </p:pic>
      <p:graphicFrame>
        <p:nvGraphicFramePr>
          <p:cNvPr id="656" name="Google Shape;656;p40"/>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1"/>
          <p:cNvSpPr txBox="1">
            <a:spLocks noGrp="1"/>
          </p:cNvSpPr>
          <p:nvPr>
            <p:ph type="title"/>
          </p:nvPr>
        </p:nvSpPr>
        <p:spPr>
          <a:xfrm>
            <a:off x="1131500" y="1230850"/>
            <a:ext cx="2940900" cy="530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t>Features and</a:t>
            </a:r>
            <a:br>
              <a:rPr lang="en"/>
            </a:br>
            <a:r>
              <a:rPr lang="en"/>
              <a:t>Use Cases; </a:t>
            </a:r>
            <a:r>
              <a:rPr lang="en">
                <a:solidFill>
                  <a:schemeClr val="accent6"/>
                </a:solidFill>
              </a:rPr>
              <a:t>{</a:t>
            </a:r>
            <a:endParaRPr>
              <a:solidFill>
                <a:schemeClr val="accent6"/>
              </a:solidFill>
            </a:endParaRPr>
          </a:p>
        </p:txBody>
      </p:sp>
      <p:sp>
        <p:nvSpPr>
          <p:cNvPr id="662" name="Google Shape;662;p41"/>
          <p:cNvSpPr txBox="1">
            <a:spLocks noGrp="1"/>
          </p:cNvSpPr>
          <p:nvPr>
            <p:ph type="subTitle" idx="1"/>
          </p:nvPr>
        </p:nvSpPr>
        <p:spPr>
          <a:xfrm>
            <a:off x="1593350" y="2336450"/>
            <a:ext cx="2373300" cy="108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‘Automated code testing and grading function for assignments’</a:t>
            </a:r>
            <a:endParaRPr>
              <a:solidFill>
                <a:schemeClr val="accent2"/>
              </a:solidFill>
            </a:endParaRPr>
          </a:p>
          <a:p>
            <a:pPr marL="449116" lvl="0" indent="0" algn="l" rtl="0">
              <a:spcBef>
                <a:spcPts val="1000"/>
              </a:spcBef>
              <a:spcAft>
                <a:spcPts val="0"/>
              </a:spcAft>
              <a:buNone/>
            </a:pPr>
            <a:endParaRPr>
              <a:solidFill>
                <a:schemeClr val="accent3"/>
              </a:solidFill>
            </a:endParaRPr>
          </a:p>
        </p:txBody>
      </p:sp>
      <p:grpSp>
        <p:nvGrpSpPr>
          <p:cNvPr id="663" name="Google Shape;663;p41"/>
          <p:cNvGrpSpPr/>
          <p:nvPr/>
        </p:nvGrpSpPr>
        <p:grpSpPr>
          <a:xfrm>
            <a:off x="1084825" y="2057279"/>
            <a:ext cx="506100" cy="1840120"/>
            <a:chOff x="1084825" y="1168735"/>
            <a:chExt cx="506100" cy="2622000"/>
          </a:xfrm>
        </p:grpSpPr>
        <p:sp>
          <p:nvSpPr>
            <p:cNvPr id="664" name="Google Shape;664;p41"/>
            <p:cNvSpPr txBox="1"/>
            <p:nvPr/>
          </p:nvSpPr>
          <p:spPr>
            <a:xfrm>
              <a:off x="1084825" y="2869735"/>
              <a:ext cx="506100" cy="921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665" name="Google Shape;665;p41"/>
            <p:cNvCxnSpPr>
              <a:endCxn id="664" idx="0"/>
            </p:cNvCxnSpPr>
            <p:nvPr/>
          </p:nvCxnSpPr>
          <p:spPr>
            <a:xfrm>
              <a:off x="1337875" y="1168735"/>
              <a:ext cx="0" cy="1701000"/>
            </a:xfrm>
            <a:prstGeom prst="straightConnector1">
              <a:avLst/>
            </a:prstGeom>
            <a:noFill/>
            <a:ln w="9525" cap="flat" cmpd="sng">
              <a:solidFill>
                <a:schemeClr val="accent4"/>
              </a:solidFill>
              <a:prstDash val="solid"/>
              <a:round/>
              <a:headEnd type="none" w="med" len="med"/>
              <a:tailEnd type="none" w="med" len="med"/>
            </a:ln>
          </p:spPr>
        </p:cxnSp>
      </p:grpSp>
      <p:pic>
        <p:nvPicPr>
          <p:cNvPr id="666" name="Google Shape;666;p41"/>
          <p:cNvPicPr preferRelativeResize="0"/>
          <p:nvPr/>
        </p:nvPicPr>
        <p:blipFill>
          <a:blip r:embed="rId3">
            <a:alphaModFix/>
          </a:blip>
          <a:stretch>
            <a:fillRect/>
          </a:stretch>
        </p:blipFill>
        <p:spPr>
          <a:xfrm>
            <a:off x="4129025" y="601225"/>
            <a:ext cx="4862575" cy="4317500"/>
          </a:xfrm>
          <a:prstGeom prst="rect">
            <a:avLst/>
          </a:prstGeom>
          <a:noFill/>
          <a:ln>
            <a:noFill/>
          </a:ln>
        </p:spPr>
      </p:pic>
      <p:graphicFrame>
        <p:nvGraphicFramePr>
          <p:cNvPr id="667" name="Google Shape;667;p41"/>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‘Technologies’</a:t>
            </a:r>
            <a:r>
              <a:rPr lang="en" dirty="0"/>
              <a:t> used </a:t>
            </a:r>
            <a:r>
              <a:rPr lang="en" dirty="0">
                <a:solidFill>
                  <a:schemeClr val="accent6"/>
                </a:solidFill>
              </a:rPr>
              <a:t>{</a:t>
            </a:r>
            <a:endParaRPr dirty="0">
              <a:solidFill>
                <a:schemeClr val="accent6"/>
              </a:solidFill>
            </a:endParaRPr>
          </a:p>
        </p:txBody>
      </p:sp>
      <p:grpSp>
        <p:nvGrpSpPr>
          <p:cNvPr id="634" name="Google Shape;634;p39"/>
          <p:cNvGrpSpPr/>
          <p:nvPr/>
        </p:nvGrpSpPr>
        <p:grpSpPr>
          <a:xfrm>
            <a:off x="1084825" y="1200264"/>
            <a:ext cx="506100" cy="3638548"/>
            <a:chOff x="1084825" y="822350"/>
            <a:chExt cx="506100" cy="4013400"/>
          </a:xfrm>
        </p:grpSpPr>
        <p:sp>
          <p:nvSpPr>
            <p:cNvPr id="635" name="Google Shape;635;p39"/>
            <p:cNvSpPr txBox="1"/>
            <p:nvPr/>
          </p:nvSpPr>
          <p:spPr>
            <a:xfrm>
              <a:off x="1084825" y="4156550"/>
              <a:ext cx="506100" cy="679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36" name="Google Shape;636;p39"/>
            <p:cNvCxnSpPr>
              <a:endCxn id="635" idx="0"/>
            </p:cNvCxnSpPr>
            <p:nvPr/>
          </p:nvCxnSpPr>
          <p:spPr>
            <a:xfrm>
              <a:off x="1337875" y="822350"/>
              <a:ext cx="0" cy="3334200"/>
            </a:xfrm>
            <a:prstGeom prst="straightConnector1">
              <a:avLst/>
            </a:prstGeom>
            <a:noFill/>
            <a:ln w="9525" cap="flat" cmpd="sng">
              <a:solidFill>
                <a:schemeClr val="accent4"/>
              </a:solidFill>
              <a:prstDash val="solid"/>
              <a:round/>
              <a:headEnd type="none" w="med" len="med"/>
              <a:tailEnd type="none" w="med" len="med"/>
            </a:ln>
          </p:spPr>
        </p:cxnSp>
      </p:grpSp>
      <p:sp>
        <p:nvSpPr>
          <p:cNvPr id="638" name="Google Shape;638;p39"/>
          <p:cNvSpPr txBox="1"/>
          <p:nvPr/>
        </p:nvSpPr>
        <p:spPr>
          <a:xfrm>
            <a:off x="2417162" y="1802086"/>
            <a:ext cx="2329009" cy="50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3"/>
                </a:solidFill>
                <a:latin typeface="Fira Code"/>
                <a:ea typeface="Fira Code"/>
                <a:cs typeface="Fira Code"/>
                <a:sym typeface="Fira Code"/>
              </a:rPr>
              <a:t>Frontend: Reactjs</a:t>
            </a:r>
            <a:endParaRPr sz="1500" dirty="0">
              <a:solidFill>
                <a:schemeClr val="accent3"/>
              </a:solidFill>
              <a:latin typeface="Fira Code"/>
              <a:ea typeface="Fira Code"/>
              <a:cs typeface="Fira Code"/>
              <a:sym typeface="Fira Code"/>
            </a:endParaRPr>
          </a:p>
        </p:txBody>
      </p:sp>
      <p:sp>
        <p:nvSpPr>
          <p:cNvPr id="639" name="Google Shape;639;p39"/>
          <p:cNvSpPr txBox="1"/>
          <p:nvPr/>
        </p:nvSpPr>
        <p:spPr>
          <a:xfrm>
            <a:off x="4306849" y="2574744"/>
            <a:ext cx="3080921" cy="50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3"/>
                </a:solidFill>
                <a:latin typeface="Fira Code"/>
                <a:ea typeface="Fira Code"/>
                <a:cs typeface="Fira Code"/>
                <a:sym typeface="Fira Code"/>
              </a:rPr>
              <a:t>Backend: Node.js</a:t>
            </a:r>
            <a:endParaRPr sz="1500" dirty="0">
              <a:solidFill>
                <a:schemeClr val="accent3"/>
              </a:solidFill>
              <a:latin typeface="Fira Code"/>
              <a:ea typeface="Fira Code"/>
              <a:cs typeface="Fira Code"/>
              <a:sym typeface="Fira Code"/>
            </a:endParaRPr>
          </a:p>
        </p:txBody>
      </p:sp>
      <p:sp>
        <p:nvSpPr>
          <p:cNvPr id="640" name="Google Shape;640;p39"/>
          <p:cNvSpPr txBox="1"/>
          <p:nvPr/>
        </p:nvSpPr>
        <p:spPr>
          <a:xfrm>
            <a:off x="6302299" y="3399414"/>
            <a:ext cx="2290157" cy="50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3"/>
                </a:solidFill>
                <a:latin typeface="Fira Code"/>
                <a:ea typeface="Fira Code"/>
                <a:cs typeface="Fira Code"/>
                <a:sym typeface="Fira Code"/>
              </a:rPr>
              <a:t>Backend Database Management: MySQL</a:t>
            </a:r>
            <a:endParaRPr sz="1500" dirty="0">
              <a:solidFill>
                <a:schemeClr val="accent3"/>
              </a:solidFill>
              <a:latin typeface="Fira Code"/>
              <a:ea typeface="Fira Code"/>
              <a:cs typeface="Fira Code"/>
              <a:sym typeface="Fira Code"/>
            </a:endParaRPr>
          </a:p>
        </p:txBody>
      </p:sp>
      <p:graphicFrame>
        <p:nvGraphicFramePr>
          <p:cNvPr id="645" name="Google Shape;645;p39"/>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5" name="Google Shape;693;p43">
            <a:extLst>
              <a:ext uri="{FF2B5EF4-FFF2-40B4-BE49-F238E27FC236}">
                <a16:creationId xmlns:a16="http://schemas.microsoft.com/office/drawing/2014/main" id="{653215CF-F381-4CBB-BDB9-C80545942524}"/>
              </a:ext>
            </a:extLst>
          </p:cNvPr>
          <p:cNvPicPr preferRelativeResize="0"/>
          <p:nvPr/>
        </p:nvPicPr>
        <p:blipFill rotWithShape="1">
          <a:blip r:embed="rId3">
            <a:alphaModFix/>
          </a:blip>
          <a:srcRect l="23590" t="5223" r="23277" b="7569"/>
          <a:stretch/>
        </p:blipFill>
        <p:spPr>
          <a:xfrm>
            <a:off x="1641621" y="1676450"/>
            <a:ext cx="775542" cy="725576"/>
          </a:xfrm>
          <a:prstGeom prst="rect">
            <a:avLst/>
          </a:prstGeom>
          <a:noFill/>
          <a:ln>
            <a:noFill/>
          </a:ln>
        </p:spPr>
      </p:pic>
      <p:pic>
        <p:nvPicPr>
          <p:cNvPr id="16" name="Google Shape;706;p44">
            <a:extLst>
              <a:ext uri="{FF2B5EF4-FFF2-40B4-BE49-F238E27FC236}">
                <a16:creationId xmlns:a16="http://schemas.microsoft.com/office/drawing/2014/main" id="{2D79116C-0058-481F-9C58-3990C00AD48D}"/>
              </a:ext>
            </a:extLst>
          </p:cNvPr>
          <p:cNvPicPr preferRelativeResize="0"/>
          <p:nvPr/>
        </p:nvPicPr>
        <p:blipFill rotWithShape="1">
          <a:blip r:embed="rId4">
            <a:alphaModFix/>
          </a:blip>
          <a:srcRect l="10533" r="9905"/>
          <a:stretch/>
        </p:blipFill>
        <p:spPr>
          <a:xfrm>
            <a:off x="3152392" y="2462006"/>
            <a:ext cx="1154457" cy="725575"/>
          </a:xfrm>
          <a:prstGeom prst="rect">
            <a:avLst/>
          </a:prstGeom>
          <a:noFill/>
          <a:ln>
            <a:noFill/>
          </a:ln>
        </p:spPr>
      </p:pic>
      <p:pic>
        <p:nvPicPr>
          <p:cNvPr id="17" name="Google Shape;726;p45">
            <a:extLst>
              <a:ext uri="{FF2B5EF4-FFF2-40B4-BE49-F238E27FC236}">
                <a16:creationId xmlns:a16="http://schemas.microsoft.com/office/drawing/2014/main" id="{DA583C09-A0B6-4384-B615-40BDCAEEDF0E}"/>
              </a:ext>
            </a:extLst>
          </p:cNvPr>
          <p:cNvPicPr preferRelativeResize="0"/>
          <p:nvPr/>
        </p:nvPicPr>
        <p:blipFill>
          <a:blip r:embed="rId5">
            <a:alphaModFix/>
          </a:blip>
          <a:stretch>
            <a:fillRect/>
          </a:stretch>
        </p:blipFill>
        <p:spPr>
          <a:xfrm>
            <a:off x="4618864" y="3297926"/>
            <a:ext cx="1683436" cy="703076"/>
          </a:xfrm>
          <a:prstGeom prst="rect">
            <a:avLst/>
          </a:prstGeom>
          <a:noFill/>
          <a:ln>
            <a:noFill/>
          </a:ln>
        </p:spPr>
      </p:pic>
    </p:spTree>
    <p:extLst>
      <p:ext uri="{BB962C8B-B14F-4D97-AF65-F5344CB8AC3E}">
        <p14:creationId xmlns:p14="http://schemas.microsoft.com/office/powerpoint/2010/main" val="407193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8"/>
                                        </p:tgtEl>
                                        <p:attrNameLst>
                                          <p:attrName>style.visibility</p:attrName>
                                        </p:attrNameLst>
                                      </p:cBhvr>
                                      <p:to>
                                        <p:strVal val="visible"/>
                                      </p:to>
                                    </p:set>
                                    <p:animEffect transition="in" filter="fade">
                                      <p:cBhvr>
                                        <p:cTn id="10" dur="100"/>
                                        <p:tgtEl>
                                          <p:spTgt spid="6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9"/>
                                        </p:tgtEl>
                                        <p:attrNameLst>
                                          <p:attrName>style.visibility</p:attrName>
                                        </p:attrNameLst>
                                      </p:cBhvr>
                                      <p:to>
                                        <p:strVal val="visible"/>
                                      </p:to>
                                    </p:set>
                                    <p:animEffect transition="in" filter="fade">
                                      <p:cBhvr>
                                        <p:cTn id="18" dur="100"/>
                                        <p:tgtEl>
                                          <p:spTgt spid="6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40"/>
                                        </p:tgtEl>
                                        <p:attrNameLst>
                                          <p:attrName>style.visibility</p:attrName>
                                        </p:attrNameLst>
                                      </p:cBhvr>
                                      <p:to>
                                        <p:strVal val="visible"/>
                                      </p:to>
                                    </p:set>
                                    <p:animEffect transition="in" filter="fade">
                                      <p:cBhvr>
                                        <p:cTn id="26" dur="100"/>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 grpId="0"/>
      <p:bldP spid="639" grpId="0"/>
      <p:bldP spid="6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4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Testing: </a:t>
            </a:r>
            <a:r>
              <a:rPr lang="en" dirty="0">
                <a:solidFill>
                  <a:schemeClr val="accent2"/>
                </a:solidFill>
              </a:rPr>
              <a:t>‘Dynamic’ </a:t>
            </a:r>
            <a:r>
              <a:rPr lang="en" dirty="0">
                <a:solidFill>
                  <a:schemeClr val="accent6"/>
                </a:solidFill>
              </a:rPr>
              <a:t>{</a:t>
            </a:r>
            <a:endParaRPr dirty="0">
              <a:solidFill>
                <a:schemeClr val="accent2"/>
              </a:solidFill>
            </a:endParaRPr>
          </a:p>
        </p:txBody>
      </p:sp>
      <p:sp>
        <p:nvSpPr>
          <p:cNvPr id="733" name="Google Shape;733;p46"/>
          <p:cNvSpPr txBox="1">
            <a:spLocks noGrp="1"/>
          </p:cNvSpPr>
          <p:nvPr>
            <p:ph type="subTitle" idx="2"/>
          </p:nvPr>
        </p:nvSpPr>
        <p:spPr>
          <a:xfrm>
            <a:off x="1679425" y="2108100"/>
            <a:ext cx="37059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2"/>
                </a:solidFill>
              </a:rPr>
              <a:t>Can identify vulnerabilities in a runtime environment</a:t>
            </a:r>
            <a:endParaRPr sz="1500" dirty="0">
              <a:solidFill>
                <a:schemeClr val="accent2"/>
              </a:solidFill>
            </a:endParaRPr>
          </a:p>
        </p:txBody>
      </p:sp>
      <p:sp>
        <p:nvSpPr>
          <p:cNvPr id="734" name="Google Shape;734;p46"/>
          <p:cNvSpPr txBox="1">
            <a:spLocks noGrp="1"/>
          </p:cNvSpPr>
          <p:nvPr>
            <p:ph type="subTitle" idx="6"/>
          </p:nvPr>
        </p:nvSpPr>
        <p:spPr>
          <a:xfrm>
            <a:off x="5222700" y="2705575"/>
            <a:ext cx="38415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lt1"/>
                </a:solidFill>
              </a:rPr>
              <a:t>Can only find defects in the part of the code that is actually executed</a:t>
            </a:r>
            <a:endParaRPr sz="1500" dirty="0">
              <a:solidFill>
                <a:schemeClr val="lt1"/>
              </a:solidFill>
            </a:endParaRPr>
          </a:p>
        </p:txBody>
      </p:sp>
      <p:sp>
        <p:nvSpPr>
          <p:cNvPr id="735" name="Google Shape;735;p46"/>
          <p:cNvSpPr txBox="1">
            <a:spLocks noGrp="1"/>
          </p:cNvSpPr>
          <p:nvPr>
            <p:ph type="subTitle" idx="8"/>
          </p:nvPr>
        </p:nvSpPr>
        <p:spPr>
          <a:xfrm>
            <a:off x="1679425" y="3147588"/>
            <a:ext cx="30795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2"/>
                </a:solidFill>
              </a:rPr>
              <a:t>Can expose more complicated flaws</a:t>
            </a:r>
            <a:endParaRPr sz="1500"/>
          </a:p>
        </p:txBody>
      </p:sp>
      <p:grpSp>
        <p:nvGrpSpPr>
          <p:cNvPr id="736" name="Google Shape;736;p46"/>
          <p:cNvGrpSpPr/>
          <p:nvPr/>
        </p:nvGrpSpPr>
        <p:grpSpPr>
          <a:xfrm>
            <a:off x="1084825" y="1152475"/>
            <a:ext cx="506100" cy="3544500"/>
            <a:chOff x="1084825" y="1152475"/>
            <a:chExt cx="506100" cy="3544500"/>
          </a:xfrm>
        </p:grpSpPr>
        <p:sp>
          <p:nvSpPr>
            <p:cNvPr id="737" name="Google Shape;737;p46"/>
            <p:cNvSpPr txBox="1"/>
            <p:nvPr/>
          </p:nvSpPr>
          <p:spPr>
            <a:xfrm>
              <a:off x="1084825" y="408137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38" name="Google Shape;738;p46"/>
            <p:cNvCxnSpPr>
              <a:endCxn id="737" idx="0"/>
            </p:cNvCxnSpPr>
            <p:nvPr/>
          </p:nvCxnSpPr>
          <p:spPr>
            <a:xfrm>
              <a:off x="1337875" y="1152475"/>
              <a:ext cx="0" cy="2928900"/>
            </a:xfrm>
            <a:prstGeom prst="straightConnector1">
              <a:avLst/>
            </a:prstGeom>
            <a:noFill/>
            <a:ln w="9525" cap="flat" cmpd="sng">
              <a:solidFill>
                <a:schemeClr val="accent4"/>
              </a:solidFill>
              <a:prstDash val="solid"/>
              <a:round/>
              <a:headEnd type="none" w="med" len="med"/>
              <a:tailEnd type="none" w="med" len="med"/>
            </a:ln>
          </p:spPr>
        </p:cxnSp>
      </p:grpSp>
      <p:pic>
        <p:nvPicPr>
          <p:cNvPr id="739" name="Google Shape;739;p46"/>
          <p:cNvPicPr preferRelativeResize="0"/>
          <p:nvPr/>
        </p:nvPicPr>
        <p:blipFill>
          <a:blip r:embed="rId3">
            <a:alphaModFix/>
          </a:blip>
          <a:stretch>
            <a:fillRect/>
          </a:stretch>
        </p:blipFill>
        <p:spPr>
          <a:xfrm rot="10800000" flipH="1">
            <a:off x="1313675" y="2146840"/>
            <a:ext cx="365760" cy="365760"/>
          </a:xfrm>
          <a:prstGeom prst="rect">
            <a:avLst/>
          </a:prstGeom>
          <a:noFill/>
          <a:ln>
            <a:noFill/>
          </a:ln>
        </p:spPr>
      </p:pic>
      <p:pic>
        <p:nvPicPr>
          <p:cNvPr id="740" name="Google Shape;740;p46"/>
          <p:cNvPicPr preferRelativeResize="0"/>
          <p:nvPr/>
        </p:nvPicPr>
        <p:blipFill>
          <a:blip r:embed="rId4">
            <a:alphaModFix/>
          </a:blip>
          <a:stretch>
            <a:fillRect/>
          </a:stretch>
        </p:blipFill>
        <p:spPr>
          <a:xfrm>
            <a:off x="4856950" y="2711482"/>
            <a:ext cx="365760" cy="365760"/>
          </a:xfrm>
          <a:prstGeom prst="rect">
            <a:avLst/>
          </a:prstGeom>
          <a:noFill/>
          <a:ln>
            <a:noFill/>
          </a:ln>
        </p:spPr>
      </p:pic>
      <p:sp>
        <p:nvSpPr>
          <p:cNvPr id="741" name="Google Shape;741;p46"/>
          <p:cNvSpPr txBox="1"/>
          <p:nvPr/>
        </p:nvSpPr>
        <p:spPr>
          <a:xfrm>
            <a:off x="1485025" y="1219375"/>
            <a:ext cx="72906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72D9F0"/>
                </a:solidFill>
                <a:latin typeface="Fira Code"/>
                <a:ea typeface="Fira Code"/>
                <a:cs typeface="Fira Code"/>
                <a:sym typeface="Fira Code"/>
              </a:rPr>
              <a:t>[Examines an application during or after a program is run.</a:t>
            </a:r>
            <a:br>
              <a:rPr lang="en" sz="1200" dirty="0">
                <a:solidFill>
                  <a:srgbClr val="72D9F0"/>
                </a:solidFill>
                <a:latin typeface="Fira Code"/>
                <a:ea typeface="Fira Code"/>
                <a:cs typeface="Fira Code"/>
                <a:sym typeface="Fira Code"/>
              </a:rPr>
            </a:br>
            <a:r>
              <a:rPr lang="en" sz="1200" dirty="0">
                <a:solidFill>
                  <a:srgbClr val="72D9F0"/>
                </a:solidFill>
                <a:latin typeface="Fira Code"/>
                <a:ea typeface="Fira Code"/>
                <a:cs typeface="Fira Code"/>
                <a:sym typeface="Fira Code"/>
              </a:rPr>
              <a:t>Executes the software and validates the output with the expected outcome to check for its functional behaviour.]</a:t>
            </a:r>
            <a:endParaRPr sz="1200" dirty="0">
              <a:solidFill>
                <a:srgbClr val="72D9F0"/>
              </a:solidFill>
              <a:latin typeface="Fira Code"/>
              <a:ea typeface="Fira Code"/>
              <a:cs typeface="Fira Code"/>
              <a:sym typeface="Fira Code"/>
            </a:endParaRPr>
          </a:p>
        </p:txBody>
      </p:sp>
      <p:pic>
        <p:nvPicPr>
          <p:cNvPr id="742" name="Google Shape;742;p46"/>
          <p:cNvPicPr preferRelativeResize="0"/>
          <p:nvPr/>
        </p:nvPicPr>
        <p:blipFill>
          <a:blip r:embed="rId3">
            <a:alphaModFix/>
          </a:blip>
          <a:stretch>
            <a:fillRect/>
          </a:stretch>
        </p:blipFill>
        <p:spPr>
          <a:xfrm rot="10800000" flipH="1">
            <a:off x="1313675" y="3133902"/>
            <a:ext cx="365760" cy="365760"/>
          </a:xfrm>
          <a:prstGeom prst="rect">
            <a:avLst/>
          </a:prstGeom>
          <a:noFill/>
          <a:ln>
            <a:noFill/>
          </a:ln>
        </p:spPr>
      </p:pic>
      <p:graphicFrame>
        <p:nvGraphicFramePr>
          <p:cNvPr id="743" name="Google Shape;743;p46"/>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fade">
                                      <p:cBhvr>
                                        <p:cTn id="7" dur="200"/>
                                        <p:tgtEl>
                                          <p:spTgt spid="7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3">
                                            <p:txEl>
                                              <p:pRg st="0" end="0"/>
                                            </p:txEl>
                                          </p:spTgt>
                                        </p:tgtEl>
                                        <p:attrNameLst>
                                          <p:attrName>style.visibility</p:attrName>
                                        </p:attrNameLst>
                                      </p:cBhvr>
                                      <p:to>
                                        <p:strVal val="visible"/>
                                      </p:to>
                                    </p:set>
                                    <p:animEffect transition="in" filter="fade">
                                      <p:cBhvr>
                                        <p:cTn id="10" dur="200"/>
                                        <p:tgtEl>
                                          <p:spTgt spid="73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42"/>
                                        </p:tgtEl>
                                        <p:attrNameLst>
                                          <p:attrName>style.visibility</p:attrName>
                                        </p:attrNameLst>
                                      </p:cBhvr>
                                      <p:to>
                                        <p:strVal val="visible"/>
                                      </p:to>
                                    </p:set>
                                    <p:animEffect transition="in" filter="fade">
                                      <p:cBhvr>
                                        <p:cTn id="13" dur="200"/>
                                        <p:tgtEl>
                                          <p:spTgt spid="7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35">
                                            <p:txEl>
                                              <p:pRg st="0" end="0"/>
                                            </p:txEl>
                                          </p:spTgt>
                                        </p:tgtEl>
                                        <p:attrNameLst>
                                          <p:attrName>style.visibility</p:attrName>
                                        </p:attrNameLst>
                                      </p:cBhvr>
                                      <p:to>
                                        <p:strVal val="visible"/>
                                      </p:to>
                                    </p:set>
                                    <p:animEffect transition="in" filter="fade">
                                      <p:cBhvr>
                                        <p:cTn id="16" dur="200"/>
                                        <p:tgtEl>
                                          <p:spTgt spid="73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40"/>
                                        </p:tgtEl>
                                        <p:attrNameLst>
                                          <p:attrName>style.visibility</p:attrName>
                                        </p:attrNameLst>
                                      </p:cBhvr>
                                      <p:to>
                                        <p:strVal val="visible"/>
                                      </p:to>
                                    </p:set>
                                    <p:animEffect transition="in" filter="fade">
                                      <p:cBhvr>
                                        <p:cTn id="21" dur="250"/>
                                        <p:tgtEl>
                                          <p:spTgt spid="7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34">
                                            <p:txEl>
                                              <p:pRg st="0" end="0"/>
                                            </p:txEl>
                                          </p:spTgt>
                                        </p:tgtEl>
                                        <p:attrNameLst>
                                          <p:attrName>style.visibility</p:attrName>
                                        </p:attrNameLst>
                                      </p:cBhvr>
                                      <p:to>
                                        <p:strVal val="visible"/>
                                      </p:to>
                                    </p:set>
                                    <p:animEffect transition="in" filter="fade">
                                      <p:cBhvr>
                                        <p:cTn id="24" dur="250"/>
                                        <p:tgtEl>
                                          <p:spTgt spid="7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 grpId="0" build="p"/>
      <p:bldP spid="734" grpId="0" build="p"/>
      <p:bldP spid="7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4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‘Static’ </a:t>
            </a:r>
            <a:r>
              <a:rPr lang="en"/>
              <a:t>Code Analysis</a:t>
            </a:r>
            <a:r>
              <a:rPr lang="en">
                <a:solidFill>
                  <a:schemeClr val="accent2"/>
                </a:solidFill>
              </a:rPr>
              <a:t> </a:t>
            </a:r>
            <a:r>
              <a:rPr lang="en">
                <a:solidFill>
                  <a:schemeClr val="accent6"/>
                </a:solidFill>
              </a:rPr>
              <a:t>{</a:t>
            </a:r>
            <a:endParaRPr>
              <a:solidFill>
                <a:schemeClr val="accent2"/>
              </a:solidFill>
            </a:endParaRPr>
          </a:p>
        </p:txBody>
      </p:sp>
      <p:sp>
        <p:nvSpPr>
          <p:cNvPr id="749" name="Google Shape;749;p47"/>
          <p:cNvSpPr txBox="1">
            <a:spLocks noGrp="1"/>
          </p:cNvSpPr>
          <p:nvPr>
            <p:ph type="subTitle" idx="1"/>
          </p:nvPr>
        </p:nvSpPr>
        <p:spPr>
          <a:xfrm>
            <a:off x="1603225" y="2377440"/>
            <a:ext cx="29295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t>Reduce potential production issues</a:t>
            </a:r>
            <a:endParaRPr sz="1000"/>
          </a:p>
        </p:txBody>
      </p:sp>
      <p:sp>
        <p:nvSpPr>
          <p:cNvPr id="750" name="Google Shape;750;p47"/>
          <p:cNvSpPr txBox="1">
            <a:spLocks noGrp="1"/>
          </p:cNvSpPr>
          <p:nvPr>
            <p:ph type="subTitle" idx="2"/>
          </p:nvPr>
        </p:nvSpPr>
        <p:spPr>
          <a:xfrm>
            <a:off x="1603225" y="2103120"/>
            <a:ext cx="37059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2"/>
                </a:solidFill>
              </a:rPr>
              <a:t>Ensure adherence to development standards</a:t>
            </a:r>
            <a:endParaRPr sz="1500">
              <a:solidFill>
                <a:schemeClr val="accent2"/>
              </a:solidFill>
            </a:endParaRPr>
          </a:p>
        </p:txBody>
      </p:sp>
      <p:sp>
        <p:nvSpPr>
          <p:cNvPr id="751" name="Google Shape;751;p47"/>
          <p:cNvSpPr txBox="1">
            <a:spLocks noGrp="1"/>
          </p:cNvSpPr>
          <p:nvPr>
            <p:ph type="subTitle" idx="5"/>
          </p:nvPr>
        </p:nvSpPr>
        <p:spPr>
          <a:xfrm>
            <a:off x="5070300" y="2377440"/>
            <a:ext cx="37059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t>Little understanding of developer intent </a:t>
            </a:r>
            <a:endParaRPr sz="1000"/>
          </a:p>
        </p:txBody>
      </p:sp>
      <p:sp>
        <p:nvSpPr>
          <p:cNvPr id="752" name="Google Shape;752;p47"/>
          <p:cNvSpPr txBox="1">
            <a:spLocks noGrp="1"/>
          </p:cNvSpPr>
          <p:nvPr>
            <p:ph type="subTitle" idx="6"/>
          </p:nvPr>
        </p:nvSpPr>
        <p:spPr>
          <a:xfrm>
            <a:off x="5070300" y="2103120"/>
            <a:ext cx="38415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lt1"/>
                </a:solidFill>
              </a:rPr>
              <a:t>Unable to expose complicated and subtle flaws or vulnerabilities</a:t>
            </a:r>
            <a:endParaRPr sz="1500">
              <a:solidFill>
                <a:schemeClr val="lt1"/>
              </a:solidFill>
            </a:endParaRPr>
          </a:p>
        </p:txBody>
      </p:sp>
      <p:sp>
        <p:nvSpPr>
          <p:cNvPr id="753" name="Google Shape;753;p47"/>
          <p:cNvSpPr txBox="1">
            <a:spLocks noGrp="1"/>
          </p:cNvSpPr>
          <p:nvPr>
            <p:ph type="subTitle" idx="7"/>
          </p:nvPr>
        </p:nvSpPr>
        <p:spPr>
          <a:xfrm>
            <a:off x="1583275" y="3196725"/>
            <a:ext cx="2969400" cy="5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t>Relatively cost-efficient</a:t>
            </a:r>
            <a:endParaRPr sz="1000"/>
          </a:p>
        </p:txBody>
      </p:sp>
      <p:sp>
        <p:nvSpPr>
          <p:cNvPr id="754" name="Google Shape;754;p47"/>
          <p:cNvSpPr txBox="1">
            <a:spLocks noGrp="1"/>
          </p:cNvSpPr>
          <p:nvPr>
            <p:ph type="subTitle" idx="8"/>
          </p:nvPr>
        </p:nvSpPr>
        <p:spPr>
          <a:xfrm>
            <a:off x="1603225" y="3071388"/>
            <a:ext cx="30795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2"/>
                </a:solidFill>
              </a:rPr>
              <a:t>Able to detect bugs early</a:t>
            </a:r>
            <a:endParaRPr sz="1500"/>
          </a:p>
        </p:txBody>
      </p:sp>
      <p:sp>
        <p:nvSpPr>
          <p:cNvPr id="755" name="Google Shape;755;p47"/>
          <p:cNvSpPr txBox="1">
            <a:spLocks noGrp="1"/>
          </p:cNvSpPr>
          <p:nvPr>
            <p:ph type="subTitle" idx="13"/>
          </p:nvPr>
        </p:nvSpPr>
        <p:spPr>
          <a:xfrm>
            <a:off x="5070300" y="3069050"/>
            <a:ext cx="38415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lt1"/>
                </a:solidFill>
              </a:rPr>
              <a:t>Does not find vulnerabilities introduced in runtime environment</a:t>
            </a:r>
            <a:endParaRPr sz="1500">
              <a:solidFill>
                <a:schemeClr val="lt1"/>
              </a:solidFill>
            </a:endParaRPr>
          </a:p>
        </p:txBody>
      </p:sp>
      <p:grpSp>
        <p:nvGrpSpPr>
          <p:cNvPr id="756" name="Google Shape;756;p47"/>
          <p:cNvGrpSpPr/>
          <p:nvPr/>
        </p:nvGrpSpPr>
        <p:grpSpPr>
          <a:xfrm>
            <a:off x="1084825" y="1152475"/>
            <a:ext cx="506100" cy="3544500"/>
            <a:chOff x="1084825" y="1152475"/>
            <a:chExt cx="506100" cy="3544500"/>
          </a:xfrm>
        </p:grpSpPr>
        <p:sp>
          <p:nvSpPr>
            <p:cNvPr id="757" name="Google Shape;757;p47"/>
            <p:cNvSpPr txBox="1"/>
            <p:nvPr/>
          </p:nvSpPr>
          <p:spPr>
            <a:xfrm>
              <a:off x="1084825" y="408137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58" name="Google Shape;758;p47"/>
            <p:cNvCxnSpPr>
              <a:endCxn id="757" idx="0"/>
            </p:cNvCxnSpPr>
            <p:nvPr/>
          </p:nvCxnSpPr>
          <p:spPr>
            <a:xfrm>
              <a:off x="1337875" y="1152475"/>
              <a:ext cx="0" cy="2928900"/>
            </a:xfrm>
            <a:prstGeom prst="straightConnector1">
              <a:avLst/>
            </a:prstGeom>
            <a:noFill/>
            <a:ln w="9525" cap="flat" cmpd="sng">
              <a:solidFill>
                <a:schemeClr val="accent4"/>
              </a:solidFill>
              <a:prstDash val="solid"/>
              <a:round/>
              <a:headEnd type="none" w="med" len="med"/>
              <a:tailEnd type="none" w="med" len="med"/>
            </a:ln>
          </p:spPr>
        </p:cxnSp>
      </p:grpSp>
      <p:pic>
        <p:nvPicPr>
          <p:cNvPr id="759" name="Google Shape;759;p47"/>
          <p:cNvPicPr preferRelativeResize="0"/>
          <p:nvPr/>
        </p:nvPicPr>
        <p:blipFill>
          <a:blip r:embed="rId3">
            <a:alphaModFix/>
          </a:blip>
          <a:stretch>
            <a:fillRect/>
          </a:stretch>
        </p:blipFill>
        <p:spPr>
          <a:xfrm rot="10800000" flipH="1">
            <a:off x="1237475" y="2103052"/>
            <a:ext cx="365760" cy="365760"/>
          </a:xfrm>
          <a:prstGeom prst="rect">
            <a:avLst/>
          </a:prstGeom>
          <a:noFill/>
          <a:ln>
            <a:noFill/>
          </a:ln>
        </p:spPr>
      </p:pic>
      <p:pic>
        <p:nvPicPr>
          <p:cNvPr id="760" name="Google Shape;760;p47"/>
          <p:cNvPicPr preferRelativeResize="0"/>
          <p:nvPr/>
        </p:nvPicPr>
        <p:blipFill>
          <a:blip r:embed="rId4">
            <a:alphaModFix/>
          </a:blip>
          <a:stretch>
            <a:fillRect/>
          </a:stretch>
        </p:blipFill>
        <p:spPr>
          <a:xfrm>
            <a:off x="4704550" y="2101882"/>
            <a:ext cx="365760" cy="365760"/>
          </a:xfrm>
          <a:prstGeom prst="rect">
            <a:avLst/>
          </a:prstGeom>
          <a:noFill/>
          <a:ln>
            <a:noFill/>
          </a:ln>
        </p:spPr>
      </p:pic>
      <p:sp>
        <p:nvSpPr>
          <p:cNvPr id="761" name="Google Shape;761;p47"/>
          <p:cNvSpPr txBox="1"/>
          <p:nvPr/>
        </p:nvSpPr>
        <p:spPr>
          <a:xfrm>
            <a:off x="1485025" y="1172203"/>
            <a:ext cx="72906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72D9F0"/>
                </a:solidFill>
                <a:latin typeface="Fira Code"/>
                <a:ea typeface="Fira Code"/>
                <a:cs typeface="Fira Code"/>
                <a:sym typeface="Fira Code"/>
              </a:rPr>
              <a:t>[Examines an application’s source code before the program is run.</a:t>
            </a:r>
            <a:br>
              <a:rPr lang="en" sz="1200" dirty="0">
                <a:solidFill>
                  <a:srgbClr val="72D9F0"/>
                </a:solidFill>
                <a:latin typeface="Fira Code"/>
                <a:ea typeface="Fira Code"/>
                <a:cs typeface="Fira Code"/>
                <a:sym typeface="Fira Code"/>
              </a:rPr>
            </a:br>
            <a:r>
              <a:rPr lang="en" sz="1200" dirty="0">
                <a:solidFill>
                  <a:srgbClr val="72D9F0"/>
                </a:solidFill>
                <a:latin typeface="Fira Code"/>
                <a:ea typeface="Fira Code"/>
                <a:cs typeface="Fira Code"/>
                <a:sym typeface="Fira Code"/>
              </a:rPr>
              <a:t>Usually done by analyzing the code against a given set of rules or coding standards]</a:t>
            </a:r>
            <a:endParaRPr sz="1200" dirty="0">
              <a:solidFill>
                <a:srgbClr val="72D9F0"/>
              </a:solidFill>
              <a:latin typeface="Fira Code"/>
              <a:ea typeface="Fira Code"/>
              <a:cs typeface="Fira Code"/>
              <a:sym typeface="Fira Code"/>
            </a:endParaRPr>
          </a:p>
        </p:txBody>
      </p:sp>
      <p:sp>
        <p:nvSpPr>
          <p:cNvPr id="762" name="Google Shape;762;p47"/>
          <p:cNvSpPr txBox="1">
            <a:spLocks noGrp="1"/>
          </p:cNvSpPr>
          <p:nvPr>
            <p:ph type="subTitle" idx="13"/>
          </p:nvPr>
        </p:nvSpPr>
        <p:spPr>
          <a:xfrm>
            <a:off x="5070300" y="3862575"/>
            <a:ext cx="3927900" cy="5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lt1"/>
                </a:solidFill>
              </a:rPr>
              <a:t>Limited by the underlying rules and guidelines</a:t>
            </a:r>
            <a:endParaRPr sz="1500">
              <a:solidFill>
                <a:schemeClr val="lt1"/>
              </a:solidFill>
            </a:endParaRPr>
          </a:p>
        </p:txBody>
      </p:sp>
      <p:pic>
        <p:nvPicPr>
          <p:cNvPr id="763" name="Google Shape;763;p47"/>
          <p:cNvPicPr preferRelativeResize="0"/>
          <p:nvPr/>
        </p:nvPicPr>
        <p:blipFill>
          <a:blip r:embed="rId4">
            <a:alphaModFix/>
          </a:blip>
          <a:stretch>
            <a:fillRect/>
          </a:stretch>
        </p:blipFill>
        <p:spPr>
          <a:xfrm>
            <a:off x="4695025" y="2981507"/>
            <a:ext cx="365760" cy="365760"/>
          </a:xfrm>
          <a:prstGeom prst="rect">
            <a:avLst/>
          </a:prstGeom>
          <a:noFill/>
          <a:ln>
            <a:noFill/>
          </a:ln>
        </p:spPr>
      </p:pic>
      <p:pic>
        <p:nvPicPr>
          <p:cNvPr id="764" name="Google Shape;764;p47"/>
          <p:cNvPicPr preferRelativeResize="0"/>
          <p:nvPr/>
        </p:nvPicPr>
        <p:blipFill>
          <a:blip r:embed="rId4">
            <a:alphaModFix/>
          </a:blip>
          <a:stretch>
            <a:fillRect/>
          </a:stretch>
        </p:blipFill>
        <p:spPr>
          <a:xfrm>
            <a:off x="4695025" y="3945344"/>
            <a:ext cx="365760" cy="365760"/>
          </a:xfrm>
          <a:prstGeom prst="rect">
            <a:avLst/>
          </a:prstGeom>
          <a:noFill/>
          <a:ln>
            <a:noFill/>
          </a:ln>
        </p:spPr>
      </p:pic>
      <p:pic>
        <p:nvPicPr>
          <p:cNvPr id="765" name="Google Shape;765;p47"/>
          <p:cNvPicPr preferRelativeResize="0"/>
          <p:nvPr/>
        </p:nvPicPr>
        <p:blipFill>
          <a:blip r:embed="rId3">
            <a:alphaModFix/>
          </a:blip>
          <a:stretch>
            <a:fillRect/>
          </a:stretch>
        </p:blipFill>
        <p:spPr>
          <a:xfrm rot="10800000" flipH="1">
            <a:off x="1237475" y="2981515"/>
            <a:ext cx="365760" cy="365760"/>
          </a:xfrm>
          <a:prstGeom prst="rect">
            <a:avLst/>
          </a:prstGeom>
          <a:noFill/>
          <a:ln>
            <a:noFill/>
          </a:ln>
        </p:spPr>
      </p:pic>
      <p:graphicFrame>
        <p:nvGraphicFramePr>
          <p:cNvPr id="766" name="Google Shape;766;p47"/>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9"/>
                                        </p:tgtEl>
                                        <p:attrNameLst>
                                          <p:attrName>style.visibility</p:attrName>
                                        </p:attrNameLst>
                                      </p:cBhvr>
                                      <p:to>
                                        <p:strVal val="visible"/>
                                      </p:to>
                                    </p:set>
                                    <p:animEffect transition="in" filter="fade">
                                      <p:cBhvr>
                                        <p:cTn id="7" dur="250"/>
                                        <p:tgtEl>
                                          <p:spTgt spid="7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0">
                                            <p:txEl>
                                              <p:pRg st="0" end="0"/>
                                            </p:txEl>
                                          </p:spTgt>
                                        </p:tgtEl>
                                        <p:attrNameLst>
                                          <p:attrName>style.visibility</p:attrName>
                                        </p:attrNameLst>
                                      </p:cBhvr>
                                      <p:to>
                                        <p:strVal val="visible"/>
                                      </p:to>
                                    </p:set>
                                    <p:animEffect transition="in" filter="fade">
                                      <p:cBhvr>
                                        <p:cTn id="10" dur="250"/>
                                        <p:tgtEl>
                                          <p:spTgt spid="75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9">
                                            <p:txEl>
                                              <p:pRg st="0" end="0"/>
                                            </p:txEl>
                                          </p:spTgt>
                                        </p:tgtEl>
                                        <p:attrNameLst>
                                          <p:attrName>style.visibility</p:attrName>
                                        </p:attrNameLst>
                                      </p:cBhvr>
                                      <p:to>
                                        <p:strVal val="visible"/>
                                      </p:to>
                                    </p:set>
                                    <p:animEffect transition="in" filter="fade">
                                      <p:cBhvr>
                                        <p:cTn id="13" dur="250"/>
                                        <p:tgtEl>
                                          <p:spTgt spid="74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65"/>
                                        </p:tgtEl>
                                        <p:attrNameLst>
                                          <p:attrName>style.visibility</p:attrName>
                                        </p:attrNameLst>
                                      </p:cBhvr>
                                      <p:to>
                                        <p:strVal val="visible"/>
                                      </p:to>
                                    </p:set>
                                    <p:animEffect transition="in" filter="fade">
                                      <p:cBhvr>
                                        <p:cTn id="18" dur="250"/>
                                        <p:tgtEl>
                                          <p:spTgt spid="76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54">
                                            <p:txEl>
                                              <p:pRg st="0" end="0"/>
                                            </p:txEl>
                                          </p:spTgt>
                                        </p:tgtEl>
                                        <p:attrNameLst>
                                          <p:attrName>style.visibility</p:attrName>
                                        </p:attrNameLst>
                                      </p:cBhvr>
                                      <p:to>
                                        <p:strVal val="visible"/>
                                      </p:to>
                                    </p:set>
                                    <p:animEffect transition="in" filter="fade">
                                      <p:cBhvr>
                                        <p:cTn id="21" dur="250"/>
                                        <p:tgtEl>
                                          <p:spTgt spid="75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3">
                                            <p:txEl>
                                              <p:pRg st="0" end="0"/>
                                            </p:txEl>
                                          </p:spTgt>
                                        </p:tgtEl>
                                        <p:attrNameLst>
                                          <p:attrName>style.visibility</p:attrName>
                                        </p:attrNameLst>
                                      </p:cBhvr>
                                      <p:to>
                                        <p:strVal val="visible"/>
                                      </p:to>
                                    </p:set>
                                    <p:animEffect transition="in" filter="fade">
                                      <p:cBhvr>
                                        <p:cTn id="24" dur="250"/>
                                        <p:tgtEl>
                                          <p:spTgt spid="75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60"/>
                                        </p:tgtEl>
                                        <p:attrNameLst>
                                          <p:attrName>style.visibility</p:attrName>
                                        </p:attrNameLst>
                                      </p:cBhvr>
                                      <p:to>
                                        <p:strVal val="visible"/>
                                      </p:to>
                                    </p:set>
                                    <p:animEffect transition="in" filter="fade">
                                      <p:cBhvr>
                                        <p:cTn id="29" dur="200"/>
                                        <p:tgtEl>
                                          <p:spTgt spid="76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52">
                                            <p:txEl>
                                              <p:pRg st="0" end="0"/>
                                            </p:txEl>
                                          </p:spTgt>
                                        </p:tgtEl>
                                        <p:attrNameLst>
                                          <p:attrName>style.visibility</p:attrName>
                                        </p:attrNameLst>
                                      </p:cBhvr>
                                      <p:to>
                                        <p:strVal val="visible"/>
                                      </p:to>
                                    </p:set>
                                    <p:animEffect transition="in" filter="fade">
                                      <p:cBhvr>
                                        <p:cTn id="32" dur="200"/>
                                        <p:tgtEl>
                                          <p:spTgt spid="752">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51">
                                            <p:txEl>
                                              <p:pRg st="0" end="0"/>
                                            </p:txEl>
                                          </p:spTgt>
                                        </p:tgtEl>
                                        <p:attrNameLst>
                                          <p:attrName>style.visibility</p:attrName>
                                        </p:attrNameLst>
                                      </p:cBhvr>
                                      <p:to>
                                        <p:strVal val="visible"/>
                                      </p:to>
                                    </p:set>
                                    <p:animEffect transition="in" filter="fade">
                                      <p:cBhvr>
                                        <p:cTn id="35" dur="200"/>
                                        <p:tgtEl>
                                          <p:spTgt spid="75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63"/>
                                        </p:tgtEl>
                                        <p:attrNameLst>
                                          <p:attrName>style.visibility</p:attrName>
                                        </p:attrNameLst>
                                      </p:cBhvr>
                                      <p:to>
                                        <p:strVal val="visible"/>
                                      </p:to>
                                    </p:set>
                                    <p:animEffect transition="in" filter="fade">
                                      <p:cBhvr>
                                        <p:cTn id="40" dur="200"/>
                                        <p:tgtEl>
                                          <p:spTgt spid="7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55">
                                            <p:txEl>
                                              <p:pRg st="0" end="0"/>
                                            </p:txEl>
                                          </p:spTgt>
                                        </p:tgtEl>
                                        <p:attrNameLst>
                                          <p:attrName>style.visibility</p:attrName>
                                        </p:attrNameLst>
                                      </p:cBhvr>
                                      <p:to>
                                        <p:strVal val="visible"/>
                                      </p:to>
                                    </p:set>
                                    <p:animEffect transition="in" filter="fade">
                                      <p:cBhvr>
                                        <p:cTn id="43" dur="200"/>
                                        <p:tgtEl>
                                          <p:spTgt spid="755">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64"/>
                                        </p:tgtEl>
                                        <p:attrNameLst>
                                          <p:attrName>style.visibility</p:attrName>
                                        </p:attrNameLst>
                                      </p:cBhvr>
                                      <p:to>
                                        <p:strVal val="visible"/>
                                      </p:to>
                                    </p:set>
                                    <p:animEffect transition="in" filter="fade">
                                      <p:cBhvr>
                                        <p:cTn id="48" dur="250"/>
                                        <p:tgtEl>
                                          <p:spTgt spid="76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62">
                                            <p:txEl>
                                              <p:pRg st="0" end="0"/>
                                            </p:txEl>
                                          </p:spTgt>
                                        </p:tgtEl>
                                        <p:attrNameLst>
                                          <p:attrName>style.visibility</p:attrName>
                                        </p:attrNameLst>
                                      </p:cBhvr>
                                      <p:to>
                                        <p:strVal val="visible"/>
                                      </p:to>
                                    </p:set>
                                    <p:animEffect transition="in" filter="fade">
                                      <p:cBhvr>
                                        <p:cTn id="51" dur="250"/>
                                        <p:tgtEl>
                                          <p:spTgt spid="7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 grpId="0" build="p"/>
      <p:bldP spid="750" grpId="0" build="p"/>
      <p:bldP spid="751" grpId="0" build="p"/>
      <p:bldP spid="752" grpId="0" build="p"/>
      <p:bldP spid="753" grpId="0" build="p"/>
      <p:bldP spid="754" grpId="0" build="p"/>
      <p:bldP spid="755" grpId="0" build="p"/>
      <p:bldP spid="76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8"/>
          <p:cNvSpPr txBox="1">
            <a:spLocks noGrp="1"/>
          </p:cNvSpPr>
          <p:nvPr>
            <p:ph type="title"/>
          </p:nvPr>
        </p:nvSpPr>
        <p:spPr>
          <a:xfrm>
            <a:off x="1121875" y="802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Demo</a:t>
            </a:r>
            <a:r>
              <a:rPr lang="en">
                <a:solidFill>
                  <a:schemeClr val="lt1"/>
                </a:solidFill>
              </a:rPr>
              <a:t> </a:t>
            </a:r>
            <a:r>
              <a:rPr lang="en">
                <a:solidFill>
                  <a:schemeClr val="accent3"/>
                </a:solidFill>
              </a:rPr>
              <a:t>{</a:t>
            </a:r>
            <a:endParaRPr>
              <a:solidFill>
                <a:schemeClr val="lt1"/>
              </a:solidFill>
            </a:endParaRPr>
          </a:p>
        </p:txBody>
      </p:sp>
      <p:sp>
        <p:nvSpPr>
          <p:cNvPr id="772" name="Google Shape;772;p48"/>
          <p:cNvSpPr txBox="1">
            <a:spLocks noGrp="1"/>
          </p:cNvSpPr>
          <p:nvPr>
            <p:ph type="subTitle" idx="1"/>
          </p:nvPr>
        </p:nvSpPr>
        <p:spPr>
          <a:xfrm>
            <a:off x="1667250" y="1652800"/>
            <a:ext cx="3132000" cy="2459400"/>
          </a:xfrm>
          <a:prstGeom prst="rect">
            <a:avLst/>
          </a:prstGeom>
        </p:spPr>
        <p:txBody>
          <a:bodyPr spcFirstLastPara="1" wrap="square" lIns="91425" tIns="91425" rIns="91425" bIns="91425" anchor="ctr" anchorCtr="0">
            <a:noAutofit/>
          </a:bodyPr>
          <a:lstStyle/>
          <a:p>
            <a:pPr marL="457200" lvl="0" indent="-311150" algn="l" rtl="0">
              <a:spcBef>
                <a:spcPts val="0"/>
              </a:spcBef>
              <a:spcAft>
                <a:spcPts val="0"/>
              </a:spcAft>
              <a:buClr>
                <a:schemeClr val="dk2"/>
              </a:buClr>
              <a:buSzPts val="1300"/>
              <a:buChar char="❖"/>
            </a:pPr>
            <a:r>
              <a:rPr lang="en" sz="1300">
                <a:solidFill>
                  <a:schemeClr val="lt2"/>
                </a:solidFill>
              </a:rPr>
              <a:t>Create Assignment</a:t>
            </a:r>
            <a:br>
              <a:rPr lang="en" sz="1300">
                <a:solidFill>
                  <a:schemeClr val="lt2"/>
                </a:solidFill>
              </a:rPr>
            </a:br>
            <a:r>
              <a:rPr lang="en" sz="1300"/>
              <a:t>(code testing disabled)</a:t>
            </a:r>
            <a:endParaRPr sz="1300"/>
          </a:p>
          <a:p>
            <a:pPr marL="457200" lvl="0" indent="-311150" algn="l" rtl="0">
              <a:spcBef>
                <a:spcPts val="500"/>
              </a:spcBef>
              <a:spcAft>
                <a:spcPts val="0"/>
              </a:spcAft>
              <a:buClr>
                <a:schemeClr val="dk2"/>
              </a:buClr>
              <a:buSzPts val="1300"/>
              <a:buChar char="❖"/>
            </a:pPr>
            <a:r>
              <a:rPr lang="en" sz="1300">
                <a:solidFill>
                  <a:schemeClr val="lt2"/>
                </a:solidFill>
              </a:rPr>
              <a:t>Create Assignment</a:t>
            </a:r>
            <a:br>
              <a:rPr lang="en" sz="1300">
                <a:solidFill>
                  <a:schemeClr val="lt2"/>
                </a:solidFill>
              </a:rPr>
            </a:br>
            <a:r>
              <a:rPr lang="en" sz="1300"/>
              <a:t>(code testing enabled)</a:t>
            </a:r>
            <a:endParaRPr sz="1300"/>
          </a:p>
          <a:p>
            <a:pPr marL="457200" lvl="0" indent="-311150" algn="l" rtl="0">
              <a:spcBef>
                <a:spcPts val="500"/>
              </a:spcBef>
              <a:spcAft>
                <a:spcPts val="0"/>
              </a:spcAft>
              <a:buClr>
                <a:schemeClr val="dk2"/>
              </a:buClr>
              <a:buSzPts val="1300"/>
              <a:buChar char="❖"/>
            </a:pPr>
            <a:r>
              <a:rPr lang="en" sz="1300">
                <a:solidFill>
                  <a:schemeClr val="lt2"/>
                </a:solidFill>
              </a:rPr>
              <a:t>Submit Assignment</a:t>
            </a:r>
            <a:br>
              <a:rPr lang="en" sz="1300"/>
            </a:br>
            <a:r>
              <a:rPr lang="en" sz="1300"/>
              <a:t>(no code testing)</a:t>
            </a:r>
            <a:endParaRPr sz="1300"/>
          </a:p>
          <a:p>
            <a:pPr marL="457200" lvl="0" indent="-311150" algn="l" rtl="0">
              <a:spcBef>
                <a:spcPts val="500"/>
              </a:spcBef>
              <a:spcAft>
                <a:spcPts val="0"/>
              </a:spcAft>
              <a:buClr>
                <a:schemeClr val="dk2"/>
              </a:buClr>
              <a:buSzPts val="1300"/>
              <a:buChar char="❖"/>
            </a:pPr>
            <a:r>
              <a:rPr lang="en" sz="1300">
                <a:solidFill>
                  <a:schemeClr val="lt2"/>
                </a:solidFill>
              </a:rPr>
              <a:t>Submit Assignment</a:t>
            </a:r>
            <a:br>
              <a:rPr lang="en" sz="1300"/>
            </a:br>
            <a:r>
              <a:rPr lang="en" sz="1300"/>
              <a:t>(test against test cases, test against own input)</a:t>
            </a:r>
            <a:endParaRPr sz="1300"/>
          </a:p>
          <a:p>
            <a:pPr marL="457200" lvl="0" indent="-311150" algn="l" rtl="0">
              <a:spcBef>
                <a:spcPts val="500"/>
              </a:spcBef>
              <a:spcAft>
                <a:spcPts val="500"/>
              </a:spcAft>
              <a:buClr>
                <a:schemeClr val="dk2"/>
              </a:buClr>
              <a:buSzPts val="1300"/>
              <a:buChar char="❖"/>
            </a:pPr>
            <a:r>
              <a:rPr lang="en" sz="1300">
                <a:solidFill>
                  <a:schemeClr val="lt2"/>
                </a:solidFill>
              </a:rPr>
              <a:t>View Scores</a:t>
            </a:r>
            <a:endParaRPr sz="1300">
              <a:solidFill>
                <a:schemeClr val="lt2"/>
              </a:solidFill>
            </a:endParaRPr>
          </a:p>
        </p:txBody>
      </p:sp>
      <p:grpSp>
        <p:nvGrpSpPr>
          <p:cNvPr id="773" name="Google Shape;773;p48"/>
          <p:cNvGrpSpPr/>
          <p:nvPr/>
        </p:nvGrpSpPr>
        <p:grpSpPr>
          <a:xfrm>
            <a:off x="1084825" y="1652798"/>
            <a:ext cx="506100" cy="2760185"/>
            <a:chOff x="1084825" y="2246100"/>
            <a:chExt cx="506100" cy="2198825"/>
          </a:xfrm>
        </p:grpSpPr>
        <p:sp>
          <p:nvSpPr>
            <p:cNvPr id="774" name="Google Shape;774;p48"/>
            <p:cNvSpPr txBox="1"/>
            <p:nvPr/>
          </p:nvSpPr>
          <p:spPr>
            <a:xfrm>
              <a:off x="1084825" y="3954425"/>
              <a:ext cx="506100" cy="490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75" name="Google Shape;775;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grpSp>
        <p:nvGrpSpPr>
          <p:cNvPr id="776" name="Google Shape;776;p48"/>
          <p:cNvGrpSpPr/>
          <p:nvPr/>
        </p:nvGrpSpPr>
        <p:grpSpPr>
          <a:xfrm>
            <a:off x="4994678" y="1173377"/>
            <a:ext cx="3439196" cy="2775803"/>
            <a:chOff x="4994678" y="1173377"/>
            <a:chExt cx="3439196" cy="2775803"/>
          </a:xfrm>
        </p:grpSpPr>
        <p:grpSp>
          <p:nvGrpSpPr>
            <p:cNvPr id="777" name="Google Shape;777;p48"/>
            <p:cNvGrpSpPr/>
            <p:nvPr/>
          </p:nvGrpSpPr>
          <p:grpSpPr>
            <a:xfrm>
              <a:off x="4994678" y="1173377"/>
              <a:ext cx="3439196" cy="2775803"/>
              <a:chOff x="4572031" y="1415284"/>
              <a:chExt cx="2875341" cy="2319354"/>
            </a:xfrm>
          </p:grpSpPr>
          <p:grpSp>
            <p:nvGrpSpPr>
              <p:cNvPr id="778" name="Google Shape;778;p48"/>
              <p:cNvGrpSpPr/>
              <p:nvPr/>
            </p:nvGrpSpPr>
            <p:grpSpPr>
              <a:xfrm>
                <a:off x="4572031" y="1415284"/>
                <a:ext cx="2875341" cy="1993075"/>
                <a:chOff x="3665860" y="822037"/>
                <a:chExt cx="4758136" cy="3243937"/>
              </a:xfrm>
            </p:grpSpPr>
            <p:grpSp>
              <p:nvGrpSpPr>
                <p:cNvPr id="779" name="Google Shape;779;p48"/>
                <p:cNvGrpSpPr/>
                <p:nvPr/>
              </p:nvGrpSpPr>
              <p:grpSpPr>
                <a:xfrm>
                  <a:off x="3665860" y="822037"/>
                  <a:ext cx="4758136" cy="3243937"/>
                  <a:chOff x="518725" y="252435"/>
                  <a:chExt cx="6524250" cy="4448015"/>
                </a:xfrm>
              </p:grpSpPr>
              <p:sp>
                <p:nvSpPr>
                  <p:cNvPr id="780" name="Google Shape;780;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1" name="Google Shape;781;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82" name="Google Shape;782;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83" name="Google Shape;783;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784" name="Google Shape;784;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graphicFrame>
        <p:nvGraphicFramePr>
          <p:cNvPr id="785" name="Google Shape;785;p48"/>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pic>
        <p:nvPicPr>
          <p:cNvPr id="786" name="Google Shape;786;p48"/>
          <p:cNvPicPr preferRelativeResize="0"/>
          <p:nvPr/>
        </p:nvPicPr>
        <p:blipFill rotWithShape="1">
          <a:blip r:embed="rId3">
            <a:alphaModFix/>
          </a:blip>
          <a:srcRect l="10449" r="10449"/>
          <a:stretch/>
        </p:blipFill>
        <p:spPr>
          <a:xfrm>
            <a:off x="5148300" y="1309325"/>
            <a:ext cx="3131951" cy="180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8"/>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0" name="Google Shape;470;p28"/>
          <p:cNvSpPr txBox="1">
            <a:spLocks noGrp="1"/>
          </p:cNvSpPr>
          <p:nvPr>
            <p:ph type="subTitle" idx="1"/>
          </p:nvPr>
        </p:nvSpPr>
        <p:spPr>
          <a:xfrm>
            <a:off x="2332550" y="1775125"/>
            <a:ext cx="34287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Learning Management Systems (LMSs) &gt;</a:t>
            </a:r>
            <a:endParaRPr/>
          </a:p>
        </p:txBody>
      </p:sp>
      <p:sp>
        <p:nvSpPr>
          <p:cNvPr id="471" name="Google Shape;471;p28"/>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472" name="Google Shape;472;p28"/>
          <p:cNvSpPr txBox="1">
            <a:spLocks noGrp="1"/>
          </p:cNvSpPr>
          <p:nvPr>
            <p:ph type="title" idx="3"/>
          </p:nvPr>
        </p:nvSpPr>
        <p:spPr>
          <a:xfrm flipH="1">
            <a:off x="2850125" y="241986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3" name="Google Shape;473;p28"/>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Gaps in Current LMSs and FYP Project Objective &gt;</a:t>
            </a:r>
            <a:endParaRPr/>
          </a:p>
        </p:txBody>
      </p:sp>
      <p:sp>
        <p:nvSpPr>
          <p:cNvPr id="474" name="Google Shape;474;p28"/>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a:t>
            </a:r>
            <a:endParaRPr/>
          </a:p>
        </p:txBody>
      </p:sp>
      <p:sp>
        <p:nvSpPr>
          <p:cNvPr id="475" name="Google Shape;475;p28"/>
          <p:cNvSpPr txBox="1">
            <a:spLocks noGrp="1"/>
          </p:cNvSpPr>
          <p:nvPr>
            <p:ph type="title" idx="6"/>
          </p:nvPr>
        </p:nvSpPr>
        <p:spPr>
          <a:xfrm flipH="1">
            <a:off x="4242875" y="340021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6" name="Google Shape;476;p28"/>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Implementation and Demonstration &gt;</a:t>
            </a:r>
            <a:endParaRPr/>
          </a:p>
        </p:txBody>
      </p:sp>
      <p:sp>
        <p:nvSpPr>
          <p:cNvPr id="477" name="Google Shape;477;p28"/>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Proposed Solution</a:t>
            </a:r>
            <a:endParaRPr/>
          </a:p>
        </p:txBody>
      </p:sp>
      <p:sp>
        <p:nvSpPr>
          <p:cNvPr id="478" name="Google Shape;478;p28"/>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accent2"/>
                </a:solidFill>
              </a:rPr>
              <a:t>‘Contents’</a:t>
            </a:r>
            <a:r>
              <a:rPr lang="en"/>
              <a:t> </a:t>
            </a:r>
            <a:r>
              <a:rPr lang="en">
                <a:solidFill>
                  <a:schemeClr val="accent6"/>
                </a:solidFill>
              </a:rPr>
              <a:t>{</a:t>
            </a:r>
            <a:endParaRPr>
              <a:solidFill>
                <a:schemeClr val="accent6"/>
              </a:solidFill>
            </a:endParaRPr>
          </a:p>
        </p:txBody>
      </p:sp>
      <p:grpSp>
        <p:nvGrpSpPr>
          <p:cNvPr id="479" name="Google Shape;479;p28"/>
          <p:cNvGrpSpPr/>
          <p:nvPr/>
        </p:nvGrpSpPr>
        <p:grpSpPr>
          <a:xfrm>
            <a:off x="1084825" y="1168950"/>
            <a:ext cx="506100" cy="3401075"/>
            <a:chOff x="1084825" y="1168950"/>
            <a:chExt cx="506100" cy="3401075"/>
          </a:xfrm>
        </p:grpSpPr>
        <p:sp>
          <p:nvSpPr>
            <p:cNvPr id="480" name="Google Shape;480;p2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81" name="Google Shape;481;p28"/>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graphicFrame>
        <p:nvGraphicFramePr>
          <p:cNvPr id="482" name="Google Shape;482;p28"/>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accent3"/>
                          </a:solidFill>
                          <a:latin typeface="Fira Code"/>
                          <a:ea typeface="Fira Code"/>
                          <a:cs typeface="Fira Code"/>
                          <a:sym typeface="Fira Code"/>
                        </a:rPr>
                        <a:t>demo.js</a:t>
                      </a:r>
                      <a:endParaRPr dirty="0"/>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r>
              <a:rPr lang="en">
                <a:solidFill>
                  <a:schemeClr val="accent2"/>
                </a:solidFill>
              </a:rPr>
              <a:t> </a:t>
            </a:r>
            <a:r>
              <a:rPr lang="en">
                <a:solidFill>
                  <a:schemeClr val="accent6"/>
                </a:solidFill>
              </a:rPr>
              <a:t>{</a:t>
            </a:r>
            <a:endParaRPr>
              <a:solidFill>
                <a:schemeClr val="accent2"/>
              </a:solidFill>
            </a:endParaRPr>
          </a:p>
        </p:txBody>
      </p:sp>
      <p:sp>
        <p:nvSpPr>
          <p:cNvPr id="792" name="Google Shape;792;p49"/>
          <p:cNvSpPr txBox="1">
            <a:spLocks noGrp="1"/>
          </p:cNvSpPr>
          <p:nvPr>
            <p:ph type="subTitle" idx="1"/>
          </p:nvPr>
        </p:nvSpPr>
        <p:spPr>
          <a:xfrm>
            <a:off x="1679425" y="1663850"/>
            <a:ext cx="6056400" cy="5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t>Additional function to detect the file type and</a:t>
            </a:r>
            <a:br>
              <a:rPr lang="en" sz="1300"/>
            </a:br>
            <a:r>
              <a:rPr lang="en" sz="1300"/>
              <a:t>spawn the respective child process</a:t>
            </a:r>
            <a:endParaRPr sz="1300"/>
          </a:p>
        </p:txBody>
      </p:sp>
      <p:sp>
        <p:nvSpPr>
          <p:cNvPr id="793" name="Google Shape;793;p49"/>
          <p:cNvSpPr txBox="1">
            <a:spLocks noGrp="1"/>
          </p:cNvSpPr>
          <p:nvPr>
            <p:ph type="subTitle" idx="2"/>
          </p:nvPr>
        </p:nvSpPr>
        <p:spPr>
          <a:xfrm>
            <a:off x="1679425" y="1346100"/>
            <a:ext cx="63384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Support for different programming languages</a:t>
            </a:r>
            <a:endParaRPr sz="1800" dirty="0"/>
          </a:p>
        </p:txBody>
      </p:sp>
      <p:sp>
        <p:nvSpPr>
          <p:cNvPr id="794" name="Google Shape;794;p49"/>
          <p:cNvSpPr txBox="1">
            <a:spLocks noGrp="1"/>
          </p:cNvSpPr>
          <p:nvPr>
            <p:ph type="subTitle" idx="3"/>
          </p:nvPr>
        </p:nvSpPr>
        <p:spPr>
          <a:xfrm>
            <a:off x="2536275" y="3769950"/>
            <a:ext cx="5095200" cy="5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t>Better optimization for higher scalability</a:t>
            </a:r>
            <a:endParaRPr sz="1300"/>
          </a:p>
        </p:txBody>
      </p:sp>
      <p:sp>
        <p:nvSpPr>
          <p:cNvPr id="795" name="Google Shape;795;p49"/>
          <p:cNvSpPr txBox="1">
            <a:spLocks noGrp="1"/>
          </p:cNvSpPr>
          <p:nvPr>
            <p:ph type="subTitle" idx="4"/>
          </p:nvPr>
        </p:nvSpPr>
        <p:spPr>
          <a:xfrm>
            <a:off x="2536274" y="3526250"/>
            <a:ext cx="27618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Optimization</a:t>
            </a:r>
            <a:endParaRPr sz="1800" dirty="0"/>
          </a:p>
        </p:txBody>
      </p:sp>
      <p:sp>
        <p:nvSpPr>
          <p:cNvPr id="796" name="Google Shape;796;p49"/>
          <p:cNvSpPr txBox="1">
            <a:spLocks noGrp="1"/>
          </p:cNvSpPr>
          <p:nvPr>
            <p:ph type="subTitle" idx="7"/>
          </p:nvPr>
        </p:nvSpPr>
        <p:spPr>
          <a:xfrm>
            <a:off x="2099975" y="2716900"/>
            <a:ext cx="5095200" cy="5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t>Increase convenience</a:t>
            </a:r>
            <a:endParaRPr sz="1300"/>
          </a:p>
        </p:txBody>
      </p:sp>
      <p:sp>
        <p:nvSpPr>
          <p:cNvPr id="797" name="Google Shape;797;p49"/>
          <p:cNvSpPr txBox="1">
            <a:spLocks noGrp="1"/>
          </p:cNvSpPr>
          <p:nvPr>
            <p:ph type="subTitle" idx="8"/>
          </p:nvPr>
        </p:nvSpPr>
        <p:spPr>
          <a:xfrm>
            <a:off x="2099975" y="2473200"/>
            <a:ext cx="4206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Integrated code editor</a:t>
            </a:r>
            <a:endParaRPr sz="1800" dirty="0"/>
          </a:p>
        </p:txBody>
      </p:sp>
      <p:grpSp>
        <p:nvGrpSpPr>
          <p:cNvPr id="798" name="Google Shape;798;p49"/>
          <p:cNvGrpSpPr/>
          <p:nvPr/>
        </p:nvGrpSpPr>
        <p:grpSpPr>
          <a:xfrm>
            <a:off x="1084825" y="1257752"/>
            <a:ext cx="506100" cy="3511217"/>
            <a:chOff x="1084825" y="1004200"/>
            <a:chExt cx="506100" cy="3767400"/>
          </a:xfrm>
        </p:grpSpPr>
        <p:sp>
          <p:nvSpPr>
            <p:cNvPr id="799" name="Google Shape;799;p49"/>
            <p:cNvSpPr txBox="1"/>
            <p:nvPr/>
          </p:nvSpPr>
          <p:spPr>
            <a:xfrm>
              <a:off x="1084825" y="4111000"/>
              <a:ext cx="506100" cy="66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00" name="Google Shape;800;p49"/>
            <p:cNvCxnSpPr>
              <a:endCxn id="799" idx="0"/>
            </p:cNvCxnSpPr>
            <p:nvPr/>
          </p:nvCxnSpPr>
          <p:spPr>
            <a:xfrm>
              <a:off x="1337875" y="1004200"/>
              <a:ext cx="0" cy="3106800"/>
            </a:xfrm>
            <a:prstGeom prst="straightConnector1">
              <a:avLst/>
            </a:prstGeom>
            <a:noFill/>
            <a:ln w="9525" cap="flat" cmpd="sng">
              <a:solidFill>
                <a:schemeClr val="accent4"/>
              </a:solidFill>
              <a:prstDash val="solid"/>
              <a:round/>
              <a:headEnd type="none" w="med" len="med"/>
              <a:tailEnd type="none" w="med" len="med"/>
            </a:ln>
          </p:spPr>
        </p:cxnSp>
      </p:grpSp>
      <p:graphicFrame>
        <p:nvGraphicFramePr>
          <p:cNvPr id="801" name="Google Shape;801;p49"/>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3">
                                            <p:txEl>
                                              <p:pRg st="0" end="0"/>
                                            </p:txEl>
                                          </p:spTgt>
                                        </p:tgtEl>
                                        <p:attrNameLst>
                                          <p:attrName>style.visibility</p:attrName>
                                        </p:attrNameLst>
                                      </p:cBhvr>
                                      <p:to>
                                        <p:strVal val="visible"/>
                                      </p:to>
                                    </p:set>
                                    <p:animEffect transition="in" filter="fade">
                                      <p:cBhvr>
                                        <p:cTn id="7" dur="250"/>
                                        <p:tgtEl>
                                          <p:spTgt spid="79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2">
                                            <p:txEl>
                                              <p:pRg st="0" end="0"/>
                                            </p:txEl>
                                          </p:spTgt>
                                        </p:tgtEl>
                                        <p:attrNameLst>
                                          <p:attrName>style.visibility</p:attrName>
                                        </p:attrNameLst>
                                      </p:cBhvr>
                                      <p:to>
                                        <p:strVal val="visible"/>
                                      </p:to>
                                    </p:set>
                                    <p:animEffect transition="in" filter="fade">
                                      <p:cBhvr>
                                        <p:cTn id="10" dur="250"/>
                                        <p:tgtEl>
                                          <p:spTgt spid="79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97">
                                            <p:txEl>
                                              <p:pRg st="0" end="0"/>
                                            </p:txEl>
                                          </p:spTgt>
                                        </p:tgtEl>
                                        <p:attrNameLst>
                                          <p:attrName>style.visibility</p:attrName>
                                        </p:attrNameLst>
                                      </p:cBhvr>
                                      <p:to>
                                        <p:strVal val="visible"/>
                                      </p:to>
                                    </p:set>
                                    <p:animEffect transition="in" filter="fade">
                                      <p:cBhvr>
                                        <p:cTn id="15" dur="250"/>
                                        <p:tgtEl>
                                          <p:spTgt spid="79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96">
                                            <p:txEl>
                                              <p:pRg st="0" end="0"/>
                                            </p:txEl>
                                          </p:spTgt>
                                        </p:tgtEl>
                                        <p:attrNameLst>
                                          <p:attrName>style.visibility</p:attrName>
                                        </p:attrNameLst>
                                      </p:cBhvr>
                                      <p:to>
                                        <p:strVal val="visible"/>
                                      </p:to>
                                    </p:set>
                                    <p:animEffect transition="in" filter="fade">
                                      <p:cBhvr>
                                        <p:cTn id="18" dur="250"/>
                                        <p:tgtEl>
                                          <p:spTgt spid="79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5">
                                            <p:txEl>
                                              <p:pRg st="0" end="0"/>
                                            </p:txEl>
                                          </p:spTgt>
                                        </p:tgtEl>
                                        <p:attrNameLst>
                                          <p:attrName>style.visibility</p:attrName>
                                        </p:attrNameLst>
                                      </p:cBhvr>
                                      <p:to>
                                        <p:strVal val="visible"/>
                                      </p:to>
                                    </p:set>
                                    <p:animEffect transition="in" filter="fade">
                                      <p:cBhvr>
                                        <p:cTn id="23" dur="250"/>
                                        <p:tgtEl>
                                          <p:spTgt spid="795">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4">
                                            <p:txEl>
                                              <p:pRg st="0" end="0"/>
                                            </p:txEl>
                                          </p:spTgt>
                                        </p:tgtEl>
                                        <p:attrNameLst>
                                          <p:attrName>style.visibility</p:attrName>
                                        </p:attrNameLst>
                                      </p:cBhvr>
                                      <p:to>
                                        <p:strVal val="visible"/>
                                      </p:to>
                                    </p:set>
                                    <p:animEffect transition="in" filter="fade">
                                      <p:cBhvr>
                                        <p:cTn id="26" dur="250"/>
                                        <p:tgtEl>
                                          <p:spTgt spid="7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 grpId="0" build="p"/>
      <p:bldP spid="793" grpId="0" build="p"/>
      <p:bldP spid="794" grpId="0" build="p"/>
      <p:bldP spid="795" grpId="0" build="p"/>
      <p:bldP spid="796" grpId="0" build="p"/>
      <p:bldP spid="79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0"/>
          <p:cNvSpPr txBox="1"/>
          <p:nvPr/>
        </p:nvSpPr>
        <p:spPr>
          <a:xfrm>
            <a:off x="1139125" y="1572656"/>
            <a:ext cx="3064500" cy="5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FF5858"/>
                </a:solidFill>
                <a:latin typeface="Fira Code"/>
                <a:ea typeface="Fira Code"/>
                <a:cs typeface="Fira Code"/>
                <a:sym typeface="Fira Code"/>
              </a:rPr>
              <a:t>Conclusion; </a:t>
            </a:r>
            <a:r>
              <a:rPr lang="en" sz="2800" dirty="0">
                <a:solidFill>
                  <a:srgbClr val="FFFFFF"/>
                </a:solidFill>
                <a:latin typeface="Fira Code"/>
                <a:ea typeface="Fira Code"/>
                <a:cs typeface="Fira Code"/>
                <a:sym typeface="Fira Code"/>
              </a:rPr>
              <a:t>{</a:t>
            </a:r>
            <a:endParaRPr sz="2800" dirty="0">
              <a:solidFill>
                <a:srgbClr val="FFFFFF"/>
              </a:solidFill>
              <a:latin typeface="Fira Code"/>
              <a:ea typeface="Fira Code"/>
              <a:cs typeface="Fira Code"/>
              <a:sym typeface="Fira Code"/>
            </a:endParaRPr>
          </a:p>
        </p:txBody>
      </p:sp>
      <p:grpSp>
        <p:nvGrpSpPr>
          <p:cNvPr id="808" name="Google Shape;808;p50"/>
          <p:cNvGrpSpPr/>
          <p:nvPr/>
        </p:nvGrpSpPr>
        <p:grpSpPr>
          <a:xfrm>
            <a:off x="1084825" y="2246491"/>
            <a:ext cx="506100" cy="1436394"/>
            <a:chOff x="1084825" y="1152602"/>
            <a:chExt cx="506100" cy="2813700"/>
          </a:xfrm>
        </p:grpSpPr>
        <p:sp>
          <p:nvSpPr>
            <p:cNvPr id="809" name="Google Shape;809;p50"/>
            <p:cNvSpPr txBox="1"/>
            <p:nvPr/>
          </p:nvSpPr>
          <p:spPr>
            <a:xfrm>
              <a:off x="1084825" y="2760302"/>
              <a:ext cx="506100" cy="120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rgbClr val="FFFFFF"/>
                  </a:solidFill>
                  <a:latin typeface="Fira Code"/>
                  <a:ea typeface="Fira Code"/>
                  <a:cs typeface="Fira Code"/>
                  <a:sym typeface="Fira Code"/>
                </a:rPr>
                <a:t>}</a:t>
              </a:r>
              <a:endParaRPr sz="2800">
                <a:solidFill>
                  <a:srgbClr val="FFFFFF"/>
                </a:solidFill>
                <a:latin typeface="Fira Code"/>
                <a:ea typeface="Fira Code"/>
                <a:cs typeface="Fira Code"/>
                <a:sym typeface="Fira Code"/>
              </a:endParaRPr>
            </a:p>
          </p:txBody>
        </p:sp>
        <p:cxnSp>
          <p:nvCxnSpPr>
            <p:cNvPr id="810" name="Google Shape;810;p50"/>
            <p:cNvCxnSpPr>
              <a:endCxn id="809" idx="0"/>
            </p:cNvCxnSpPr>
            <p:nvPr/>
          </p:nvCxnSpPr>
          <p:spPr>
            <a:xfrm>
              <a:off x="1337875" y="1152602"/>
              <a:ext cx="0" cy="1607700"/>
            </a:xfrm>
            <a:prstGeom prst="straightConnector1">
              <a:avLst/>
            </a:prstGeom>
            <a:noFill/>
            <a:ln w="9525" cap="flat" cmpd="sng">
              <a:solidFill>
                <a:srgbClr val="707070"/>
              </a:solidFill>
              <a:prstDash val="solid"/>
              <a:round/>
              <a:headEnd type="none" w="med" len="med"/>
              <a:tailEnd type="none" w="med" len="med"/>
            </a:ln>
          </p:spPr>
        </p:cxnSp>
      </p:grpSp>
      <p:graphicFrame>
        <p:nvGraphicFramePr>
          <p:cNvPr id="811" name="Google Shape;811;p50"/>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pic>
        <p:nvPicPr>
          <p:cNvPr id="8" name="Google Shape;677;p42">
            <a:extLst>
              <a:ext uri="{FF2B5EF4-FFF2-40B4-BE49-F238E27FC236}">
                <a16:creationId xmlns:a16="http://schemas.microsoft.com/office/drawing/2014/main" id="{AA4922FB-D9A9-4978-B267-F4EFF7FA9041}"/>
              </a:ext>
            </a:extLst>
          </p:cNvPr>
          <p:cNvPicPr preferRelativeResize="0"/>
          <p:nvPr/>
        </p:nvPicPr>
        <p:blipFill>
          <a:blip r:embed="rId3">
            <a:alphaModFix/>
          </a:blip>
          <a:stretch>
            <a:fillRect/>
          </a:stretch>
        </p:blipFill>
        <p:spPr>
          <a:xfrm>
            <a:off x="5229800" y="1106700"/>
            <a:ext cx="3256400" cy="325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0"/>
          <p:cNvSpPr txBox="1"/>
          <p:nvPr/>
        </p:nvSpPr>
        <p:spPr>
          <a:xfrm>
            <a:off x="1139125" y="1572656"/>
            <a:ext cx="3064500" cy="5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FF5858"/>
                </a:solidFill>
                <a:latin typeface="Fira Code"/>
                <a:ea typeface="Fira Code"/>
                <a:cs typeface="Fira Code"/>
                <a:sym typeface="Fira Code"/>
              </a:rPr>
              <a:t>Thank You; </a:t>
            </a:r>
            <a:r>
              <a:rPr lang="en" sz="2800">
                <a:solidFill>
                  <a:srgbClr val="FFFFFF"/>
                </a:solidFill>
                <a:latin typeface="Fira Code"/>
                <a:ea typeface="Fira Code"/>
                <a:cs typeface="Fira Code"/>
                <a:sym typeface="Fira Code"/>
              </a:rPr>
              <a:t>{</a:t>
            </a:r>
            <a:endParaRPr sz="2800">
              <a:solidFill>
                <a:srgbClr val="FFFFFF"/>
              </a:solidFill>
              <a:latin typeface="Fira Code"/>
              <a:ea typeface="Fira Code"/>
              <a:cs typeface="Fira Code"/>
              <a:sym typeface="Fira Code"/>
            </a:endParaRPr>
          </a:p>
        </p:txBody>
      </p:sp>
      <p:sp>
        <p:nvSpPr>
          <p:cNvPr id="807" name="Google Shape;807;p50"/>
          <p:cNvSpPr txBox="1"/>
          <p:nvPr/>
        </p:nvSpPr>
        <p:spPr>
          <a:xfrm>
            <a:off x="1570575" y="2251625"/>
            <a:ext cx="4572000" cy="43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A5CF27"/>
                </a:solidFill>
                <a:latin typeface="Fira Code"/>
                <a:ea typeface="Fira Code"/>
                <a:cs typeface="Fira Code"/>
                <a:sym typeface="Fira Code"/>
              </a:rPr>
              <a:t>‘Do you have any questions?’</a:t>
            </a:r>
            <a:endParaRPr sz="2000">
              <a:solidFill>
                <a:srgbClr val="A5CF27"/>
              </a:solidFill>
              <a:latin typeface="Fira Code"/>
              <a:ea typeface="Fira Code"/>
              <a:cs typeface="Fira Code"/>
              <a:sym typeface="Fira Code"/>
            </a:endParaRPr>
          </a:p>
        </p:txBody>
      </p:sp>
      <p:grpSp>
        <p:nvGrpSpPr>
          <p:cNvPr id="808" name="Google Shape;808;p50"/>
          <p:cNvGrpSpPr/>
          <p:nvPr/>
        </p:nvGrpSpPr>
        <p:grpSpPr>
          <a:xfrm>
            <a:off x="1084825" y="2246491"/>
            <a:ext cx="506100" cy="1436394"/>
            <a:chOff x="1084825" y="1152602"/>
            <a:chExt cx="506100" cy="2813700"/>
          </a:xfrm>
        </p:grpSpPr>
        <p:sp>
          <p:nvSpPr>
            <p:cNvPr id="809" name="Google Shape;809;p50"/>
            <p:cNvSpPr txBox="1"/>
            <p:nvPr/>
          </p:nvSpPr>
          <p:spPr>
            <a:xfrm>
              <a:off x="1084825" y="2760302"/>
              <a:ext cx="506100" cy="120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rgbClr val="FFFFFF"/>
                  </a:solidFill>
                  <a:latin typeface="Fira Code"/>
                  <a:ea typeface="Fira Code"/>
                  <a:cs typeface="Fira Code"/>
                  <a:sym typeface="Fira Code"/>
                </a:rPr>
                <a:t>}</a:t>
              </a:r>
              <a:endParaRPr sz="2800">
                <a:solidFill>
                  <a:srgbClr val="FFFFFF"/>
                </a:solidFill>
                <a:latin typeface="Fira Code"/>
                <a:ea typeface="Fira Code"/>
                <a:cs typeface="Fira Code"/>
                <a:sym typeface="Fira Code"/>
              </a:endParaRPr>
            </a:p>
          </p:txBody>
        </p:sp>
        <p:cxnSp>
          <p:nvCxnSpPr>
            <p:cNvPr id="810" name="Google Shape;810;p50"/>
            <p:cNvCxnSpPr>
              <a:endCxn id="809" idx="0"/>
            </p:cNvCxnSpPr>
            <p:nvPr/>
          </p:nvCxnSpPr>
          <p:spPr>
            <a:xfrm>
              <a:off x="1337875" y="1152602"/>
              <a:ext cx="0" cy="1607700"/>
            </a:xfrm>
            <a:prstGeom prst="straightConnector1">
              <a:avLst/>
            </a:prstGeom>
            <a:noFill/>
            <a:ln w="9525" cap="flat" cmpd="sng">
              <a:solidFill>
                <a:srgbClr val="707070"/>
              </a:solidFill>
              <a:prstDash val="solid"/>
              <a:round/>
              <a:headEnd type="none" w="med" len="med"/>
              <a:tailEnd type="none" w="med" len="med"/>
            </a:ln>
          </p:spPr>
        </p:cxnSp>
      </p:grpSp>
      <p:graphicFrame>
        <p:nvGraphicFramePr>
          <p:cNvPr id="811" name="Google Shape;811;p50"/>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081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9"/>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488" name="Google Shape;488;p29"/>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Introduction</a:t>
            </a:r>
            <a:r>
              <a:rPr lang="en">
                <a:solidFill>
                  <a:schemeClr val="accent6"/>
                </a:solidFill>
              </a:rPr>
              <a:t>]</a:t>
            </a:r>
            <a:r>
              <a:rPr lang="en">
                <a:solidFill>
                  <a:schemeClr val="accent1"/>
                </a:solidFill>
              </a:rPr>
              <a:t> </a:t>
            </a:r>
            <a:endParaRPr>
              <a:solidFill>
                <a:schemeClr val="accent3"/>
              </a:solidFill>
            </a:endParaRPr>
          </a:p>
        </p:txBody>
      </p:sp>
      <p:sp>
        <p:nvSpPr>
          <p:cNvPr id="489" name="Google Shape;489;p29"/>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Background: Learning Management Systems (LMSs) &gt;</a:t>
            </a:r>
            <a:endParaRPr/>
          </a:p>
        </p:txBody>
      </p:sp>
      <p:sp>
        <p:nvSpPr>
          <p:cNvPr id="490" name="Google Shape;490;p29"/>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491" name="Google Shape;491;p29"/>
          <p:cNvCxnSpPr>
            <a:endCxn id="490"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pic>
        <p:nvPicPr>
          <p:cNvPr id="492" name="Google Shape;492;p29"/>
          <p:cNvPicPr preferRelativeResize="0"/>
          <p:nvPr/>
        </p:nvPicPr>
        <p:blipFill rotWithShape="1">
          <a:blip r:embed="rId3">
            <a:alphaModFix/>
          </a:blip>
          <a:srcRect b="9189"/>
          <a:stretch/>
        </p:blipFill>
        <p:spPr>
          <a:xfrm>
            <a:off x="6175425" y="2448125"/>
            <a:ext cx="2968575" cy="2695900"/>
          </a:xfrm>
          <a:prstGeom prst="rect">
            <a:avLst/>
          </a:prstGeom>
          <a:noFill/>
          <a:ln>
            <a:noFill/>
          </a:ln>
        </p:spPr>
      </p:pic>
      <p:graphicFrame>
        <p:nvGraphicFramePr>
          <p:cNvPr id="493" name="Google Shape;493;p29"/>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0"/>
          <p:cNvSpPr txBox="1">
            <a:spLocks noGrp="1"/>
          </p:cNvSpPr>
          <p:nvPr>
            <p:ph type="title"/>
          </p:nvPr>
        </p:nvSpPr>
        <p:spPr>
          <a:xfrm>
            <a:off x="1084225" y="1311425"/>
            <a:ext cx="6379200" cy="10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dk2"/>
                </a:solidFill>
              </a:rPr>
              <a:t>73,800,000</a:t>
            </a:r>
            <a:r>
              <a:rPr lang="en" sz="6000"/>
              <a:t> </a:t>
            </a:r>
            <a:r>
              <a:rPr lang="en" sz="6000">
                <a:solidFill>
                  <a:schemeClr val="accent6"/>
                </a:solidFill>
              </a:rPr>
              <a:t>{</a:t>
            </a:r>
            <a:endParaRPr sz="6000">
              <a:solidFill>
                <a:schemeClr val="accent6"/>
              </a:solidFill>
            </a:endParaRPr>
          </a:p>
        </p:txBody>
      </p:sp>
      <p:sp>
        <p:nvSpPr>
          <p:cNvPr id="499" name="Google Shape;499;p30"/>
          <p:cNvSpPr txBox="1">
            <a:spLocks noGrp="1"/>
          </p:cNvSpPr>
          <p:nvPr>
            <p:ph type="body" idx="1"/>
          </p:nvPr>
        </p:nvSpPr>
        <p:spPr>
          <a:xfrm>
            <a:off x="1554225" y="2486925"/>
            <a:ext cx="6689100" cy="69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Number of LMS users &gt;</a:t>
            </a:r>
            <a:endParaRPr/>
          </a:p>
          <a:p>
            <a:pPr marL="0" lvl="0" indent="0" algn="l" rtl="0">
              <a:spcBef>
                <a:spcPts val="0"/>
              </a:spcBef>
              <a:spcAft>
                <a:spcPts val="0"/>
              </a:spcAft>
              <a:buNone/>
            </a:pPr>
            <a:endParaRPr/>
          </a:p>
          <a:p>
            <a:pPr marL="0" lvl="0" indent="0" algn="l" rtl="0">
              <a:spcBef>
                <a:spcPts val="0"/>
              </a:spcBef>
              <a:spcAft>
                <a:spcPts val="0"/>
              </a:spcAft>
              <a:buNone/>
            </a:pPr>
            <a:r>
              <a:rPr lang="en" sz="1600"/>
              <a:t>//as of Sept 2020</a:t>
            </a:r>
            <a:endParaRPr sz="1600"/>
          </a:p>
        </p:txBody>
      </p:sp>
      <p:grpSp>
        <p:nvGrpSpPr>
          <p:cNvPr id="500" name="Google Shape;500;p30"/>
          <p:cNvGrpSpPr/>
          <p:nvPr/>
        </p:nvGrpSpPr>
        <p:grpSpPr>
          <a:xfrm>
            <a:off x="1084825" y="2250725"/>
            <a:ext cx="506100" cy="1952100"/>
            <a:chOff x="1084825" y="2250725"/>
            <a:chExt cx="506100" cy="1952100"/>
          </a:xfrm>
        </p:grpSpPr>
        <p:cxnSp>
          <p:nvCxnSpPr>
            <p:cNvPr id="501" name="Google Shape;501;p30"/>
            <p:cNvCxnSpPr>
              <a:endCxn id="502" idx="0"/>
            </p:cNvCxnSpPr>
            <p:nvPr/>
          </p:nvCxnSpPr>
          <p:spPr>
            <a:xfrm>
              <a:off x="1337875" y="2250725"/>
              <a:ext cx="0" cy="843900"/>
            </a:xfrm>
            <a:prstGeom prst="straightConnector1">
              <a:avLst/>
            </a:prstGeom>
            <a:noFill/>
            <a:ln w="9525" cap="flat" cmpd="sng">
              <a:solidFill>
                <a:schemeClr val="accent4"/>
              </a:solidFill>
              <a:prstDash val="solid"/>
              <a:round/>
              <a:headEnd type="none" w="med" len="med"/>
              <a:tailEnd type="none" w="med" len="med"/>
            </a:ln>
          </p:spPr>
        </p:cxnSp>
        <p:sp>
          <p:nvSpPr>
            <p:cNvPr id="502" name="Google Shape;502;p30"/>
            <p:cNvSpPr txBox="1"/>
            <p:nvPr/>
          </p:nvSpPr>
          <p:spPr>
            <a:xfrm>
              <a:off x="1084825" y="3094625"/>
              <a:ext cx="5061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solidFill>
                    <a:schemeClr val="accent6"/>
                  </a:solidFill>
                  <a:latin typeface="Fira Code"/>
                  <a:ea typeface="Fira Code"/>
                  <a:cs typeface="Fira Code"/>
                  <a:sym typeface="Fira Code"/>
                </a:rPr>
                <a:t>}</a:t>
              </a:r>
              <a:endParaRPr sz="6000">
                <a:solidFill>
                  <a:schemeClr val="accent6"/>
                </a:solidFill>
                <a:latin typeface="Fira Code"/>
                <a:ea typeface="Fira Code"/>
                <a:cs typeface="Fira Code"/>
                <a:sym typeface="Fira Code"/>
              </a:endParaRPr>
            </a:p>
          </p:txBody>
        </p:sp>
      </p:grpSp>
      <p:graphicFrame>
        <p:nvGraphicFramePr>
          <p:cNvPr id="503" name="Google Shape;503;p30"/>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31" title="Chart"/>
          <p:cNvPicPr preferRelativeResize="0"/>
          <p:nvPr/>
        </p:nvPicPr>
        <p:blipFill rotWithShape="1">
          <a:blip r:embed="rId3">
            <a:alphaModFix/>
          </a:blip>
          <a:srcRect t="12818" r="14030" b="17402"/>
          <a:stretch/>
        </p:blipFill>
        <p:spPr>
          <a:xfrm rot="-5400000">
            <a:off x="3003250" y="2062026"/>
            <a:ext cx="3137499" cy="2027801"/>
          </a:xfrm>
          <a:prstGeom prst="rect">
            <a:avLst/>
          </a:prstGeom>
          <a:noFill/>
          <a:ln>
            <a:noFill/>
          </a:ln>
        </p:spPr>
      </p:pic>
      <p:sp>
        <p:nvSpPr>
          <p:cNvPr id="509" name="Google Shape;509;p31"/>
          <p:cNvSpPr txBox="1">
            <a:spLocks noGrp="1"/>
          </p:cNvSpPr>
          <p:nvPr>
            <p:ph type="title"/>
          </p:nvPr>
        </p:nvSpPr>
        <p:spPr>
          <a:xfrm>
            <a:off x="1143250" y="582700"/>
            <a:ext cx="7532100" cy="6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Expectations of </a:t>
            </a:r>
            <a:r>
              <a:rPr lang="en" sz="2400">
                <a:solidFill>
                  <a:schemeClr val="accent2"/>
                </a:solidFill>
              </a:rPr>
              <a:t>‘Global LMS Market Size’</a:t>
            </a:r>
            <a:r>
              <a:rPr lang="en" sz="2400"/>
              <a:t> </a:t>
            </a:r>
            <a:r>
              <a:rPr lang="en" sz="2400">
                <a:solidFill>
                  <a:schemeClr val="accent6"/>
                </a:solidFill>
              </a:rPr>
              <a:t>{</a:t>
            </a:r>
            <a:endParaRPr sz="2400">
              <a:solidFill>
                <a:schemeClr val="accent6"/>
              </a:solidFill>
            </a:endParaRPr>
          </a:p>
        </p:txBody>
      </p:sp>
      <p:sp>
        <p:nvSpPr>
          <p:cNvPr id="510" name="Google Shape;510;p31"/>
          <p:cNvSpPr txBox="1"/>
          <p:nvPr/>
        </p:nvSpPr>
        <p:spPr>
          <a:xfrm>
            <a:off x="3684425" y="4570025"/>
            <a:ext cx="731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latin typeface="Fira Code"/>
                <a:ea typeface="Fira Code"/>
                <a:cs typeface="Fira Code"/>
                <a:sym typeface="Fira Code"/>
              </a:rPr>
              <a:t>2020</a:t>
            </a:r>
            <a:endParaRPr>
              <a:solidFill>
                <a:schemeClr val="accent3"/>
              </a:solidFill>
              <a:latin typeface="Fira Code"/>
              <a:ea typeface="Fira Code"/>
              <a:cs typeface="Fira Code"/>
              <a:sym typeface="Fira Code"/>
            </a:endParaRPr>
          </a:p>
        </p:txBody>
      </p:sp>
      <p:sp>
        <p:nvSpPr>
          <p:cNvPr id="511" name="Google Shape;511;p31"/>
          <p:cNvSpPr txBox="1"/>
          <p:nvPr/>
        </p:nvSpPr>
        <p:spPr>
          <a:xfrm>
            <a:off x="4765025" y="4570025"/>
            <a:ext cx="7314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2025</a:t>
            </a:r>
            <a:endParaRPr>
              <a:solidFill>
                <a:schemeClr val="accent3"/>
              </a:solidFill>
              <a:latin typeface="Fira Code"/>
              <a:ea typeface="Fira Code"/>
              <a:cs typeface="Fira Code"/>
              <a:sym typeface="Fira Code"/>
            </a:endParaRPr>
          </a:p>
        </p:txBody>
      </p:sp>
      <p:sp>
        <p:nvSpPr>
          <p:cNvPr id="512" name="Google Shape;512;p31"/>
          <p:cNvSpPr txBox="1"/>
          <p:nvPr/>
        </p:nvSpPr>
        <p:spPr>
          <a:xfrm>
            <a:off x="3681425" y="2549400"/>
            <a:ext cx="737400" cy="40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latin typeface="Fira Code"/>
                <a:ea typeface="Fira Code"/>
                <a:cs typeface="Fira Code"/>
                <a:sym typeface="Fira Code"/>
              </a:rPr>
              <a:t>13.4B USD</a:t>
            </a:r>
            <a:endParaRPr>
              <a:solidFill>
                <a:schemeClr val="accent1"/>
              </a:solidFill>
              <a:latin typeface="Fira Code"/>
              <a:ea typeface="Fira Code"/>
              <a:cs typeface="Fira Code"/>
              <a:sym typeface="Fira Code"/>
            </a:endParaRPr>
          </a:p>
        </p:txBody>
      </p:sp>
      <p:sp>
        <p:nvSpPr>
          <p:cNvPr id="513" name="Google Shape;513;p31"/>
          <p:cNvSpPr txBox="1"/>
          <p:nvPr/>
        </p:nvSpPr>
        <p:spPr>
          <a:xfrm>
            <a:off x="4762025" y="1128075"/>
            <a:ext cx="737400" cy="40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Fira Code"/>
                <a:ea typeface="Fira Code"/>
                <a:cs typeface="Fira Code"/>
                <a:sym typeface="Fira Code"/>
              </a:rPr>
              <a:t>25.7B USD</a:t>
            </a:r>
            <a:endParaRPr>
              <a:solidFill>
                <a:schemeClr val="lt2"/>
              </a:solidFill>
              <a:latin typeface="Fira Code"/>
              <a:ea typeface="Fira Code"/>
              <a:cs typeface="Fira Code"/>
              <a:sym typeface="Fira Code"/>
            </a:endParaRPr>
          </a:p>
        </p:txBody>
      </p:sp>
      <p:sp>
        <p:nvSpPr>
          <p:cNvPr id="514" name="Google Shape;514;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15" name="Google Shape;515;p31"/>
          <p:cNvCxnSpPr/>
          <p:nvPr/>
        </p:nvCxnSpPr>
        <p:spPr>
          <a:xfrm>
            <a:off x="1329525" y="1468200"/>
            <a:ext cx="8400" cy="2569500"/>
          </a:xfrm>
          <a:prstGeom prst="straightConnector1">
            <a:avLst/>
          </a:prstGeom>
          <a:noFill/>
          <a:ln w="9525" cap="flat" cmpd="sng">
            <a:solidFill>
              <a:schemeClr val="accent4"/>
            </a:solidFill>
            <a:prstDash val="solid"/>
            <a:round/>
            <a:headEnd type="none" w="med" len="med"/>
            <a:tailEnd type="none" w="med" len="med"/>
          </a:ln>
        </p:spPr>
      </p:cxnSp>
      <p:cxnSp>
        <p:nvCxnSpPr>
          <p:cNvPr id="516" name="Google Shape;516;p31"/>
          <p:cNvCxnSpPr>
            <a:stCxn id="512" idx="0"/>
            <a:endCxn id="513" idx="1"/>
          </p:cNvCxnSpPr>
          <p:nvPr/>
        </p:nvCxnSpPr>
        <p:spPr>
          <a:xfrm rot="10800000" flipH="1">
            <a:off x="4050125" y="1331700"/>
            <a:ext cx="711900" cy="12177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517" name="Google Shape;517;p31"/>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2"/>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Movement Towards </a:t>
            </a:r>
            <a:r>
              <a:rPr lang="en" sz="2400">
                <a:solidFill>
                  <a:schemeClr val="accent2"/>
                </a:solidFill>
              </a:rPr>
              <a:t>‘Digital Learning’</a:t>
            </a:r>
            <a:r>
              <a:rPr lang="en"/>
              <a:t> </a:t>
            </a:r>
            <a:r>
              <a:rPr lang="en">
                <a:solidFill>
                  <a:schemeClr val="accent3"/>
                </a:solidFill>
              </a:rPr>
              <a:t>{</a:t>
            </a:r>
            <a:endParaRPr>
              <a:solidFill>
                <a:schemeClr val="accent6"/>
              </a:solidFill>
            </a:endParaRPr>
          </a:p>
        </p:txBody>
      </p:sp>
      <p:sp>
        <p:nvSpPr>
          <p:cNvPr id="523" name="Google Shape;523;p32"/>
          <p:cNvSpPr txBox="1">
            <a:spLocks noGrp="1"/>
          </p:cNvSpPr>
          <p:nvPr>
            <p:ph type="subTitle" idx="1"/>
          </p:nvPr>
        </p:nvSpPr>
        <p:spPr>
          <a:xfrm>
            <a:off x="5486460" y="3518100"/>
            <a:ext cx="34746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 country-wide closures &gt;</a:t>
            </a:r>
            <a:endParaRPr/>
          </a:p>
        </p:txBody>
      </p:sp>
      <p:sp>
        <p:nvSpPr>
          <p:cNvPr id="524" name="Google Shape;524;p32"/>
          <p:cNvSpPr txBox="1">
            <a:spLocks noGrp="1"/>
          </p:cNvSpPr>
          <p:nvPr>
            <p:ph type="subTitle" idx="2"/>
          </p:nvPr>
        </p:nvSpPr>
        <p:spPr>
          <a:xfrm>
            <a:off x="5486460" y="2512260"/>
            <a:ext cx="34746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 of total enrolled learners &gt;</a:t>
            </a:r>
            <a:endParaRPr/>
          </a:p>
        </p:txBody>
      </p:sp>
      <p:sp>
        <p:nvSpPr>
          <p:cNvPr id="525" name="Google Shape;525;p32"/>
          <p:cNvSpPr txBox="1">
            <a:spLocks noGrp="1"/>
          </p:cNvSpPr>
          <p:nvPr>
            <p:ph type="subTitle" idx="3"/>
          </p:nvPr>
        </p:nvSpPr>
        <p:spPr>
          <a:xfrm>
            <a:off x="5486460" y="2220150"/>
            <a:ext cx="34746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a:t>84.8%</a:t>
            </a:r>
            <a:endParaRPr sz="2300"/>
          </a:p>
        </p:txBody>
      </p:sp>
      <p:sp>
        <p:nvSpPr>
          <p:cNvPr id="526" name="Google Shape;526;p32"/>
          <p:cNvSpPr txBox="1">
            <a:spLocks noGrp="1"/>
          </p:cNvSpPr>
          <p:nvPr>
            <p:ph type="subTitle" idx="4"/>
          </p:nvPr>
        </p:nvSpPr>
        <p:spPr>
          <a:xfrm>
            <a:off x="5486460" y="1597860"/>
            <a:ext cx="34746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 affected learners &gt;</a:t>
            </a:r>
            <a:endParaRPr/>
          </a:p>
        </p:txBody>
      </p:sp>
      <p:sp>
        <p:nvSpPr>
          <p:cNvPr id="527" name="Google Shape;527;p32"/>
          <p:cNvSpPr txBox="1">
            <a:spLocks noGrp="1"/>
          </p:cNvSpPr>
          <p:nvPr>
            <p:ph type="subTitle" idx="5"/>
          </p:nvPr>
        </p:nvSpPr>
        <p:spPr>
          <a:xfrm>
            <a:off x="5486460" y="1305270"/>
            <a:ext cx="34746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a:t>1,484,715,875</a:t>
            </a:r>
            <a:endParaRPr sz="2300"/>
          </a:p>
        </p:txBody>
      </p:sp>
      <p:sp>
        <p:nvSpPr>
          <p:cNvPr id="528" name="Google Shape;528;p32"/>
          <p:cNvSpPr txBox="1">
            <a:spLocks noGrp="1"/>
          </p:cNvSpPr>
          <p:nvPr>
            <p:ph type="subTitle" idx="6"/>
          </p:nvPr>
        </p:nvSpPr>
        <p:spPr>
          <a:xfrm>
            <a:off x="5486460" y="3225510"/>
            <a:ext cx="34746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a:t>173</a:t>
            </a:r>
            <a:endParaRPr sz="2300"/>
          </a:p>
        </p:txBody>
      </p:sp>
      <p:grpSp>
        <p:nvGrpSpPr>
          <p:cNvPr id="529" name="Google Shape;529;p32"/>
          <p:cNvGrpSpPr/>
          <p:nvPr/>
        </p:nvGrpSpPr>
        <p:grpSpPr>
          <a:xfrm>
            <a:off x="1084825" y="1153725"/>
            <a:ext cx="506100" cy="3416300"/>
            <a:chOff x="1084825" y="1153725"/>
            <a:chExt cx="506100" cy="3416300"/>
          </a:xfrm>
        </p:grpSpPr>
        <p:sp>
          <p:nvSpPr>
            <p:cNvPr id="530" name="Google Shape;530;p3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31" name="Google Shape;531;p32"/>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pic>
        <p:nvPicPr>
          <p:cNvPr id="532" name="Google Shape;532;p32"/>
          <p:cNvPicPr preferRelativeResize="0"/>
          <p:nvPr/>
        </p:nvPicPr>
        <p:blipFill>
          <a:blip r:embed="rId3">
            <a:alphaModFix/>
          </a:blip>
          <a:stretch>
            <a:fillRect/>
          </a:stretch>
        </p:blipFill>
        <p:spPr>
          <a:xfrm>
            <a:off x="1425275" y="1153725"/>
            <a:ext cx="3969226" cy="2769108"/>
          </a:xfrm>
          <a:prstGeom prst="rect">
            <a:avLst/>
          </a:prstGeom>
          <a:noFill/>
          <a:ln>
            <a:noFill/>
          </a:ln>
        </p:spPr>
      </p:pic>
      <p:sp>
        <p:nvSpPr>
          <p:cNvPr id="533" name="Google Shape;533;p32"/>
          <p:cNvSpPr txBox="1">
            <a:spLocks noGrp="1"/>
          </p:cNvSpPr>
          <p:nvPr>
            <p:ph type="subTitle" idx="1"/>
          </p:nvPr>
        </p:nvSpPr>
        <p:spPr>
          <a:xfrm>
            <a:off x="7193101" y="4111700"/>
            <a:ext cx="19509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//as of 2 April 2020</a:t>
            </a:r>
            <a:endParaRPr sz="1100"/>
          </a:p>
        </p:txBody>
      </p:sp>
      <p:graphicFrame>
        <p:nvGraphicFramePr>
          <p:cNvPr id="534" name="Google Shape;534;p32"/>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3"/>
          <p:cNvSpPr txBox="1">
            <a:spLocks noGrp="1"/>
          </p:cNvSpPr>
          <p:nvPr>
            <p:ph type="title"/>
          </p:nvPr>
        </p:nvSpPr>
        <p:spPr>
          <a:xfrm>
            <a:off x="1131500" y="1154650"/>
            <a:ext cx="4045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LMS; </a:t>
            </a:r>
            <a:r>
              <a:rPr lang="en">
                <a:solidFill>
                  <a:schemeClr val="accent6"/>
                </a:solidFill>
              </a:rPr>
              <a:t>{</a:t>
            </a:r>
            <a:endParaRPr>
              <a:solidFill>
                <a:schemeClr val="accent6"/>
              </a:solidFill>
            </a:endParaRPr>
          </a:p>
        </p:txBody>
      </p:sp>
      <p:sp>
        <p:nvSpPr>
          <p:cNvPr id="540" name="Google Shape;540;p33"/>
          <p:cNvSpPr txBox="1">
            <a:spLocks noGrp="1"/>
          </p:cNvSpPr>
          <p:nvPr>
            <p:ph type="subTitle" idx="1"/>
          </p:nvPr>
        </p:nvSpPr>
        <p:spPr>
          <a:xfrm>
            <a:off x="1593350" y="1574450"/>
            <a:ext cx="3548100" cy="14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‘Learning Management System’</a:t>
            </a:r>
            <a:endParaRPr>
              <a:solidFill>
                <a:schemeClr val="accent2"/>
              </a:solidFill>
            </a:endParaRPr>
          </a:p>
          <a:p>
            <a:pPr marL="449116" lvl="0" indent="0" algn="l" rtl="0">
              <a:spcBef>
                <a:spcPts val="1000"/>
              </a:spcBef>
              <a:spcAft>
                <a:spcPts val="0"/>
              </a:spcAft>
              <a:buNone/>
            </a:pPr>
            <a:endParaRPr>
              <a:solidFill>
                <a:schemeClr val="accent3"/>
              </a:solidFill>
            </a:endParaRPr>
          </a:p>
        </p:txBody>
      </p:sp>
      <p:grpSp>
        <p:nvGrpSpPr>
          <p:cNvPr id="541" name="Google Shape;541;p33"/>
          <p:cNvGrpSpPr/>
          <p:nvPr/>
        </p:nvGrpSpPr>
        <p:grpSpPr>
          <a:xfrm>
            <a:off x="1084825" y="1685354"/>
            <a:ext cx="506100" cy="1770698"/>
            <a:chOff x="1084825" y="1169000"/>
            <a:chExt cx="506100" cy="2084400"/>
          </a:xfrm>
        </p:grpSpPr>
        <p:sp>
          <p:nvSpPr>
            <p:cNvPr id="542" name="Google Shape;542;p33"/>
            <p:cNvSpPr txBox="1"/>
            <p:nvPr/>
          </p:nvSpPr>
          <p:spPr>
            <a:xfrm>
              <a:off x="1084825" y="2492300"/>
              <a:ext cx="506100" cy="76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43" name="Google Shape;543;p33"/>
            <p:cNvCxnSpPr>
              <a:endCxn id="542" idx="0"/>
            </p:cNvCxnSpPr>
            <p:nvPr/>
          </p:nvCxnSpPr>
          <p:spPr>
            <a:xfrm>
              <a:off x="1337875" y="1169000"/>
              <a:ext cx="0" cy="1323300"/>
            </a:xfrm>
            <a:prstGeom prst="straightConnector1">
              <a:avLst/>
            </a:prstGeom>
            <a:noFill/>
            <a:ln w="9525" cap="flat" cmpd="sng">
              <a:solidFill>
                <a:schemeClr val="accent4"/>
              </a:solidFill>
              <a:prstDash val="solid"/>
              <a:round/>
              <a:headEnd type="none" w="med" len="med"/>
              <a:tailEnd type="none" w="med" len="med"/>
            </a:ln>
          </p:spPr>
        </p:cxnSp>
      </p:grpSp>
      <p:pic>
        <p:nvPicPr>
          <p:cNvPr id="544" name="Google Shape;544;p33"/>
          <p:cNvPicPr preferRelativeResize="0"/>
          <p:nvPr/>
        </p:nvPicPr>
        <p:blipFill>
          <a:blip r:embed="rId3">
            <a:alphaModFix/>
          </a:blip>
          <a:stretch>
            <a:fillRect/>
          </a:stretch>
        </p:blipFill>
        <p:spPr>
          <a:xfrm>
            <a:off x="4909325" y="767775"/>
            <a:ext cx="3766125" cy="3766125"/>
          </a:xfrm>
          <a:prstGeom prst="rect">
            <a:avLst/>
          </a:prstGeom>
          <a:noFill/>
          <a:ln>
            <a:noFill/>
          </a:ln>
        </p:spPr>
      </p:pic>
      <p:graphicFrame>
        <p:nvGraphicFramePr>
          <p:cNvPr id="545" name="Google Shape;545;p33"/>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4"/>
          <p:cNvSpPr txBox="1">
            <a:spLocks noGrp="1"/>
          </p:cNvSpPr>
          <p:nvPr>
            <p:ph type="subTitle" idx="3"/>
          </p:nvPr>
        </p:nvSpPr>
        <p:spPr>
          <a:xfrm>
            <a:off x="2057340" y="2891790"/>
            <a:ext cx="24690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2"/>
                </a:solidFill>
              </a:rPr>
              <a:t>Single Platform for managing educational coursework online</a:t>
            </a:r>
            <a:endParaRPr sz="1700">
              <a:solidFill>
                <a:schemeClr val="dk2"/>
              </a:solidFill>
            </a:endParaRPr>
          </a:p>
        </p:txBody>
      </p:sp>
      <p:sp>
        <p:nvSpPr>
          <p:cNvPr id="551" name="Google Shape;551;p34"/>
          <p:cNvSpPr txBox="1">
            <a:spLocks noGrp="1"/>
          </p:cNvSpPr>
          <p:nvPr>
            <p:ph type="subTitle" idx="4"/>
          </p:nvPr>
        </p:nvSpPr>
        <p:spPr>
          <a:xfrm>
            <a:off x="5166300" y="2891790"/>
            <a:ext cx="2469000" cy="13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Online Assessment Functionalities</a:t>
            </a:r>
            <a:endParaRPr sz="1700"/>
          </a:p>
        </p:txBody>
      </p:sp>
      <p:sp>
        <p:nvSpPr>
          <p:cNvPr id="552" name="Google Shape;552;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 of </a:t>
            </a:r>
            <a:r>
              <a:rPr lang="en">
                <a:solidFill>
                  <a:schemeClr val="accent2"/>
                </a:solidFill>
              </a:rPr>
              <a:t>‘LMSs’</a:t>
            </a:r>
            <a:r>
              <a:rPr lang="en">
                <a:solidFill>
                  <a:schemeClr val="accent6"/>
                </a:solidFill>
              </a:rPr>
              <a:t>{</a:t>
            </a:r>
            <a:endParaRPr>
              <a:solidFill>
                <a:schemeClr val="accent6"/>
              </a:solidFill>
            </a:endParaRPr>
          </a:p>
        </p:txBody>
      </p:sp>
      <p:grpSp>
        <p:nvGrpSpPr>
          <p:cNvPr id="553" name="Google Shape;553;p34"/>
          <p:cNvGrpSpPr/>
          <p:nvPr/>
        </p:nvGrpSpPr>
        <p:grpSpPr>
          <a:xfrm>
            <a:off x="1084825" y="1152525"/>
            <a:ext cx="506100" cy="3417500"/>
            <a:chOff x="1084825" y="1152525"/>
            <a:chExt cx="506100" cy="3417500"/>
          </a:xfrm>
        </p:grpSpPr>
        <p:sp>
          <p:nvSpPr>
            <p:cNvPr id="554" name="Google Shape;554;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55" name="Google Shape;555;p34"/>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grpSp>
        <p:nvGrpSpPr>
          <p:cNvPr id="556" name="Google Shape;556;p34"/>
          <p:cNvGrpSpPr/>
          <p:nvPr/>
        </p:nvGrpSpPr>
        <p:grpSpPr>
          <a:xfrm>
            <a:off x="2377450" y="1346445"/>
            <a:ext cx="1828779" cy="1536210"/>
            <a:chOff x="1665363" y="1706700"/>
            <a:chExt cx="578325" cy="487500"/>
          </a:xfrm>
        </p:grpSpPr>
        <p:sp>
          <p:nvSpPr>
            <p:cNvPr id="557" name="Google Shape;557;p34"/>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4"/>
          <p:cNvGrpSpPr/>
          <p:nvPr/>
        </p:nvGrpSpPr>
        <p:grpSpPr>
          <a:xfrm>
            <a:off x="5486410" y="1346445"/>
            <a:ext cx="1828779" cy="1536210"/>
            <a:chOff x="4764875" y="1706700"/>
            <a:chExt cx="578325" cy="487500"/>
          </a:xfrm>
        </p:grpSpPr>
        <p:sp>
          <p:nvSpPr>
            <p:cNvPr id="560" name="Google Shape;560;p34"/>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2" name="Google Shape;562;p34"/>
          <p:cNvPicPr preferRelativeResize="0"/>
          <p:nvPr/>
        </p:nvPicPr>
        <p:blipFill>
          <a:blip r:embed="rId3">
            <a:alphaModFix/>
          </a:blip>
          <a:stretch>
            <a:fillRect/>
          </a:stretch>
        </p:blipFill>
        <p:spPr>
          <a:xfrm>
            <a:off x="2560320" y="1383025"/>
            <a:ext cx="1463040" cy="1463040"/>
          </a:xfrm>
          <a:prstGeom prst="rect">
            <a:avLst/>
          </a:prstGeom>
          <a:noFill/>
          <a:ln>
            <a:noFill/>
          </a:ln>
        </p:spPr>
      </p:pic>
      <p:pic>
        <p:nvPicPr>
          <p:cNvPr id="563" name="Google Shape;563;p34"/>
          <p:cNvPicPr preferRelativeResize="0"/>
          <p:nvPr/>
        </p:nvPicPr>
        <p:blipFill>
          <a:blip r:embed="rId4">
            <a:alphaModFix/>
          </a:blip>
          <a:stretch>
            <a:fillRect/>
          </a:stretch>
        </p:blipFill>
        <p:spPr>
          <a:xfrm>
            <a:off x="5669280" y="1383030"/>
            <a:ext cx="1463040" cy="1463040"/>
          </a:xfrm>
          <a:prstGeom prst="rect">
            <a:avLst/>
          </a:prstGeom>
          <a:noFill/>
          <a:ln>
            <a:noFill/>
          </a:ln>
        </p:spPr>
      </p:pic>
      <p:sp>
        <p:nvSpPr>
          <p:cNvPr id="564" name="Google Shape;564;p34"/>
          <p:cNvSpPr txBox="1">
            <a:spLocks noGrp="1"/>
          </p:cNvSpPr>
          <p:nvPr>
            <p:ph type="subTitle" idx="1"/>
          </p:nvPr>
        </p:nvSpPr>
        <p:spPr>
          <a:xfrm>
            <a:off x="5235450" y="3438549"/>
            <a:ext cx="2330700" cy="8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 quizzes and tests with automatic grading options &gt;</a:t>
            </a:r>
            <a:endParaRPr dirty="0"/>
          </a:p>
        </p:txBody>
      </p:sp>
      <p:graphicFrame>
        <p:nvGraphicFramePr>
          <p:cNvPr id="565" name="Google Shape;565;p34"/>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6"/>
                                        </p:tgtEl>
                                        <p:attrNameLst>
                                          <p:attrName>style.visibility</p:attrName>
                                        </p:attrNameLst>
                                      </p:cBhvr>
                                      <p:to>
                                        <p:strVal val="visible"/>
                                      </p:to>
                                    </p:set>
                                    <p:animEffect transition="in" filter="fade">
                                      <p:cBhvr>
                                        <p:cTn id="7" dur="250"/>
                                        <p:tgtEl>
                                          <p:spTgt spid="556"/>
                                        </p:tgtEl>
                                      </p:cBhvr>
                                    </p:animEffect>
                                  </p:childTnLst>
                                </p:cTn>
                              </p:par>
                              <p:par>
                                <p:cTn id="8" presetID="10" presetClass="entr" presetSubtype="0" fill="hold" nodeType="withEffect">
                                  <p:stCondLst>
                                    <p:cond delay="0"/>
                                  </p:stCondLst>
                                  <p:childTnLst>
                                    <p:set>
                                      <p:cBhvr>
                                        <p:cTn id="9" dur="1" fill="hold">
                                          <p:stCondLst>
                                            <p:cond delay="0"/>
                                          </p:stCondLst>
                                        </p:cTn>
                                        <p:tgtEl>
                                          <p:spTgt spid="562"/>
                                        </p:tgtEl>
                                        <p:attrNameLst>
                                          <p:attrName>style.visibility</p:attrName>
                                        </p:attrNameLst>
                                      </p:cBhvr>
                                      <p:to>
                                        <p:strVal val="visible"/>
                                      </p:to>
                                    </p:set>
                                    <p:animEffect transition="in" filter="fade">
                                      <p:cBhvr>
                                        <p:cTn id="10" dur="250"/>
                                        <p:tgtEl>
                                          <p:spTgt spid="5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0">
                                            <p:txEl>
                                              <p:pRg st="0" end="0"/>
                                            </p:txEl>
                                          </p:spTgt>
                                        </p:tgtEl>
                                        <p:attrNameLst>
                                          <p:attrName>style.visibility</p:attrName>
                                        </p:attrNameLst>
                                      </p:cBhvr>
                                      <p:to>
                                        <p:strVal val="visible"/>
                                      </p:to>
                                    </p:set>
                                    <p:animEffect transition="in" filter="fade">
                                      <p:cBhvr>
                                        <p:cTn id="13" dur="250"/>
                                        <p:tgtEl>
                                          <p:spTgt spid="55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51">
                                            <p:txEl>
                                              <p:pRg st="0" end="0"/>
                                            </p:txEl>
                                          </p:spTgt>
                                        </p:tgtEl>
                                        <p:attrNameLst>
                                          <p:attrName>style.visibility</p:attrName>
                                        </p:attrNameLst>
                                      </p:cBhvr>
                                      <p:to>
                                        <p:strVal val="visible"/>
                                      </p:to>
                                    </p:set>
                                    <p:animEffect transition="in" filter="fade">
                                      <p:cBhvr>
                                        <p:cTn id="18" dur="250"/>
                                        <p:tgtEl>
                                          <p:spTgt spid="551">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59"/>
                                        </p:tgtEl>
                                        <p:attrNameLst>
                                          <p:attrName>style.visibility</p:attrName>
                                        </p:attrNameLst>
                                      </p:cBhvr>
                                      <p:to>
                                        <p:strVal val="visible"/>
                                      </p:to>
                                    </p:set>
                                    <p:animEffect transition="in" filter="fade">
                                      <p:cBhvr>
                                        <p:cTn id="21" dur="250"/>
                                        <p:tgtEl>
                                          <p:spTgt spid="559"/>
                                        </p:tgtEl>
                                      </p:cBhvr>
                                    </p:animEffect>
                                  </p:childTnLst>
                                </p:cTn>
                              </p:par>
                              <p:par>
                                <p:cTn id="22" presetID="10" presetClass="entr" presetSubtype="0" fill="hold" nodeType="withEffect">
                                  <p:stCondLst>
                                    <p:cond delay="0"/>
                                  </p:stCondLst>
                                  <p:childTnLst>
                                    <p:set>
                                      <p:cBhvr>
                                        <p:cTn id="23" dur="1" fill="hold">
                                          <p:stCondLst>
                                            <p:cond delay="0"/>
                                          </p:stCondLst>
                                        </p:cTn>
                                        <p:tgtEl>
                                          <p:spTgt spid="563"/>
                                        </p:tgtEl>
                                        <p:attrNameLst>
                                          <p:attrName>style.visibility</p:attrName>
                                        </p:attrNameLst>
                                      </p:cBhvr>
                                      <p:to>
                                        <p:strVal val="visible"/>
                                      </p:to>
                                    </p:set>
                                    <p:animEffect transition="in" filter="fade">
                                      <p:cBhvr>
                                        <p:cTn id="24" dur="250"/>
                                        <p:tgtEl>
                                          <p:spTgt spid="56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4">
                                            <p:txEl>
                                              <p:pRg st="0" end="0"/>
                                            </p:txEl>
                                          </p:spTgt>
                                        </p:tgtEl>
                                        <p:attrNameLst>
                                          <p:attrName>style.visibility</p:attrName>
                                        </p:attrNameLst>
                                      </p:cBhvr>
                                      <p:to>
                                        <p:strVal val="visible"/>
                                      </p:to>
                                    </p:set>
                                    <p:animEffect transition="in" filter="fade">
                                      <p:cBhvr>
                                        <p:cTn id="27" dur="250"/>
                                        <p:tgtEl>
                                          <p:spTgt spid="5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 grpId="0" build="p"/>
      <p:bldP spid="551" grpId="0" build="p"/>
      <p:bldP spid="56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5"/>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02 </a:t>
            </a:r>
            <a:r>
              <a:rPr lang="en" sz="5000">
                <a:solidFill>
                  <a:schemeClr val="accent6"/>
                </a:solidFill>
              </a:rPr>
              <a:t>{</a:t>
            </a:r>
            <a:endParaRPr sz="5000">
              <a:solidFill>
                <a:schemeClr val="accent6"/>
              </a:solidFill>
            </a:endParaRPr>
          </a:p>
        </p:txBody>
      </p:sp>
      <p:sp>
        <p:nvSpPr>
          <p:cNvPr id="571" name="Google Shape;571;p35"/>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Problem</a:t>
            </a:r>
            <a:r>
              <a:rPr lang="en">
                <a:solidFill>
                  <a:schemeClr val="accent6"/>
                </a:solidFill>
              </a:rPr>
              <a:t>]</a:t>
            </a:r>
            <a:r>
              <a:rPr lang="en">
                <a:solidFill>
                  <a:schemeClr val="accent1"/>
                </a:solidFill>
              </a:rPr>
              <a:t> </a:t>
            </a:r>
            <a:endParaRPr>
              <a:solidFill>
                <a:schemeClr val="accent3"/>
              </a:solidFill>
            </a:endParaRPr>
          </a:p>
        </p:txBody>
      </p:sp>
      <p:sp>
        <p:nvSpPr>
          <p:cNvPr id="572" name="Google Shape;572;p35"/>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Gaps in Current LMSs and FYP Project Objective &gt;</a:t>
            </a:r>
            <a:endParaRPr/>
          </a:p>
        </p:txBody>
      </p:sp>
      <p:sp>
        <p:nvSpPr>
          <p:cNvPr id="573" name="Google Shape;573;p35"/>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74" name="Google Shape;574;p35"/>
          <p:cNvCxnSpPr>
            <a:endCxn id="57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pic>
        <p:nvPicPr>
          <p:cNvPr id="575" name="Google Shape;575;p35"/>
          <p:cNvPicPr preferRelativeResize="0"/>
          <p:nvPr/>
        </p:nvPicPr>
        <p:blipFill>
          <a:blip r:embed="rId3">
            <a:alphaModFix/>
          </a:blip>
          <a:stretch>
            <a:fillRect/>
          </a:stretch>
        </p:blipFill>
        <p:spPr>
          <a:xfrm>
            <a:off x="6448651" y="2448125"/>
            <a:ext cx="2695350" cy="2695375"/>
          </a:xfrm>
          <a:prstGeom prst="rect">
            <a:avLst/>
          </a:prstGeom>
          <a:noFill/>
          <a:ln>
            <a:noFill/>
          </a:ln>
        </p:spPr>
      </p:pic>
      <p:graphicFrame>
        <p:nvGraphicFramePr>
          <p:cNvPr id="576" name="Google Shape;576;p35"/>
          <p:cNvGraphicFramePr/>
          <p:nvPr/>
        </p:nvGraphicFramePr>
        <p:xfrm>
          <a:off x="0" y="0"/>
          <a:ext cx="9144000" cy="539500"/>
        </p:xfrm>
        <a:graphic>
          <a:graphicData uri="http://schemas.openxmlformats.org/drawingml/2006/table">
            <a:tbl>
              <a:tblPr>
                <a:noFill/>
                <a:tableStyleId>{7ED50DE4-4E67-4989-BD51-13C8D4A2C4D9}</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9500">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intro.html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problem.html</a:t>
                      </a:r>
                      <a:endParaRPr/>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solution.html</a:t>
                      </a:r>
                      <a:endParaRPr/>
                    </a:p>
                  </a:txBody>
                  <a:tcPr marL="91425" marR="91425" marT="91425" marB="91425" anchor="b">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demo.js</a:t>
                      </a:r>
                      <a:endParaRPr/>
                    </a:p>
                  </a:txBody>
                  <a:tcPr marL="91425" marR="91425" marT="91425" marB="91425" anchor="b">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2663</Words>
  <Application>Microsoft Office PowerPoint</Application>
  <PresentationFormat>On-screen Show (16:9)</PresentationFormat>
  <Paragraphs>265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Fira Code</vt:lpstr>
      <vt:lpstr>Programming Language Workshop for Beginners by Slidesgo</vt:lpstr>
      <vt:lpstr>Code Testing AND Grading {</vt:lpstr>
      <vt:lpstr>01</vt:lpstr>
      <vt:lpstr>01 {</vt:lpstr>
      <vt:lpstr>73,800,000 {</vt:lpstr>
      <vt:lpstr>Expectations of ‘Global LMS Market Size’ {</vt:lpstr>
      <vt:lpstr>Movement Towards ‘Digital Learning’ {</vt:lpstr>
      <vt:lpstr>LMS; {</vt:lpstr>
      <vt:lpstr>Benefits of ‘LMSs’{</vt:lpstr>
      <vt:lpstr>02 {</vt:lpstr>
      <vt:lpstr>Gaps in LMSs for ‘Programming Education’{</vt:lpstr>
      <vt:lpstr>Gaps in LMSs for ‘Programming Education’{</vt:lpstr>
      <vt:lpstr>Project Objective; {</vt:lpstr>
      <vt:lpstr>‘Significance’ of project {</vt:lpstr>
      <vt:lpstr>03 {</vt:lpstr>
      <vt:lpstr>Features and Use Cases; {</vt:lpstr>
      <vt:lpstr>‘Technologies’ used {</vt:lpstr>
      <vt:lpstr>Code Testing: ‘Dynamic’ {</vt:lpstr>
      <vt:lpstr>‘Static’ Code Analysis {</vt:lpstr>
      <vt:lpstr>Demo {</vt:lpstr>
      <vt:lpstr>Future Work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Testing AND Grading {</dc:title>
  <cp:lastModifiedBy>Jing Wen Wee</cp:lastModifiedBy>
  <cp:revision>3</cp:revision>
  <dcterms:modified xsi:type="dcterms:W3CDTF">2021-12-03T06:38:47Z</dcterms:modified>
</cp:coreProperties>
</file>