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73" r:id="rId2"/>
    <p:sldId id="270" r:id="rId3"/>
    <p:sldId id="268" r:id="rId4"/>
    <p:sldId id="272" r:id="rId5"/>
    <p:sldId id="274" r:id="rId6"/>
    <p:sldId id="276" r:id="rId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73"/>
          </p14:sldIdLst>
        </p14:section>
        <p14:section name="Commandes, Commentaires, Travail d’équipe, Volet de sélection, Se connecter" id="{B9B51309-D148-4332-87C2-07BE32FBCA3B}">
          <p14:sldIdLst>
            <p14:sldId id="270"/>
            <p14:sldId id="268"/>
            <p14:sldId id="272"/>
            <p14:sldId id="274"/>
            <p14:sldId id="276"/>
          </p14:sldIdLst>
        </p14:section>
        <p14:section name="En savoir plus"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a:srgbClr val="F8F8F8"/>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8" autoAdjust="0"/>
    <p:restoredTop sz="94274" autoAdjust="0"/>
  </p:normalViewPr>
  <p:slideViewPr>
    <p:cSldViewPr snapToGrid="0">
      <p:cViewPr varScale="1">
        <p:scale>
          <a:sx n="63" d="100"/>
          <a:sy n="63" d="100"/>
        </p:scale>
        <p:origin x="640"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19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1C55F52-2735-42B8-875A-5A4ED7E19B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CA137331-456B-44C1-BB92-C51B927820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2C497F-74DD-491B-B520-94AFC04E9DF3}" type="datetime1">
              <a:rPr lang="fr-FR" smtClean="0"/>
              <a:t>20/09/2024</a:t>
            </a:fld>
            <a:endParaRPr lang="fr-FR" dirty="0"/>
          </a:p>
        </p:txBody>
      </p:sp>
      <p:sp>
        <p:nvSpPr>
          <p:cNvPr id="4" name="Espace réservé du pied de page 3">
            <a:extLst>
              <a:ext uri="{FF2B5EF4-FFF2-40B4-BE49-F238E27FC236}">
                <a16:creationId xmlns:a16="http://schemas.microsoft.com/office/drawing/2014/main" id="{AA0C3F9C-BB0D-4EC4-A1C2-83086B0D4D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a:extLst>
              <a:ext uri="{FF2B5EF4-FFF2-40B4-BE49-F238E27FC236}">
                <a16:creationId xmlns:a16="http://schemas.microsoft.com/office/drawing/2014/main" id="{79DD8854-1F29-4F54-8735-A78BAA916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632A90-4E9D-494A-93FE-68A76E36F8D9}" type="slidenum">
              <a:rPr lang="fr-FR" smtClean="0"/>
              <a:t>‹N°›</a:t>
            </a:fld>
            <a:endParaRPr lang="fr-FR" dirty="0"/>
          </a:p>
        </p:txBody>
      </p:sp>
    </p:spTree>
    <p:extLst>
      <p:ext uri="{BB962C8B-B14F-4D97-AF65-F5344CB8AC3E}">
        <p14:creationId xmlns:p14="http://schemas.microsoft.com/office/powerpoint/2010/main" val="2694947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AB2428-1C47-4597-BD06-971D1C4AA94B}" type="datetime1">
              <a:rPr lang="fr-FR" smtClean="0"/>
              <a:pPr/>
              <a:t>20/09/2024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smtClean="0"/>
              <a:t>‹N°›</a:t>
            </a:fld>
            <a:endParaRPr lang="fr-FR"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237005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image de diapositive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2</a:t>
            </a:fld>
            <a:endParaRPr lang="fr-FR"/>
          </a:p>
        </p:txBody>
      </p:sp>
    </p:spTree>
    <p:extLst>
      <p:ext uri="{BB962C8B-B14F-4D97-AF65-F5344CB8AC3E}">
        <p14:creationId xmlns:p14="http://schemas.microsoft.com/office/powerpoint/2010/main" val="2985640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3</a:t>
            </a:fld>
            <a:endParaRPr lang="fr-FR"/>
          </a:p>
        </p:txBody>
      </p:sp>
    </p:spTree>
    <p:extLst>
      <p:ext uri="{BB962C8B-B14F-4D97-AF65-F5344CB8AC3E}">
        <p14:creationId xmlns:p14="http://schemas.microsoft.com/office/powerpoint/2010/main" val="161725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4</a:t>
            </a:fld>
            <a:endParaRPr lang="fr-FR"/>
          </a:p>
        </p:txBody>
      </p:sp>
    </p:spTree>
    <p:extLst>
      <p:ext uri="{BB962C8B-B14F-4D97-AF65-F5344CB8AC3E}">
        <p14:creationId xmlns:p14="http://schemas.microsoft.com/office/powerpoint/2010/main" val="3153688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iapositive de titre">
    <p:spTree>
      <p:nvGrpSpPr>
        <p:cNvPr id="1" name=""/>
        <p:cNvGrpSpPr/>
        <p:nvPr/>
      </p:nvGrpSpPr>
      <p:grpSpPr>
        <a:xfrm>
          <a:off x="0" y="0"/>
          <a:ext cx="0" cy="0"/>
          <a:chOff x="0" y="0"/>
          <a:chExt cx="0" cy="0"/>
        </a:xfrm>
      </p:grpSpPr>
      <p:sp>
        <p:nvSpPr>
          <p:cNvPr id="7" name="Rectangle 6"/>
          <p:cNvSpPr/>
          <p:nvPr/>
        </p:nvSpPr>
        <p:spPr>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dirty="0"/>
          </a:p>
        </p:txBody>
      </p:sp>
    </p:spTree>
    <p:extLst>
      <p:ext uri="{BB962C8B-B14F-4D97-AF65-F5344CB8AC3E}">
        <p14:creationId xmlns:p14="http://schemas.microsoft.com/office/powerpoint/2010/main" val="248280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dirty="0"/>
          </a:p>
        </p:txBody>
      </p:sp>
      <p:sp>
        <p:nvSpPr>
          <p:cNvPr id="2" name="Titre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fr-FR"/>
              <a:t>Modifiez le style du titre</a:t>
            </a:r>
            <a:endParaRPr lang="fr-FR" dirty="0"/>
          </a:p>
        </p:txBody>
      </p:sp>
      <p:sp>
        <p:nvSpPr>
          <p:cNvPr id="3" name="Espace réservé du contenu 2"/>
          <p:cNvSpPr>
            <a:spLocks noGrp="1"/>
          </p:cNvSpPr>
          <p:nvPr>
            <p:ph idx="1" hasCustomPrompt="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defRPr>
            </a:lvl1pPr>
            <a:lvl2pPr>
              <a:lnSpc>
                <a:spcPct val="130000"/>
              </a:lnSpc>
              <a:spcBef>
                <a:spcPts val="500"/>
              </a:spcBef>
              <a:spcAft>
                <a:spcPts val="1000"/>
              </a:spcAft>
              <a:defRPr sz="1400" baseline="0">
                <a:solidFill>
                  <a:schemeClr val="tx1">
                    <a:lumMod val="65000"/>
                    <a:lumOff val="35000"/>
                  </a:schemeClr>
                </a:solidFill>
              </a:defRPr>
            </a:lvl2pPr>
            <a:lvl3pPr>
              <a:lnSpc>
                <a:spcPct val="130000"/>
              </a:lnSpc>
              <a:spcAft>
                <a:spcPts val="1000"/>
              </a:spcAft>
              <a:defRPr sz="1200" baseline="0">
                <a:solidFill>
                  <a:schemeClr val="tx1">
                    <a:lumMod val="65000"/>
                    <a:lumOff val="35000"/>
                  </a:schemeClr>
                </a:solidFill>
              </a:defRPr>
            </a:lvl3pPr>
            <a:lvl4pPr>
              <a:lnSpc>
                <a:spcPct val="130000"/>
              </a:lnSpc>
              <a:spcAft>
                <a:spcPts val="1000"/>
              </a:spcAft>
              <a:defRPr sz="1100" baseline="0">
                <a:solidFill>
                  <a:schemeClr val="tx1">
                    <a:lumMod val="65000"/>
                    <a:lumOff val="35000"/>
                  </a:schemeClr>
                </a:solidFill>
              </a:defRPr>
            </a:lvl4pPr>
            <a:lvl5pPr>
              <a:lnSpc>
                <a:spcPct val="130000"/>
              </a:lnSpc>
              <a:spcAft>
                <a:spcPts val="1000"/>
              </a:spcAft>
              <a:defRPr sz="1100" baseline="0">
                <a:solidFill>
                  <a:schemeClr val="tx1">
                    <a:lumMod val="65000"/>
                    <a:lumOff val="35000"/>
                  </a:schemeClr>
                </a:solidFill>
              </a:defRPr>
            </a:lvl5p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10"/>
          </p:nvPr>
        </p:nvSpPr>
        <p:spPr/>
        <p:txBody>
          <a:bodyPr rtlCol="0"/>
          <a:lstStyle>
            <a:lvl1pPr>
              <a:defRPr baseline="0">
                <a:solidFill>
                  <a:schemeClr val="tx1">
                    <a:lumMod val="65000"/>
                    <a:lumOff val="35000"/>
                  </a:schemeClr>
                </a:solidFill>
              </a:defRPr>
            </a:lvl1pPr>
          </a:lstStyle>
          <a:p>
            <a:pPr rtl="0"/>
            <a:fld id="{ACEB3D71-A501-422D-BCD1-BD373AEAC64C}" type="datetime1">
              <a:rPr lang="fr-FR" smtClean="0"/>
              <a:t>20/09/2024</a:t>
            </a:fld>
            <a:endParaRPr lang="fr-FR" dirty="0"/>
          </a:p>
        </p:txBody>
      </p:sp>
      <p:sp>
        <p:nvSpPr>
          <p:cNvPr id="5" name="Espace réservé du pied de page 4"/>
          <p:cNvSpPr>
            <a:spLocks noGrp="1"/>
          </p:cNvSpPr>
          <p:nvPr>
            <p:ph type="ftr" sz="quarter" idx="11"/>
          </p:nvPr>
        </p:nvSpPr>
        <p:spPr/>
        <p:txBody>
          <a:bodyPr rtlCol="0"/>
          <a:lstStyle>
            <a:lvl1pPr>
              <a:defRPr baseline="0">
                <a:solidFill>
                  <a:schemeClr val="tx1">
                    <a:lumMod val="65000"/>
                    <a:lumOff val="35000"/>
                  </a:schemeClr>
                </a:solidFill>
              </a:defRPr>
            </a:lvl1pPr>
          </a:lstStyle>
          <a:p>
            <a:pPr rtl="0"/>
            <a:endParaRPr lang="fr-FR" dirty="0"/>
          </a:p>
        </p:txBody>
      </p:sp>
      <p:sp>
        <p:nvSpPr>
          <p:cNvPr id="6" name="Espace réservé du numéro de diapositive 5"/>
          <p:cNvSpPr>
            <a:spLocks noGrp="1"/>
          </p:cNvSpPr>
          <p:nvPr>
            <p:ph type="sldNum" sz="quarter" idx="12"/>
          </p:nvPr>
        </p:nvSpPr>
        <p:spPr/>
        <p:txBody>
          <a:bodyPr rtlCol="0"/>
          <a:lstStyle>
            <a:lvl1pPr>
              <a:defRPr baseline="0">
                <a:solidFill>
                  <a:schemeClr val="tx1">
                    <a:lumMod val="65000"/>
                    <a:lumOff val="35000"/>
                  </a:schemeClr>
                </a:solidFill>
              </a:defRPr>
            </a:lvl1pPr>
          </a:lstStyle>
          <a:p>
            <a:pPr rtl="0"/>
            <a:fld id="{9860EDB8-5305-433F-BE41-D7A86D811DB3}" type="slidenum">
              <a:rPr lang="fr-FR" smtClean="0"/>
              <a:pPr rtl="0"/>
              <a:t>‹N°›</a:t>
            </a:fld>
            <a:endParaRPr lang="fr-FR" dirty="0"/>
          </a:p>
        </p:txBody>
      </p:sp>
    </p:spTree>
    <p:extLst>
      <p:ext uri="{BB962C8B-B14F-4D97-AF65-F5344CB8AC3E}">
        <p14:creationId xmlns:p14="http://schemas.microsoft.com/office/powerpoint/2010/main" val="21858365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E283A98-767D-404D-98A4-486BB8829F93}" type="datetime1">
              <a:rPr lang="fr-FR" smtClean="0"/>
              <a:t>20/09/2024</a:t>
            </a:fld>
            <a:endParaRPr lang="fr-FR" dirty="0"/>
          </a:p>
        </p:txBody>
      </p:sp>
      <p:sp>
        <p:nvSpPr>
          <p:cNvPr id="5" name="Espace réservé du pied de page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smtClean="0"/>
              <a:pPr rtl="0"/>
              <a:t>‹N°›</a:t>
            </a:fld>
            <a:endParaRPr lang="fr-FR"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73" r:id="rId1"/>
    <p:sldLayoutId id="2147483662" r:id="rId2"/>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p:cNvSpPr>
            <a:spLocks noGrp="1"/>
          </p:cNvSpPr>
          <p:nvPr>
            <p:ph type="ctrTitle" idx="4294967295"/>
          </p:nvPr>
        </p:nvSpPr>
        <p:spPr>
          <a:xfrm>
            <a:off x="811306" y="1164325"/>
            <a:ext cx="10324456" cy="2389365"/>
          </a:xfrm>
        </p:spPr>
        <p:txBody>
          <a:bodyPr rtlCol="0">
            <a:normAutofit/>
          </a:bodyPr>
          <a:lstStyle/>
          <a:p>
            <a:pPr rtl="0"/>
            <a:r>
              <a:rPr lang="fr-FR" sz="4600" dirty="0">
                <a:solidFill>
                  <a:schemeClr val="bg1"/>
                </a:solidFill>
                <a:latin typeface="Arial" panose="020B0604020202020204" pitchFamily="34" charset="0"/>
                <a:cs typeface="Arial" panose="020B0604020202020204" pitchFamily="34" charset="0"/>
              </a:rPr>
              <a:t>Projet C++ : Image : Segments</a:t>
            </a:r>
          </a:p>
        </p:txBody>
      </p:sp>
      <p:sp>
        <p:nvSpPr>
          <p:cNvPr id="3" name="Sous-titre 2"/>
          <p:cNvSpPr>
            <a:spLocks noGrp="1"/>
          </p:cNvSpPr>
          <p:nvPr>
            <p:ph type="subTitle" idx="4294967295"/>
          </p:nvPr>
        </p:nvSpPr>
        <p:spPr>
          <a:xfrm>
            <a:off x="828726" y="2933104"/>
            <a:ext cx="9582736" cy="1990587"/>
          </a:xfrm>
        </p:spPr>
        <p:txBody>
          <a:bodyPr rtlCol="0">
            <a:normAutofit/>
          </a:bodyPr>
          <a:lstStyle/>
          <a:p>
            <a:pPr marL="0" indent="0" rtl="0">
              <a:buNone/>
            </a:pPr>
            <a:r>
              <a:rPr lang="fr-FR" sz="2400" dirty="0">
                <a:solidFill>
                  <a:schemeClr val="bg1"/>
                </a:solidFill>
                <a:latin typeface="Arial" panose="020B0604020202020204" pitchFamily="34" charset="0"/>
                <a:cs typeface="Arial" panose="020B0604020202020204" pitchFamily="34" charset="0"/>
              </a:rPr>
              <a:t>Introduction au C++</a:t>
            </a:r>
          </a:p>
          <a:p>
            <a:pPr marL="0" indent="0" rtl="0">
              <a:buNone/>
            </a:pPr>
            <a:r>
              <a:rPr lang="fr-FR" sz="2400" dirty="0">
                <a:solidFill>
                  <a:schemeClr val="bg1"/>
                </a:solidFill>
                <a:latin typeface="Arial" panose="020B0604020202020204" pitchFamily="34" charset="0"/>
                <a:cs typeface="Arial" panose="020B0604020202020204" pitchFamily="34" charset="0"/>
              </a:rPr>
              <a:t>MMAA</a:t>
            </a:r>
          </a:p>
          <a:p>
            <a:pPr marL="0" indent="0" rtl="0">
              <a:buNone/>
            </a:pPr>
            <a:r>
              <a:rPr lang="fr-FR" sz="2400" dirty="0">
                <a:solidFill>
                  <a:schemeClr val="bg1"/>
                </a:solidFill>
                <a:latin typeface="Arial" panose="020B0604020202020204" pitchFamily="34" charset="0"/>
                <a:cs typeface="Arial" panose="020B0604020202020204" pitchFamily="34" charset="0"/>
              </a:rPr>
              <a:t>                                                                            Julien Ducrey</a:t>
            </a:r>
          </a:p>
          <a:p>
            <a:pPr marL="0" indent="0" rtl="0">
              <a:buNone/>
            </a:pPr>
            <a:r>
              <a:rPr lang="fr-FR" sz="2400" dirty="0">
                <a:solidFill>
                  <a:schemeClr val="bg1"/>
                </a:solidFill>
                <a:latin typeface="Arial" panose="020B0604020202020204" pitchFamily="34" charset="0"/>
                <a:cs typeface="Arial" panose="020B0604020202020204" pitchFamily="34" charset="0"/>
              </a:rPr>
              <a:t>							Khadim </a:t>
            </a:r>
            <a:r>
              <a:rPr lang="fr-FR" sz="2400" dirty="0" err="1">
                <a:solidFill>
                  <a:schemeClr val="bg1"/>
                </a:solidFill>
                <a:latin typeface="Arial" panose="020B0604020202020204" pitchFamily="34" charset="0"/>
                <a:cs typeface="Arial" panose="020B0604020202020204" pitchFamily="34" charset="0"/>
              </a:rPr>
              <a:t>Dioume</a:t>
            </a:r>
            <a:endParaRPr lang="fr-FR" sz="2400" dirty="0">
              <a:solidFill>
                <a:schemeClr val="bg1"/>
              </a:solidFill>
              <a:latin typeface="Arial" panose="020B0604020202020204" pitchFamily="34" charset="0"/>
              <a:cs typeface="Arial" panose="020B0604020202020204" pitchFamily="34" charset="0"/>
            </a:endParaRPr>
          </a:p>
        </p:txBody>
      </p:sp>
      <p:pic>
        <p:nvPicPr>
          <p:cNvPr id="6" name="Image 5" descr="Une image contenant logo&#10;&#10;Description générée automatiquement">
            <a:extLst>
              <a:ext uri="{FF2B5EF4-FFF2-40B4-BE49-F238E27FC236}">
                <a16:creationId xmlns:a16="http://schemas.microsoft.com/office/drawing/2014/main" id="{7F8EFD76-F7B2-ECB9-F796-63BD4AD990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624" y="5514536"/>
            <a:ext cx="2428532" cy="983416"/>
          </a:xfrm>
          <a:prstGeom prst="rect">
            <a:avLst/>
          </a:prstGeom>
        </p:spPr>
      </p:pic>
    </p:spTree>
    <p:extLst>
      <p:ext uri="{BB962C8B-B14F-4D97-AF65-F5344CB8AC3E}">
        <p14:creationId xmlns:p14="http://schemas.microsoft.com/office/powerpoint/2010/main" val="161531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normAutofit/>
          </a:bodyPr>
          <a:lstStyle/>
          <a:p>
            <a:pPr rtl="0"/>
            <a:r>
              <a:rPr lang="fr-FR" sz="3400" dirty="0">
                <a:latin typeface="Arial" panose="020B0604020202020204" pitchFamily="34" charset="0"/>
                <a:cs typeface="Arial" panose="020B0604020202020204" pitchFamily="34" charset="0"/>
              </a:rPr>
              <a:t>Problèmes</a:t>
            </a:r>
          </a:p>
        </p:txBody>
      </p:sp>
      <p:sp>
        <p:nvSpPr>
          <p:cNvPr id="3" name="Espace réservé du contenu 2"/>
          <p:cNvSpPr>
            <a:spLocks noGrp="1"/>
          </p:cNvSpPr>
          <p:nvPr>
            <p:ph idx="1"/>
          </p:nvPr>
        </p:nvSpPr>
        <p:spPr>
          <a:xfrm>
            <a:off x="435474" y="1515688"/>
            <a:ext cx="10805931" cy="2022337"/>
          </a:xfrm>
        </p:spPr>
        <p:txBody>
          <a:bodyPr vert="horz" lIns="91440" tIns="45720" rIns="91440" bIns="45720" rtlCol="0">
            <a:noAutofit/>
          </a:bodyPr>
          <a:lstStyle/>
          <a:p>
            <a:pPr marL="0" indent="0" rtl="0">
              <a:spcAft>
                <a:spcPts val="1200"/>
              </a:spcAft>
              <a:buNone/>
            </a:pPr>
            <a:r>
              <a:rPr lang="fr-FR" sz="1400" dirty="0"/>
              <a:t>Le but de la vision par ordinateur, de la synthèse d'images et du traitement d'images est d'analyser des images qui sont des séquences de pixels alignés. Ces domaines visent à extraire des informations de ces images, comme détecter les contours des objets, identifier des formes simples comme des droites ou des cercles, des formes complexes comme des coniques, et même des objets tels que des visages ou des voitures. Dans ce projet, nous allons nous concentrer sur la détection de segments de droite, qui peuvent être de différentes tailles et épaisseurs, tant qu'ils sont composés de points approximativement alignés.</a:t>
            </a:r>
          </a:p>
        </p:txBody>
      </p:sp>
      <p:sp>
        <p:nvSpPr>
          <p:cNvPr id="54" name="Espace réservé du contenu 3"/>
          <p:cNvSpPr txBox="1">
            <a:spLocks/>
          </p:cNvSpPr>
          <p:nvPr/>
        </p:nvSpPr>
        <p:spPr>
          <a:xfrm>
            <a:off x="576233" y="3429000"/>
            <a:ext cx="5869834" cy="32004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lnSpc>
                <a:spcPct val="130000"/>
              </a:lnSpc>
              <a:spcAft>
                <a:spcPts val="1200"/>
              </a:spcAft>
              <a:buNone/>
            </a:pPr>
            <a:r>
              <a:rPr lang="fr-FR" sz="1400" dirty="0"/>
              <a:t>L'objectif est de détecter des segments de droites à partir d'une image, peu importe leur taille ou épaisseur, à condition qu'ils soient composés de points approximativement alignés.</a:t>
            </a:r>
          </a:p>
          <a:p>
            <a:pPr marL="0" indent="0" rtl="0">
              <a:lnSpc>
                <a:spcPct val="130000"/>
              </a:lnSpc>
              <a:spcAft>
                <a:spcPts val="1200"/>
              </a:spcAft>
              <a:buNone/>
            </a:pPr>
            <a:r>
              <a:rPr lang="fr-FR" sz="1400" dirty="0"/>
              <a:t>Le projet est découpé en 3 parties. La première partie est pour effectuer la transformation de Hough en espace de paramètre (</a:t>
            </a:r>
            <a:r>
              <a:rPr lang="fr-FR" sz="1400" dirty="0" err="1"/>
              <a:t>m,p</a:t>
            </a:r>
            <a:r>
              <a:rPr lang="fr-FR" sz="1400" dirty="0"/>
              <a:t>). La seconde est pour effectuer la transformation de Hough en espace </a:t>
            </a:r>
            <a:r>
              <a:rPr lang="fr-FR" sz="1400" dirty="0" err="1"/>
              <a:t>paramètrique</a:t>
            </a:r>
            <a:r>
              <a:rPr lang="fr-FR" sz="1400" dirty="0"/>
              <a:t> (</a:t>
            </a:r>
            <a:r>
              <a:rPr lang="fr-FR" sz="1400" dirty="0" err="1"/>
              <a:t>r,théta</a:t>
            </a:r>
            <a:r>
              <a:rPr lang="fr-FR" sz="1400" dirty="0"/>
              <a:t>). Enfin la dernière consiste à </a:t>
            </a:r>
            <a:r>
              <a:rPr lang="fr-FR" sz="1400" dirty="0" err="1"/>
              <a:t>récupurer</a:t>
            </a:r>
            <a:r>
              <a:rPr lang="fr-FR" sz="1400" dirty="0"/>
              <a:t> toutes les droites repérées par les programmes des parties précédentes et à choisir la meilleure d’entre elle.</a:t>
            </a:r>
          </a:p>
          <a:p>
            <a:pPr marL="0" indent="0" rtl="0">
              <a:lnSpc>
                <a:spcPct val="130000"/>
              </a:lnSpc>
              <a:spcAft>
                <a:spcPts val="1200"/>
              </a:spcAft>
              <a:buNone/>
            </a:pPr>
            <a:endParaRPr lang="fr-FR" sz="1400" dirty="0"/>
          </a:p>
          <a:p>
            <a:pPr marL="0" indent="0" rtl="0">
              <a:lnSpc>
                <a:spcPct val="130000"/>
              </a:lnSpc>
              <a:spcAft>
                <a:spcPts val="1200"/>
              </a:spcAft>
              <a:buNone/>
            </a:pPr>
            <a:endParaRPr lang="fr-FR" sz="1600" dirty="0">
              <a:solidFill>
                <a:schemeClr val="tx1">
                  <a:lumMod val="65000"/>
                  <a:lumOff val="35000"/>
                </a:schemeClr>
              </a:solidFill>
              <a:latin typeface="Arial" panose="020B0604020202020204" pitchFamily="34" charset="0"/>
              <a:cs typeface="Arial" panose="020B0604020202020204" pitchFamily="34" charset="0"/>
            </a:endParaRPr>
          </a:p>
        </p:txBody>
      </p:sp>
      <p:pic>
        <p:nvPicPr>
          <p:cNvPr id="5" name="Image 4" descr="Une image contenant graphique&#10;&#10;Description générée automatiquement">
            <a:extLst>
              <a:ext uri="{FF2B5EF4-FFF2-40B4-BE49-F238E27FC236}">
                <a16:creationId xmlns:a16="http://schemas.microsoft.com/office/drawing/2014/main" id="{EE6B9F19-7E20-9295-856F-B781396F9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2652" y="3594101"/>
            <a:ext cx="3048000" cy="3035300"/>
          </a:xfrm>
          <a:prstGeom prst="rect">
            <a:avLst/>
          </a:prstGeom>
        </p:spPr>
      </p:pic>
    </p:spTree>
    <p:extLst>
      <p:ext uri="{BB962C8B-B14F-4D97-AF65-F5344CB8AC3E}">
        <p14:creationId xmlns:p14="http://schemas.microsoft.com/office/powerpoint/2010/main" val="91452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3752" y="0"/>
            <a:ext cx="10749367" cy="1208868"/>
          </a:xfrm>
        </p:spPr>
        <p:txBody>
          <a:bodyPr rtlCol="0">
            <a:normAutofit/>
          </a:bodyPr>
          <a:lstStyle/>
          <a:p>
            <a:pPr lvl="0" rtl="0"/>
            <a:r>
              <a:rPr lang="fr-FR" sz="3400" dirty="0">
                <a:latin typeface="Arial" panose="020B0604020202020204" pitchFamily="34" charset="0"/>
                <a:cs typeface="Arial" panose="020B0604020202020204" pitchFamily="34" charset="0"/>
              </a:rPr>
              <a:t>Plan de Travail</a:t>
            </a:r>
          </a:p>
        </p:txBody>
      </p:sp>
      <p:sp>
        <p:nvSpPr>
          <p:cNvPr id="7" name="Espace réservé du contenu 6"/>
          <p:cNvSpPr>
            <a:spLocks noGrp="1"/>
          </p:cNvSpPr>
          <p:nvPr>
            <p:ph idx="1"/>
          </p:nvPr>
        </p:nvSpPr>
        <p:spPr>
          <a:xfrm>
            <a:off x="523752" y="1365735"/>
            <a:ext cx="7022443" cy="4880319"/>
          </a:xfrm>
        </p:spPr>
        <p:txBody>
          <a:bodyPr rtlCol="0">
            <a:normAutofit fontScale="85000" lnSpcReduction="20000"/>
          </a:bodyPr>
          <a:lstStyle/>
          <a:p>
            <a:r>
              <a:rPr lang="fr-FR" sz="1800" dirty="0">
                <a:effectLst/>
                <a:latin typeface="Times New Roman" panose="02020603050405020304" pitchFamily="18" charset="0"/>
                <a:ea typeface="Times New Roman" panose="02020603050405020304" pitchFamily="18" charset="0"/>
              </a:rPr>
              <a:t> Pour l’approche du problème, en programmation orientée objet. On a décidé de travailler avec une classe Droite, qui comporte deux constructeurs, une méthode d’affichage, ainsi que les méthodes suivantes : </a:t>
            </a:r>
          </a:p>
          <a:p>
            <a:pPr marL="285750" indent="-285750">
              <a:buFont typeface="Arial" panose="020B0604020202020204" pitchFamily="34" charset="0"/>
              <a:buChar char="•"/>
            </a:pPr>
            <a:r>
              <a:rPr lang="fr-FR" sz="1800" dirty="0">
                <a:effectLst/>
                <a:latin typeface="Times New Roman" panose="02020603050405020304" pitchFamily="18" charset="0"/>
                <a:ea typeface="Times New Roman" panose="02020603050405020304" pitchFamily="18" charset="0"/>
              </a:rPr>
              <a:t>Partie 1 : Pour la transformée de Hough en espace paramétrique (</a:t>
            </a:r>
            <a:r>
              <a:rPr lang="fr-FR" sz="1800" dirty="0" err="1">
                <a:effectLst/>
                <a:latin typeface="Times New Roman" panose="02020603050405020304" pitchFamily="18" charset="0"/>
                <a:ea typeface="Times New Roman" panose="02020603050405020304" pitchFamily="18" charset="0"/>
              </a:rPr>
              <a:t>m,p</a:t>
            </a:r>
            <a:r>
              <a:rPr lang="fr-FR" sz="1800" dirty="0">
                <a:effectLst/>
                <a:latin typeface="Times New Roman" panose="02020603050405020304" pitchFamily="18" charset="0"/>
                <a:ea typeface="Times New Roman" panose="02020603050405020304" pitchFamily="18" charset="0"/>
              </a:rPr>
              <a:t>) :</a:t>
            </a:r>
          </a:p>
          <a:p>
            <a:r>
              <a:rPr lang="fr-FR" sz="1800" dirty="0">
                <a:effectLst/>
                <a:latin typeface="Arial" panose="020B0604020202020204" pitchFamily="34" charset="0"/>
                <a:ea typeface="Times New Roman" panose="02020603050405020304" pitchFamily="18" charset="0"/>
                <a:cs typeface="Arial" panose="020B0604020202020204" pitchFamily="34" charset="0"/>
              </a:rPr>
              <a:t>	</a:t>
            </a:r>
            <a:r>
              <a:rPr lang="fr-FR" sz="1700" u="sng" dirty="0">
                <a:effectLst/>
                <a:latin typeface="Times New Roman" panose="02020603050405020304" pitchFamily="18" charset="0"/>
                <a:ea typeface="Times New Roman" panose="02020603050405020304" pitchFamily="18" charset="0"/>
              </a:rPr>
              <a:t>2 Méthodes membres :</a:t>
            </a:r>
            <a:r>
              <a:rPr lang="fr-FR" sz="1700" dirty="0">
                <a:effectLst/>
                <a:latin typeface="Times New Roman" panose="02020603050405020304" pitchFamily="18" charset="0"/>
                <a:ea typeface="Times New Roman" panose="02020603050405020304" pitchFamily="18" charset="0"/>
              </a:rPr>
              <a:t>  </a:t>
            </a:r>
            <a:r>
              <a:rPr lang="fr-FR" sz="1800" dirty="0">
                <a:effectLst/>
                <a:latin typeface="Times New Roman" panose="02020603050405020304" pitchFamily="18" charset="0"/>
                <a:ea typeface="Times New Roman" panose="02020603050405020304" pitchFamily="18" charset="0"/>
              </a:rPr>
              <a:t>Tracer MP , </a:t>
            </a:r>
            <a:r>
              <a:rPr lang="fr-FR" sz="1800" kern="0" dirty="0" err="1">
                <a:effectLst/>
                <a:latin typeface="Times New Roman" panose="02020603050405020304" pitchFamily="18" charset="0"/>
                <a:ea typeface="Times New Roman" panose="02020603050405020304" pitchFamily="18" charset="0"/>
              </a:rPr>
              <a:t>transformeeHoughMP</a:t>
            </a:r>
            <a:endParaRPr lang="fr-FR" sz="1800" u="sng" dirty="0">
              <a:effectLst/>
              <a:latin typeface="Times New Roman" panose="02020603050405020304" pitchFamily="18" charset="0"/>
              <a:ea typeface="Times New Roman" panose="02020603050405020304" pitchFamily="18" charset="0"/>
            </a:endParaRPr>
          </a:p>
          <a:p>
            <a:r>
              <a:rPr lang="fr-FR" sz="1800" dirty="0">
                <a:latin typeface="Times New Roman" panose="02020603050405020304" pitchFamily="18" charset="0"/>
                <a:ea typeface="Times New Roman" panose="02020603050405020304" pitchFamily="18" charset="0"/>
              </a:rPr>
              <a:t>	</a:t>
            </a:r>
            <a:r>
              <a:rPr lang="fr-FR" sz="1700" u="sng" dirty="0">
                <a:effectLst/>
                <a:latin typeface="Times New Roman" panose="02020603050405020304" pitchFamily="18" charset="0"/>
                <a:ea typeface="Times New Roman" panose="02020603050405020304" pitchFamily="18" charset="0"/>
              </a:rPr>
              <a:t>1 méthode spécifique </a:t>
            </a:r>
            <a:r>
              <a:rPr lang="fr-FR" sz="1800" u="sng" dirty="0">
                <a:effectLst/>
                <a:latin typeface="Times New Roman" panose="02020603050405020304" pitchFamily="18" charset="0"/>
                <a:ea typeface="Times New Roman" panose="02020603050405020304" pitchFamily="18" charset="0"/>
              </a:rPr>
              <a:t>:</a:t>
            </a:r>
            <a:r>
              <a:rPr lang="fr-FR" sz="1800" dirty="0">
                <a:effectLst/>
                <a:latin typeface="Times New Roman" panose="02020603050405020304" pitchFamily="18" charset="0"/>
                <a:ea typeface="Times New Roman" panose="02020603050405020304" pitchFamily="18" charset="0"/>
              </a:rPr>
              <a:t>  </a:t>
            </a:r>
            <a:r>
              <a:rPr lang="fr-FR" sz="1800" kern="0" dirty="0" err="1">
                <a:effectLst/>
                <a:latin typeface="Times New Roman" panose="02020603050405020304" pitchFamily="18" charset="0"/>
                <a:ea typeface="Times New Roman" panose="02020603050405020304" pitchFamily="18" charset="0"/>
              </a:rPr>
              <a:t>IncrementeMP</a:t>
            </a:r>
            <a:r>
              <a:rPr lang="fr-FR" sz="1800" kern="0" dirty="0">
                <a:effectLst/>
                <a:latin typeface="Times New Roman" panose="02020603050405020304" pitchFamily="18" charset="0"/>
                <a:ea typeface="Times New Roman" panose="02020603050405020304" pitchFamily="18" charset="0"/>
              </a:rPr>
              <a:t> </a:t>
            </a:r>
          </a:p>
          <a:p>
            <a:pPr marL="285750" indent="-285750">
              <a:buFont typeface="Arial" panose="020B0604020202020204" pitchFamily="34" charset="0"/>
              <a:buChar char="•"/>
            </a:pPr>
            <a:r>
              <a:rPr lang="fr-FR" sz="1800" dirty="0">
                <a:effectLst/>
                <a:latin typeface="Times New Roman" panose="02020603050405020304" pitchFamily="18" charset="0"/>
                <a:ea typeface="Times New Roman" panose="02020603050405020304" pitchFamily="18" charset="0"/>
              </a:rPr>
              <a:t>Partie 2 : Pour la transformée de Hough en espace paramétrique (</a:t>
            </a:r>
            <a:r>
              <a:rPr lang="fr-FR" sz="1800" dirty="0" err="1">
                <a:effectLst/>
                <a:latin typeface="Times New Roman" panose="02020603050405020304" pitchFamily="18" charset="0"/>
                <a:ea typeface="Times New Roman" panose="02020603050405020304" pitchFamily="18" charset="0"/>
              </a:rPr>
              <a:t>r,théta</a:t>
            </a:r>
            <a:r>
              <a:rPr lang="fr-FR" sz="1800" dirty="0">
                <a:effectLst/>
                <a:latin typeface="Times New Roman" panose="02020603050405020304" pitchFamily="18" charset="0"/>
                <a:ea typeface="Times New Roman" panose="02020603050405020304" pitchFamily="18" charset="0"/>
              </a:rPr>
              <a:t>) :</a:t>
            </a:r>
          </a:p>
          <a:p>
            <a:pPr lvl="1" indent="0">
              <a:buNone/>
            </a:pPr>
            <a:r>
              <a:rPr lang="fr-FR" sz="1700" dirty="0">
                <a:effectLst/>
                <a:latin typeface="Times New Roman" panose="02020603050405020304" pitchFamily="18" charset="0"/>
                <a:ea typeface="Times New Roman" panose="02020603050405020304" pitchFamily="18" charset="0"/>
              </a:rPr>
              <a:t>  </a:t>
            </a:r>
            <a:r>
              <a:rPr lang="fr-FR" sz="1700" u="sng" dirty="0">
                <a:effectLst/>
                <a:latin typeface="Times New Roman" panose="02020603050405020304" pitchFamily="18" charset="0"/>
                <a:ea typeface="Times New Roman" panose="02020603050405020304" pitchFamily="18" charset="0"/>
              </a:rPr>
              <a:t>2 Méthodes membres </a:t>
            </a:r>
            <a:r>
              <a:rPr lang="fr-FR" sz="1400" dirty="0">
                <a:effectLst/>
                <a:latin typeface="Times New Roman" panose="02020603050405020304" pitchFamily="18" charset="0"/>
                <a:ea typeface="Times New Roman" panose="02020603050405020304" pitchFamily="18" charset="0"/>
              </a:rPr>
              <a:t>: </a:t>
            </a:r>
            <a:r>
              <a:rPr lang="fr-FR" sz="1600" kern="0" dirty="0" err="1">
                <a:effectLst/>
                <a:latin typeface="Times New Roman" panose="02020603050405020304" pitchFamily="18" charset="0"/>
                <a:ea typeface="Times New Roman" panose="02020603050405020304" pitchFamily="18" charset="0"/>
              </a:rPr>
              <a:t>TracerRTheta</a:t>
            </a:r>
            <a:r>
              <a:rPr lang="fr-FR" sz="1600" kern="0" dirty="0">
                <a:effectLst/>
                <a:latin typeface="Times New Roman" panose="02020603050405020304" pitchFamily="18" charset="0"/>
                <a:ea typeface="Times New Roman" panose="02020603050405020304" pitchFamily="18" charset="0"/>
              </a:rPr>
              <a:t> , </a:t>
            </a:r>
            <a:r>
              <a:rPr lang="fr-FR" sz="1600" kern="0" dirty="0" err="1">
                <a:effectLst/>
                <a:latin typeface="Times New Roman" panose="02020603050405020304" pitchFamily="18" charset="0"/>
                <a:ea typeface="Times New Roman" panose="02020603050405020304" pitchFamily="18" charset="0"/>
              </a:rPr>
              <a:t>TransformeeHoughRTheta</a:t>
            </a:r>
            <a:endParaRPr lang="fr-FR" sz="1600" kern="0" dirty="0">
              <a:effectLst/>
              <a:latin typeface="Times New Roman" panose="02020603050405020304" pitchFamily="18" charset="0"/>
              <a:ea typeface="Times New Roman" panose="02020603050405020304" pitchFamily="18" charset="0"/>
            </a:endParaRPr>
          </a:p>
          <a:p>
            <a:pPr lvl="1" indent="0">
              <a:buNone/>
            </a:pPr>
            <a:r>
              <a:rPr lang="fr-FR" sz="1700" u="sng" dirty="0">
                <a:latin typeface="Times New Roman" panose="02020603050405020304" pitchFamily="18" charset="0"/>
                <a:ea typeface="Times New Roman" panose="02020603050405020304" pitchFamily="18" charset="0"/>
              </a:rPr>
              <a:t>3</a:t>
            </a:r>
            <a:r>
              <a:rPr lang="fr-FR" sz="1700" u="sng" dirty="0">
                <a:effectLst/>
                <a:latin typeface="Times New Roman" panose="02020603050405020304" pitchFamily="18" charset="0"/>
                <a:ea typeface="Times New Roman" panose="02020603050405020304" pitchFamily="18" charset="0"/>
              </a:rPr>
              <a:t> méthodes spécifiques </a:t>
            </a:r>
            <a:r>
              <a:rPr lang="fr-FR" sz="1600" dirty="0">
                <a:effectLst/>
                <a:latin typeface="Times New Roman" panose="02020603050405020304" pitchFamily="18" charset="0"/>
                <a:ea typeface="Times New Roman" panose="02020603050405020304" pitchFamily="18" charset="0"/>
              </a:rPr>
              <a:t>:  </a:t>
            </a:r>
            <a:r>
              <a:rPr lang="fr-FR" sz="1600" kern="0" dirty="0">
                <a:effectLst/>
                <a:latin typeface="Times New Roman" panose="02020603050405020304" pitchFamily="18" charset="0"/>
                <a:ea typeface="Times New Roman" panose="02020603050405020304" pitchFamily="18" charset="0"/>
              </a:rPr>
              <a:t> </a:t>
            </a:r>
            <a:r>
              <a:rPr lang="fr-FR" sz="1600" kern="0" dirty="0" err="1">
                <a:effectLst/>
                <a:latin typeface="Times New Roman" panose="02020603050405020304" pitchFamily="18" charset="0"/>
                <a:ea typeface="Times New Roman" panose="02020603050405020304" pitchFamily="18" charset="0"/>
              </a:rPr>
              <a:t>IncrementeRTheta</a:t>
            </a:r>
            <a:r>
              <a:rPr lang="fr-FR" sz="2000" kern="0" dirty="0">
                <a:latin typeface="Times New Roman" panose="02020603050405020304" pitchFamily="18" charset="0"/>
                <a:ea typeface="Times New Roman" panose="02020603050405020304" pitchFamily="18" charset="0"/>
              </a:rPr>
              <a:t>, </a:t>
            </a:r>
            <a:r>
              <a:rPr lang="fr-FR" sz="1600" kern="0" dirty="0" err="1">
                <a:effectLst/>
                <a:latin typeface="Times New Roman" panose="02020603050405020304" pitchFamily="18" charset="0"/>
                <a:ea typeface="Times New Roman" panose="02020603050405020304" pitchFamily="18" charset="0"/>
              </a:rPr>
              <a:t>Vers_MP</a:t>
            </a:r>
            <a:r>
              <a:rPr lang="fr-FR" sz="1600" kern="0" dirty="0">
                <a:latin typeface="Times New Roman" panose="02020603050405020304" pitchFamily="18" charset="0"/>
                <a:ea typeface="Times New Roman" panose="02020603050405020304" pitchFamily="18" charset="0"/>
              </a:rPr>
              <a:t>, </a:t>
            </a:r>
            <a:r>
              <a:rPr lang="fr-FR" sz="1600" kern="0" dirty="0" err="1">
                <a:effectLst/>
                <a:latin typeface="Times New Roman" panose="02020603050405020304" pitchFamily="18" charset="0"/>
                <a:ea typeface="Times New Roman" panose="02020603050405020304" pitchFamily="18" charset="0"/>
              </a:rPr>
              <a:t>Vers_polaire</a:t>
            </a:r>
            <a:r>
              <a:rPr lang="fr-FR" sz="2400" dirty="0">
                <a:effectLst/>
              </a:rPr>
              <a:t> </a:t>
            </a:r>
            <a:endParaRPr lang="fr-FR" sz="1600" kern="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fr-FR" sz="1800" dirty="0">
                <a:effectLst/>
                <a:latin typeface="Times New Roman" panose="02020603050405020304" pitchFamily="18" charset="0"/>
                <a:ea typeface="Times New Roman" panose="02020603050405020304" pitchFamily="18" charset="0"/>
              </a:rPr>
              <a:t>Partie 3 : Pour trouver la meilleure approximation, s’il y a plusieurs cases du buffer, qui sont de score maximal:</a:t>
            </a:r>
          </a:p>
          <a:p>
            <a:pPr lvl="1" indent="0">
              <a:buNone/>
            </a:pPr>
            <a:r>
              <a:rPr lang="fr-FR" sz="1800" kern="0" dirty="0" err="1">
                <a:effectLst/>
                <a:latin typeface="Times New Roman" panose="02020603050405020304" pitchFamily="18" charset="0"/>
                <a:ea typeface="Times New Roman" panose="02020603050405020304" pitchFamily="18" charset="0"/>
              </a:rPr>
              <a:t>Trouve_barycentre</a:t>
            </a:r>
            <a:r>
              <a:rPr lang="fr-FR" sz="1800" kern="0" dirty="0">
                <a:effectLst/>
                <a:latin typeface="Times New Roman" panose="02020603050405020304" pitchFamily="18" charset="0"/>
                <a:ea typeface="Times New Roman" panose="02020603050405020304" pitchFamily="18" charset="0"/>
              </a:rPr>
              <a:t> </a:t>
            </a:r>
            <a:r>
              <a:rPr lang="fr-FR" sz="2000" dirty="0">
                <a:effectLst/>
              </a:rPr>
              <a:t> </a:t>
            </a:r>
            <a:endParaRPr lang="fr-FR"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fr-FR"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fr-FR" sz="1800" dirty="0">
              <a:effectLst/>
              <a:latin typeface="Times New Roman" panose="02020603050405020304" pitchFamily="18" charset="0"/>
              <a:ea typeface="Times New Roman" panose="02020603050405020304" pitchFamily="18" charset="0"/>
            </a:endParaRPr>
          </a:p>
          <a:p>
            <a:pPr lvl="1" indent="0">
              <a:buNone/>
            </a:pPr>
            <a:endParaRPr lang="fr-FR" dirty="0"/>
          </a:p>
          <a:p>
            <a:pPr marL="285750" indent="-285750">
              <a:buFont typeface="Arial" panose="020B0604020202020204" pitchFamily="34" charset="0"/>
              <a:buChar char="•"/>
            </a:pPr>
            <a:endParaRPr lang="fr-FR" sz="1800" dirty="0">
              <a:effectLst/>
              <a:latin typeface="Times New Roman" panose="02020603050405020304" pitchFamily="18" charset="0"/>
              <a:ea typeface="Times New Roman" panose="02020603050405020304" pitchFamily="18" charset="0"/>
            </a:endParaRPr>
          </a:p>
          <a:p>
            <a:endParaRPr lang="fr-FR" sz="1800" dirty="0">
              <a:effectLst/>
              <a:latin typeface="Times New Roman" panose="02020603050405020304" pitchFamily="18" charset="0"/>
              <a:ea typeface="Times New Roman" panose="02020603050405020304" pitchFamily="18" charset="0"/>
            </a:endParaRPr>
          </a:p>
          <a:p>
            <a:endParaRPr lang="fr-FR" sz="1800" dirty="0">
              <a:effectLst/>
              <a:latin typeface="Times New Roman" panose="02020603050405020304" pitchFamily="18" charset="0"/>
              <a:ea typeface="Times New Roman" panose="02020603050405020304" pitchFamily="18" charset="0"/>
            </a:endParaRPr>
          </a:p>
          <a:p>
            <a:endParaRPr lang="fr-FR" sz="1800" dirty="0">
              <a:effectLst/>
              <a:latin typeface="Times New Roman" panose="02020603050405020304" pitchFamily="18" charset="0"/>
              <a:ea typeface="Times New Roman" panose="02020603050405020304" pitchFamily="18" charset="0"/>
            </a:endParaRPr>
          </a:p>
          <a:p>
            <a:pPr rtl="0"/>
            <a:endParaRPr lang="fr-FR" dirty="0">
              <a:latin typeface="Arial" panose="020B0604020202020204" pitchFamily="34" charset="0"/>
              <a:cs typeface="Arial" panose="020B0604020202020204" pitchFamily="34" charset="0"/>
            </a:endParaRPr>
          </a:p>
        </p:txBody>
      </p:sp>
      <p:pic>
        <p:nvPicPr>
          <p:cNvPr id="4" name="Image 3" descr="Zoom sur un logo&#10;&#10;Description générée avec un niveau de confiance très élevé">
            <a:extLst>
              <a:ext uri="{FF2B5EF4-FFF2-40B4-BE49-F238E27FC236}">
                <a16:creationId xmlns:a16="http://schemas.microsoft.com/office/drawing/2014/main" id="{41A2C312-C486-4398-890E-85024FB97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9373" y="4183645"/>
            <a:ext cx="352381" cy="304762"/>
          </a:xfrm>
          <a:prstGeom prst="rect">
            <a:avLst/>
          </a:prstGeom>
        </p:spPr>
      </p:pic>
    </p:spTree>
    <p:extLst>
      <p:ext uri="{BB962C8B-B14F-4D97-AF65-F5344CB8AC3E}">
        <p14:creationId xmlns:p14="http://schemas.microsoft.com/office/powerpoint/2010/main" val="3887676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23752" y="0"/>
            <a:ext cx="10749367" cy="1208868"/>
          </a:xfrm>
        </p:spPr>
        <p:txBody>
          <a:bodyPr rtlCol="0">
            <a:normAutofit/>
          </a:bodyPr>
          <a:lstStyle/>
          <a:p>
            <a:pPr lvl="0" rtl="0"/>
            <a:r>
              <a:rPr lang="fr-FR" sz="3400" dirty="0">
                <a:latin typeface="Arial" panose="020B0604020202020204" pitchFamily="34" charset="0"/>
                <a:cs typeface="Arial" panose="020B0604020202020204" pitchFamily="34" charset="0"/>
              </a:rPr>
              <a:t>Stratégie de Programmation et structure de données</a:t>
            </a:r>
          </a:p>
        </p:txBody>
      </p:sp>
      <p:pic>
        <p:nvPicPr>
          <p:cNvPr id="4" name="Image 3">
            <a:extLst>
              <a:ext uri="{FF2B5EF4-FFF2-40B4-BE49-F238E27FC236}">
                <a16:creationId xmlns:a16="http://schemas.microsoft.com/office/drawing/2014/main" id="{37BA87CF-E277-A645-B0CF-DF469BEAB7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267" y="3347219"/>
            <a:ext cx="745944" cy="215694"/>
          </a:xfrm>
          <a:prstGeom prst="rect">
            <a:avLst/>
          </a:prstGeom>
        </p:spPr>
      </p:pic>
      <p:pic>
        <p:nvPicPr>
          <p:cNvPr id="8" name="Espace réservé du contenu 7" descr="Une image contenant diagramme&#10;&#10;Description générée automatiquement">
            <a:extLst>
              <a:ext uri="{FF2B5EF4-FFF2-40B4-BE49-F238E27FC236}">
                <a16:creationId xmlns:a16="http://schemas.microsoft.com/office/drawing/2014/main" id="{68076B28-CAB1-DE3D-5F22-550DAE18B0B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589648" y="1825991"/>
            <a:ext cx="8046721" cy="4349725"/>
          </a:xfrm>
        </p:spPr>
      </p:pic>
    </p:spTree>
    <p:extLst>
      <p:ext uri="{BB962C8B-B14F-4D97-AF65-F5344CB8AC3E}">
        <p14:creationId xmlns:p14="http://schemas.microsoft.com/office/powerpoint/2010/main" val="376638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F87B6-2EC3-0F20-894E-23EE9941A4E3}"/>
              </a:ext>
            </a:extLst>
          </p:cNvPr>
          <p:cNvSpPr>
            <a:spLocks noGrp="1"/>
          </p:cNvSpPr>
          <p:nvPr>
            <p:ph type="title"/>
          </p:nvPr>
        </p:nvSpPr>
        <p:spPr/>
        <p:txBody>
          <a:bodyPr/>
          <a:lstStyle/>
          <a:p>
            <a:r>
              <a:rPr lang="fr-FR" dirty="0"/>
              <a:t>Résultat de l’implémentation</a:t>
            </a:r>
          </a:p>
        </p:txBody>
      </p:sp>
      <p:sp>
        <p:nvSpPr>
          <p:cNvPr id="3" name="Espace réservé du contenu 2">
            <a:extLst>
              <a:ext uri="{FF2B5EF4-FFF2-40B4-BE49-F238E27FC236}">
                <a16:creationId xmlns:a16="http://schemas.microsoft.com/office/drawing/2014/main" id="{C54B0828-149B-A1C3-75FB-02CA65AE81E7}"/>
              </a:ext>
            </a:extLst>
          </p:cNvPr>
          <p:cNvSpPr>
            <a:spLocks noGrp="1"/>
          </p:cNvSpPr>
          <p:nvPr>
            <p:ph idx="1"/>
          </p:nvPr>
        </p:nvSpPr>
        <p:spPr>
          <a:xfrm>
            <a:off x="838201" y="1825625"/>
            <a:ext cx="10415953" cy="4351338"/>
          </a:xfrm>
        </p:spPr>
        <p:txBody>
          <a:bodyPr/>
          <a:lstStyle/>
          <a:p>
            <a:pPr algn="ctr"/>
            <a:r>
              <a:rPr lang="fr-FR" sz="2000" dirty="0"/>
              <a:t>(</a:t>
            </a:r>
            <a:r>
              <a:rPr lang="fr-FR" sz="2000" dirty="0" err="1"/>
              <a:t>m,p</a:t>
            </a:r>
            <a:r>
              <a:rPr lang="fr-FR" sz="2000" dirty="0"/>
              <a:t>)</a:t>
            </a:r>
          </a:p>
          <a:p>
            <a:r>
              <a:rPr lang="fr-FR" sz="1800" dirty="0"/>
              <a:t>Droite donnée (équation : y=3.5x +8)     Droite obtenue (équation : y=3.5x +8) </a:t>
            </a:r>
          </a:p>
          <a:p>
            <a:endParaRPr lang="fr-FR" dirty="0"/>
          </a:p>
        </p:txBody>
      </p:sp>
      <p:pic>
        <p:nvPicPr>
          <p:cNvPr id="9" name="Image 8" descr="Une image contenant graphique&#10;&#10;Description générée automatiquement">
            <a:extLst>
              <a:ext uri="{FF2B5EF4-FFF2-40B4-BE49-F238E27FC236}">
                <a16:creationId xmlns:a16="http://schemas.microsoft.com/office/drawing/2014/main" id="{05A68C0F-DE85-C20E-DFA0-4C7A3037D2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948" y="2866194"/>
            <a:ext cx="3263900" cy="2887492"/>
          </a:xfrm>
          <a:prstGeom prst="rect">
            <a:avLst/>
          </a:prstGeom>
        </p:spPr>
      </p:pic>
      <p:pic>
        <p:nvPicPr>
          <p:cNvPr id="11" name="Image 10" descr="Une image contenant graphique&#10;&#10;Description générée automatiquement">
            <a:extLst>
              <a:ext uri="{FF2B5EF4-FFF2-40B4-BE49-F238E27FC236}">
                <a16:creationId xmlns:a16="http://schemas.microsoft.com/office/drawing/2014/main" id="{2A063B41-B899-C56C-9F78-106D0CAD4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111" y="2866194"/>
            <a:ext cx="3263900" cy="2887492"/>
          </a:xfrm>
          <a:prstGeom prst="rect">
            <a:avLst/>
          </a:prstGeom>
        </p:spPr>
      </p:pic>
    </p:spTree>
    <p:extLst>
      <p:ext uri="{BB962C8B-B14F-4D97-AF65-F5344CB8AC3E}">
        <p14:creationId xmlns:p14="http://schemas.microsoft.com/office/powerpoint/2010/main" val="4066808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AF87B6-2EC3-0F20-894E-23EE9941A4E3}"/>
              </a:ext>
            </a:extLst>
          </p:cNvPr>
          <p:cNvSpPr>
            <a:spLocks noGrp="1"/>
          </p:cNvSpPr>
          <p:nvPr>
            <p:ph type="title"/>
          </p:nvPr>
        </p:nvSpPr>
        <p:spPr/>
        <p:txBody>
          <a:bodyPr/>
          <a:lstStyle/>
          <a:p>
            <a:r>
              <a:rPr lang="fr-FR" dirty="0"/>
              <a:t>Résultat de l’implémentation</a:t>
            </a:r>
          </a:p>
        </p:txBody>
      </p:sp>
      <p:sp>
        <p:nvSpPr>
          <p:cNvPr id="3" name="Espace réservé du contenu 2">
            <a:extLst>
              <a:ext uri="{FF2B5EF4-FFF2-40B4-BE49-F238E27FC236}">
                <a16:creationId xmlns:a16="http://schemas.microsoft.com/office/drawing/2014/main" id="{C54B0828-149B-A1C3-75FB-02CA65AE81E7}"/>
              </a:ext>
            </a:extLst>
          </p:cNvPr>
          <p:cNvSpPr>
            <a:spLocks noGrp="1"/>
          </p:cNvSpPr>
          <p:nvPr>
            <p:ph idx="1"/>
          </p:nvPr>
        </p:nvSpPr>
        <p:spPr>
          <a:xfrm>
            <a:off x="838201" y="1825625"/>
            <a:ext cx="10415953" cy="4351338"/>
          </a:xfrm>
        </p:spPr>
        <p:txBody>
          <a:bodyPr/>
          <a:lstStyle/>
          <a:p>
            <a:pPr algn="ctr"/>
            <a:r>
              <a:rPr lang="fr-FR" sz="2000" dirty="0"/>
              <a:t>(</a:t>
            </a:r>
            <a:r>
              <a:rPr lang="fr-FR" sz="2000" dirty="0" err="1"/>
              <a:t>r,théta</a:t>
            </a:r>
            <a:r>
              <a:rPr lang="fr-FR" sz="2000" dirty="0"/>
              <a:t>)</a:t>
            </a:r>
          </a:p>
          <a:p>
            <a:r>
              <a:rPr lang="fr-FR" sz="1800" dirty="0"/>
              <a:t>Droite donnée  (équation : y=2x)          Droite obtenue(équation : y=</a:t>
            </a:r>
            <a:r>
              <a:rPr lang="fr-FR" sz="2000" b="0" i="0" dirty="0">
                <a:solidFill>
                  <a:srgbClr val="3794FF"/>
                </a:solidFill>
                <a:effectLst/>
                <a:latin typeface="SF Mono"/>
              </a:rPr>
              <a:t> </a:t>
            </a:r>
            <a:r>
              <a:rPr lang="fr-FR" dirty="0"/>
              <a:t>3.44202x+</a:t>
            </a:r>
            <a:r>
              <a:rPr lang="fr-FR" b="0" i="0" dirty="0">
                <a:solidFill>
                  <a:srgbClr val="3794FF"/>
                </a:solidFill>
                <a:effectLst/>
                <a:latin typeface="SF Mono"/>
              </a:rPr>
              <a:t> </a:t>
            </a:r>
            <a:r>
              <a:rPr lang="fr-FR" dirty="0"/>
              <a:t>7.16869)</a:t>
            </a:r>
          </a:p>
          <a:p>
            <a:endParaRPr lang="fr-FR" dirty="0"/>
          </a:p>
        </p:txBody>
      </p:sp>
      <p:pic>
        <p:nvPicPr>
          <p:cNvPr id="5" name="Image 4" descr="Une image contenant graphique&#10;&#10;Description générée automatiquement">
            <a:extLst>
              <a:ext uri="{FF2B5EF4-FFF2-40B4-BE49-F238E27FC236}">
                <a16:creationId xmlns:a16="http://schemas.microsoft.com/office/drawing/2014/main" id="{2F146233-32CC-3D45-7B69-ED3C5DC60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7846" y="2823991"/>
            <a:ext cx="3060700" cy="3086100"/>
          </a:xfrm>
          <a:prstGeom prst="rect">
            <a:avLst/>
          </a:prstGeom>
        </p:spPr>
      </p:pic>
      <p:pic>
        <p:nvPicPr>
          <p:cNvPr id="7" name="Image 6" descr="Une image contenant graphique&#10;&#10;Description générée automatiquement">
            <a:extLst>
              <a:ext uri="{FF2B5EF4-FFF2-40B4-BE49-F238E27FC236}">
                <a16:creationId xmlns:a16="http://schemas.microsoft.com/office/drawing/2014/main" id="{2536641E-813C-107C-6E7C-1A8944254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6471" y="2823991"/>
            <a:ext cx="3200400" cy="3086100"/>
          </a:xfrm>
          <a:prstGeom prst="rect">
            <a:avLst/>
          </a:prstGeom>
        </p:spPr>
      </p:pic>
    </p:spTree>
    <p:extLst>
      <p:ext uri="{BB962C8B-B14F-4D97-AF65-F5344CB8AC3E}">
        <p14:creationId xmlns:p14="http://schemas.microsoft.com/office/powerpoint/2010/main" val="3917571088"/>
      </p:ext>
    </p:extLst>
  </p:cSld>
  <p:clrMapOvr>
    <a:masterClrMapping/>
  </p:clrMapOvr>
</p:sld>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7622692_TF16391504" id="{4CBCE03C-583D-422C-A9E1-6ADE35998C6A}" vid="{95DDA548-99B4-444A-AD5E-ABD5CB6943F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DocBienvenue</Template>
  <TotalTime>91</TotalTime>
  <Words>437</Words>
  <Application>Microsoft Office PowerPoint</Application>
  <PresentationFormat>Grand écran</PresentationFormat>
  <Paragraphs>36</Paragraphs>
  <Slides>6</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6</vt:i4>
      </vt:variant>
    </vt:vector>
  </HeadingPairs>
  <TitlesOfParts>
    <vt:vector size="11" baseType="lpstr">
      <vt:lpstr>Arial</vt:lpstr>
      <vt:lpstr>Calibri</vt:lpstr>
      <vt:lpstr>SF Mono</vt:lpstr>
      <vt:lpstr>Times New Roman</vt:lpstr>
      <vt:lpstr>DocBienvenue</vt:lpstr>
      <vt:lpstr>Projet C++ : Image : Segments</vt:lpstr>
      <vt:lpstr>Problèmes</vt:lpstr>
      <vt:lpstr>Plan de Travail</vt:lpstr>
      <vt:lpstr>Stratégie de Programmation et structure de données</vt:lpstr>
      <vt:lpstr>Résultat de l’implémentation</vt:lpstr>
      <vt:lpstr>Résultat de l’implémentation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C++ : Image : Segments</dc:title>
  <dc:subject/>
  <dc:creator>khadim dioume</dc:creator>
  <cp:keywords/>
  <dc:description/>
  <cp:lastModifiedBy>Julien Ducrey</cp:lastModifiedBy>
  <cp:revision>2</cp:revision>
  <dcterms:created xsi:type="dcterms:W3CDTF">2023-04-07T08:04:43Z</dcterms:created>
  <dcterms:modified xsi:type="dcterms:W3CDTF">2024-09-20T06:58:45Z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v-rimour@microsoft.com</vt:lpwstr>
  </property>
  <property fmtid="{D5CDD505-2E9C-101B-9397-08002B2CF9AE}" pid="5" name="MSIP_Label_f42aa342-8706-4288-bd11-ebb85995028c_SetDate">
    <vt:lpwstr>2018-02-19T06:21:30.1318915Z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