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9" r:id="rId2"/>
    <p:sldId id="257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1" r:id="rId12"/>
    <p:sldId id="272" r:id="rId13"/>
    <p:sldId id="273" r:id="rId14"/>
    <p:sldId id="270" r:id="rId15"/>
    <p:sldId id="274" r:id="rId16"/>
    <p:sldId id="275" r:id="rId17"/>
    <p:sldId id="276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-169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1A384-7B74-6D4B-B08E-F447684A00C4}" type="datetimeFigureOut">
              <a:rPr lang="en-US" smtClean="0"/>
              <a:t>15-11-16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D9F1A-2D2D-DF47-A901-E1A7A11D0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1A384-7B74-6D4B-B08E-F447684A00C4}" type="datetimeFigureOut">
              <a:rPr lang="en-US" smtClean="0"/>
              <a:t>15-11-16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D9F1A-2D2D-DF47-A901-E1A7A11D0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1A384-7B74-6D4B-B08E-F447684A00C4}" type="datetimeFigureOut">
              <a:rPr lang="en-US" smtClean="0"/>
              <a:t>15-11-16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D9F1A-2D2D-DF47-A901-E1A7A11D0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1A384-7B74-6D4B-B08E-F447684A00C4}" type="datetimeFigureOut">
              <a:rPr lang="en-US" smtClean="0"/>
              <a:t>15-11-16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D9F1A-2D2D-DF47-A901-E1A7A11D0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1A384-7B74-6D4B-B08E-F447684A00C4}" type="datetimeFigureOut">
              <a:rPr lang="en-US" smtClean="0"/>
              <a:t>15-11-16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D9F1A-2D2D-DF47-A901-E1A7A11D0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1A384-7B74-6D4B-B08E-F447684A00C4}" type="datetimeFigureOut">
              <a:rPr lang="en-US" smtClean="0"/>
              <a:t>15-11-16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D9F1A-2D2D-DF47-A901-E1A7A11D0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1A384-7B74-6D4B-B08E-F447684A00C4}" type="datetimeFigureOut">
              <a:rPr lang="en-US" smtClean="0"/>
              <a:t>15-11-16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D9F1A-2D2D-DF47-A901-E1A7A11D0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1A384-7B74-6D4B-B08E-F447684A00C4}" type="datetimeFigureOut">
              <a:rPr lang="en-US" smtClean="0"/>
              <a:t>15-11-16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D9F1A-2D2D-DF47-A901-E1A7A11D0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1A384-7B74-6D4B-B08E-F447684A00C4}" type="datetimeFigureOut">
              <a:rPr lang="en-US" smtClean="0"/>
              <a:t>15-11-16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D9F1A-2D2D-DF47-A901-E1A7A11D0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1A384-7B74-6D4B-B08E-F447684A00C4}" type="datetimeFigureOut">
              <a:rPr lang="en-US" smtClean="0"/>
              <a:t>15-11-16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D9F1A-2D2D-DF47-A901-E1A7A11D0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1A384-7B74-6D4B-B08E-F447684A00C4}" type="datetimeFigureOut">
              <a:rPr lang="en-US" smtClean="0"/>
              <a:t>15-11-16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D9F1A-2D2D-DF47-A901-E1A7A11D0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B1A384-7B74-6D4B-B08E-F447684A00C4}" type="datetimeFigureOut">
              <a:rPr lang="en-US" smtClean="0"/>
              <a:t>15-11-16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6D9F1A-2D2D-DF47-A901-E1A7A11D0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6518942"/>
              </p:ext>
            </p:extLst>
          </p:nvPr>
        </p:nvGraphicFramePr>
        <p:xfrm>
          <a:off x="1261047" y="1123304"/>
          <a:ext cx="23475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3760"/>
                <a:gridCol w="117376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Animal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Count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Dog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2227269"/>
              </p:ext>
            </p:extLst>
          </p:nvPr>
        </p:nvGraphicFramePr>
        <p:xfrm>
          <a:off x="5510774" y="1161657"/>
          <a:ext cx="2347520" cy="1483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73760"/>
                <a:gridCol w="117376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Animal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Sound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meow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Pig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oink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Plus 1"/>
          <p:cNvSpPr/>
          <p:nvPr/>
        </p:nvSpPr>
        <p:spPr>
          <a:xfrm>
            <a:off x="4179759" y="1442492"/>
            <a:ext cx="764440" cy="813713"/>
          </a:xfrm>
          <a:prstGeom prst="mathPlus">
            <a:avLst>
              <a:gd name="adj1" fmla="val 12902"/>
            </a:avLst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5487445"/>
              </p:ext>
            </p:extLst>
          </p:nvPr>
        </p:nvGraphicFramePr>
        <p:xfrm>
          <a:off x="364432" y="225746"/>
          <a:ext cx="8415136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07568"/>
                <a:gridCol w="420756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A</a:t>
                      </a:r>
                      <a:endParaRPr lang="en-US" sz="4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B</a:t>
                      </a:r>
                      <a:endParaRPr lang="en-US" sz="4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68598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9144960"/>
              </p:ext>
            </p:extLst>
          </p:nvPr>
        </p:nvGraphicFramePr>
        <p:xfrm>
          <a:off x="1261047" y="1123304"/>
          <a:ext cx="23475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3760"/>
                <a:gridCol w="117376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Animal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Count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Dog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394047"/>
              </p:ext>
            </p:extLst>
          </p:nvPr>
        </p:nvGraphicFramePr>
        <p:xfrm>
          <a:off x="5510774" y="1161657"/>
          <a:ext cx="2347520" cy="1483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73760"/>
                <a:gridCol w="117376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Animal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Sound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meow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Pig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oink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Plus 10"/>
          <p:cNvSpPr/>
          <p:nvPr/>
        </p:nvSpPr>
        <p:spPr>
          <a:xfrm>
            <a:off x="4179759" y="1442492"/>
            <a:ext cx="764440" cy="813713"/>
          </a:xfrm>
          <a:prstGeom prst="mathPlus">
            <a:avLst>
              <a:gd name="adj1" fmla="val 12902"/>
            </a:avLst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7708924"/>
              </p:ext>
            </p:extLst>
          </p:nvPr>
        </p:nvGraphicFramePr>
        <p:xfrm>
          <a:off x="364432" y="225746"/>
          <a:ext cx="8415136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07568"/>
                <a:gridCol w="420756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A</a:t>
                      </a:r>
                      <a:endParaRPr lang="en-US" sz="4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B</a:t>
                      </a:r>
                      <a:endParaRPr lang="en-US" sz="4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77000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9522414"/>
              </p:ext>
            </p:extLst>
          </p:nvPr>
        </p:nvGraphicFramePr>
        <p:xfrm>
          <a:off x="1261047" y="1123304"/>
          <a:ext cx="23475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3760"/>
                <a:gridCol w="117376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Animal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Count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Dog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9148798"/>
              </p:ext>
            </p:extLst>
          </p:nvPr>
        </p:nvGraphicFramePr>
        <p:xfrm>
          <a:off x="5510774" y="1161657"/>
          <a:ext cx="2347520" cy="1483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73760"/>
                <a:gridCol w="117376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Animal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Sound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meow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Pig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oink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Plus 10"/>
          <p:cNvSpPr/>
          <p:nvPr/>
        </p:nvSpPr>
        <p:spPr>
          <a:xfrm>
            <a:off x="4179759" y="1442492"/>
            <a:ext cx="764440" cy="813713"/>
          </a:xfrm>
          <a:prstGeom prst="mathPlus">
            <a:avLst>
              <a:gd name="adj1" fmla="val 12902"/>
            </a:avLst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4871425"/>
              </p:ext>
            </p:extLst>
          </p:nvPr>
        </p:nvGraphicFramePr>
        <p:xfrm>
          <a:off x="364432" y="225746"/>
          <a:ext cx="8415136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07568"/>
                <a:gridCol w="420756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A</a:t>
                      </a:r>
                      <a:endParaRPr lang="en-US" sz="4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B</a:t>
                      </a:r>
                      <a:endParaRPr lang="en-US" sz="4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582537" y="3069918"/>
            <a:ext cx="65057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 smtClean="0"/>
              <a:t>inner_join</a:t>
            </a:r>
            <a:r>
              <a:rPr lang="en-US" sz="4000" dirty="0" smtClean="0"/>
              <a:t>(A, B, by = ‘Animal’)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973812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4428052"/>
              </p:ext>
            </p:extLst>
          </p:nvPr>
        </p:nvGraphicFramePr>
        <p:xfrm>
          <a:off x="2744984" y="4315145"/>
          <a:ext cx="2436022" cy="16271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8011"/>
                <a:gridCol w="1218011"/>
              </a:tblGrid>
              <a:tr h="542375">
                <a:tc>
                  <a:txBody>
                    <a:bodyPr/>
                    <a:lstStyle/>
                    <a:p>
                      <a:r>
                        <a:rPr lang="en-US" dirty="0" smtClean="0"/>
                        <a:t>Animal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Count</a:t>
                      </a:r>
                      <a:endParaRPr lang="en-US" dirty="0"/>
                    </a:p>
                  </a:txBody>
                  <a:tcPr/>
                </a:tc>
              </a:tr>
              <a:tr h="542375">
                <a:tc>
                  <a:txBody>
                    <a:bodyPr/>
                    <a:lstStyle/>
                    <a:p>
                      <a:r>
                        <a:rPr lang="en-US" dirty="0" smtClean="0"/>
                        <a:t>Cat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542375">
                <a:tc>
                  <a:txBody>
                    <a:bodyPr/>
                    <a:lstStyle/>
                    <a:p>
                      <a:r>
                        <a:rPr lang="en-US" dirty="0" smtClean="0"/>
                        <a:t>Fox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9630533"/>
              </p:ext>
            </p:extLst>
          </p:nvPr>
        </p:nvGraphicFramePr>
        <p:xfrm>
          <a:off x="1261047" y="1123304"/>
          <a:ext cx="23475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3760"/>
                <a:gridCol w="117376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Animal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Count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Dog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7098791"/>
              </p:ext>
            </p:extLst>
          </p:nvPr>
        </p:nvGraphicFramePr>
        <p:xfrm>
          <a:off x="5510774" y="1161657"/>
          <a:ext cx="2347520" cy="1483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73760"/>
                <a:gridCol w="117376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Animal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Sound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meow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Pig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oink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Plus 10"/>
          <p:cNvSpPr/>
          <p:nvPr/>
        </p:nvSpPr>
        <p:spPr>
          <a:xfrm>
            <a:off x="4179759" y="1442492"/>
            <a:ext cx="764440" cy="813713"/>
          </a:xfrm>
          <a:prstGeom prst="mathPlus">
            <a:avLst>
              <a:gd name="adj1" fmla="val 12902"/>
            </a:avLst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427579"/>
              </p:ext>
            </p:extLst>
          </p:nvPr>
        </p:nvGraphicFramePr>
        <p:xfrm>
          <a:off x="364432" y="225746"/>
          <a:ext cx="8415136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07568"/>
                <a:gridCol w="420756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A</a:t>
                      </a:r>
                      <a:endParaRPr lang="en-US" sz="4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B</a:t>
                      </a:r>
                      <a:endParaRPr lang="en-US" sz="4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582537" y="3069918"/>
            <a:ext cx="65057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 smtClean="0"/>
              <a:t>inner_join</a:t>
            </a:r>
            <a:r>
              <a:rPr lang="en-US" sz="4000" dirty="0" smtClean="0"/>
              <a:t>(A, B, by = ‘Animal’)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1555435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014738"/>
              </p:ext>
            </p:extLst>
          </p:nvPr>
        </p:nvGraphicFramePr>
        <p:xfrm>
          <a:off x="2744984" y="4315145"/>
          <a:ext cx="3654033" cy="16271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8011"/>
                <a:gridCol w="1218011"/>
                <a:gridCol w="1218011"/>
              </a:tblGrid>
              <a:tr h="542375">
                <a:tc>
                  <a:txBody>
                    <a:bodyPr/>
                    <a:lstStyle/>
                    <a:p>
                      <a:r>
                        <a:rPr lang="en-US" dirty="0" smtClean="0"/>
                        <a:t>Animal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Count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Sound</a:t>
                      </a:r>
                      <a:endParaRPr lang="en-US" dirty="0"/>
                    </a:p>
                  </a:txBody>
                  <a:tcPr/>
                </a:tc>
              </a:tr>
              <a:tr h="542375">
                <a:tc>
                  <a:txBody>
                    <a:bodyPr/>
                    <a:lstStyle/>
                    <a:p>
                      <a:r>
                        <a:rPr lang="en-US" dirty="0" smtClean="0"/>
                        <a:t>Cat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meow</a:t>
                      </a:r>
                      <a:endParaRPr lang="en-US" dirty="0"/>
                    </a:p>
                  </a:txBody>
                  <a:tcPr/>
                </a:tc>
              </a:tr>
              <a:tr h="542375">
                <a:tc>
                  <a:txBody>
                    <a:bodyPr/>
                    <a:lstStyle/>
                    <a:p>
                      <a:r>
                        <a:rPr lang="en-US" dirty="0" smtClean="0"/>
                        <a:t>Fox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3497092"/>
              </p:ext>
            </p:extLst>
          </p:nvPr>
        </p:nvGraphicFramePr>
        <p:xfrm>
          <a:off x="5185557" y="4315145"/>
          <a:ext cx="1218011" cy="162712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18011"/>
              </a:tblGrid>
              <a:tr h="542375">
                <a:tc>
                  <a:txBody>
                    <a:bodyPr/>
                    <a:lstStyle/>
                    <a:p>
                      <a:r>
                        <a:rPr lang="en-US" dirty="0" smtClean="0"/>
                        <a:t>Sound</a:t>
                      </a:r>
                      <a:endParaRPr lang="en-US" dirty="0"/>
                    </a:p>
                  </a:txBody>
                  <a:tcPr/>
                </a:tc>
              </a:tr>
              <a:tr h="542375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542375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5669097"/>
              </p:ext>
            </p:extLst>
          </p:nvPr>
        </p:nvGraphicFramePr>
        <p:xfrm>
          <a:off x="1261047" y="1123304"/>
          <a:ext cx="23475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3760"/>
                <a:gridCol w="117376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Animal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Count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Dog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9334414"/>
              </p:ext>
            </p:extLst>
          </p:nvPr>
        </p:nvGraphicFramePr>
        <p:xfrm>
          <a:off x="5510774" y="1161657"/>
          <a:ext cx="2347520" cy="1483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73760"/>
                <a:gridCol w="117376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Animal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Sound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meow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Pig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oink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Plus 10"/>
          <p:cNvSpPr/>
          <p:nvPr/>
        </p:nvSpPr>
        <p:spPr>
          <a:xfrm>
            <a:off x="4179759" y="1442492"/>
            <a:ext cx="764440" cy="813713"/>
          </a:xfrm>
          <a:prstGeom prst="mathPlus">
            <a:avLst>
              <a:gd name="adj1" fmla="val 12902"/>
            </a:avLst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8303192"/>
              </p:ext>
            </p:extLst>
          </p:nvPr>
        </p:nvGraphicFramePr>
        <p:xfrm>
          <a:off x="364432" y="225746"/>
          <a:ext cx="8415136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07568"/>
                <a:gridCol w="420756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A</a:t>
                      </a:r>
                      <a:endParaRPr lang="en-US" sz="4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B</a:t>
                      </a:r>
                      <a:endParaRPr lang="en-US" sz="4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582537" y="3069918"/>
            <a:ext cx="65057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 smtClean="0"/>
              <a:t>inner_join</a:t>
            </a:r>
            <a:r>
              <a:rPr lang="en-US" sz="4000" dirty="0" smtClean="0"/>
              <a:t>(A, B, by = ‘Animal’)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6774287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9228177"/>
              </p:ext>
            </p:extLst>
          </p:nvPr>
        </p:nvGraphicFramePr>
        <p:xfrm>
          <a:off x="1261047" y="1123304"/>
          <a:ext cx="23475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3760"/>
                <a:gridCol w="117376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Animal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Count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Dog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0818982"/>
              </p:ext>
            </p:extLst>
          </p:nvPr>
        </p:nvGraphicFramePr>
        <p:xfrm>
          <a:off x="5510774" y="1161657"/>
          <a:ext cx="2347520" cy="1483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73760"/>
                <a:gridCol w="117376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Animal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Sound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meow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Pig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oink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Plus 10"/>
          <p:cNvSpPr/>
          <p:nvPr/>
        </p:nvSpPr>
        <p:spPr>
          <a:xfrm>
            <a:off x="4179759" y="1442492"/>
            <a:ext cx="764440" cy="813713"/>
          </a:xfrm>
          <a:prstGeom prst="mathPlus">
            <a:avLst>
              <a:gd name="adj1" fmla="val 12902"/>
            </a:avLst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9926924"/>
              </p:ext>
            </p:extLst>
          </p:nvPr>
        </p:nvGraphicFramePr>
        <p:xfrm>
          <a:off x="364432" y="225746"/>
          <a:ext cx="8415136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07568"/>
                <a:gridCol w="420756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A</a:t>
                      </a:r>
                      <a:endParaRPr lang="en-US" sz="4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B</a:t>
                      </a:r>
                      <a:endParaRPr lang="en-US" sz="4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71842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2176831"/>
              </p:ext>
            </p:extLst>
          </p:nvPr>
        </p:nvGraphicFramePr>
        <p:xfrm>
          <a:off x="1261047" y="1123304"/>
          <a:ext cx="23475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3760"/>
                <a:gridCol w="117376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Animal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Count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Dog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5332616"/>
              </p:ext>
            </p:extLst>
          </p:nvPr>
        </p:nvGraphicFramePr>
        <p:xfrm>
          <a:off x="5510774" y="1161657"/>
          <a:ext cx="2347520" cy="1483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73760"/>
                <a:gridCol w="117376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Animal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Sound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meow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Pig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oink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Plus 10"/>
          <p:cNvSpPr/>
          <p:nvPr/>
        </p:nvSpPr>
        <p:spPr>
          <a:xfrm>
            <a:off x="4179759" y="1442492"/>
            <a:ext cx="764440" cy="813713"/>
          </a:xfrm>
          <a:prstGeom prst="mathPlus">
            <a:avLst>
              <a:gd name="adj1" fmla="val 12902"/>
            </a:avLst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1562221"/>
              </p:ext>
            </p:extLst>
          </p:nvPr>
        </p:nvGraphicFramePr>
        <p:xfrm>
          <a:off x="364432" y="225746"/>
          <a:ext cx="8415136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07568"/>
                <a:gridCol w="420756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A</a:t>
                      </a:r>
                      <a:endParaRPr lang="en-US" sz="4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B</a:t>
                      </a:r>
                      <a:endParaRPr lang="en-US" sz="4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582537" y="3069918"/>
            <a:ext cx="65057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 smtClean="0"/>
              <a:t>outer_join</a:t>
            </a:r>
            <a:r>
              <a:rPr lang="en-US" sz="4000" dirty="0" smtClean="0"/>
              <a:t>(A, B, by = ‘Animal’)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4553553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4308909"/>
              </p:ext>
            </p:extLst>
          </p:nvPr>
        </p:nvGraphicFramePr>
        <p:xfrm>
          <a:off x="2744984" y="4068565"/>
          <a:ext cx="3654033" cy="2169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8011"/>
                <a:gridCol w="1218011"/>
                <a:gridCol w="1218011"/>
              </a:tblGrid>
              <a:tr h="542375">
                <a:tc>
                  <a:txBody>
                    <a:bodyPr/>
                    <a:lstStyle/>
                    <a:p>
                      <a:r>
                        <a:rPr lang="en-US" dirty="0" smtClean="0"/>
                        <a:t>Animal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Count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Sound</a:t>
                      </a:r>
                      <a:endParaRPr lang="en-US" dirty="0"/>
                    </a:p>
                  </a:txBody>
                  <a:tcPr/>
                </a:tc>
              </a:tr>
              <a:tr h="542375">
                <a:tc>
                  <a:txBody>
                    <a:bodyPr/>
                    <a:lstStyle/>
                    <a:p>
                      <a:r>
                        <a:rPr lang="en-US" dirty="0" smtClean="0"/>
                        <a:t>Cat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meow</a:t>
                      </a:r>
                      <a:endParaRPr lang="en-US" dirty="0"/>
                    </a:p>
                  </a:txBody>
                  <a:tcPr/>
                </a:tc>
              </a:tr>
              <a:tr h="542375">
                <a:tc>
                  <a:txBody>
                    <a:bodyPr/>
                    <a:lstStyle/>
                    <a:p>
                      <a:r>
                        <a:rPr lang="en-US" dirty="0" smtClean="0"/>
                        <a:t>Fox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</a:tr>
              <a:tr h="542375">
                <a:tc>
                  <a:txBody>
                    <a:bodyPr/>
                    <a:lstStyle/>
                    <a:p>
                      <a:r>
                        <a:rPr lang="en-US" dirty="0" smtClean="0"/>
                        <a:t>Dog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4746211"/>
              </p:ext>
            </p:extLst>
          </p:nvPr>
        </p:nvGraphicFramePr>
        <p:xfrm>
          <a:off x="5185557" y="4068565"/>
          <a:ext cx="1218011" cy="21695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18011"/>
              </a:tblGrid>
              <a:tr h="542375">
                <a:tc>
                  <a:txBody>
                    <a:bodyPr/>
                    <a:lstStyle/>
                    <a:p>
                      <a:r>
                        <a:rPr lang="en-US" dirty="0" smtClean="0"/>
                        <a:t>Sound</a:t>
                      </a:r>
                      <a:endParaRPr lang="en-US" dirty="0"/>
                    </a:p>
                  </a:txBody>
                  <a:tcPr/>
                </a:tc>
              </a:tr>
              <a:tr h="542375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542375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542375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BFBFBF"/>
                          </a:solidFill>
                        </a:rPr>
                        <a:t>NA</a:t>
                      </a:r>
                      <a:endParaRPr lang="en-US" dirty="0">
                        <a:solidFill>
                          <a:srgbClr val="BFBFBF"/>
                        </a:solidFill>
                      </a:endParaRPr>
                    </a:p>
                  </a:txBody>
                  <a:tcPr>
                    <a:solidFill>
                      <a:srgbClr val="59595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8755052"/>
              </p:ext>
            </p:extLst>
          </p:nvPr>
        </p:nvGraphicFramePr>
        <p:xfrm>
          <a:off x="1261047" y="1123304"/>
          <a:ext cx="23475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3760"/>
                <a:gridCol w="117376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Animal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Count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Dog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9278910"/>
              </p:ext>
            </p:extLst>
          </p:nvPr>
        </p:nvGraphicFramePr>
        <p:xfrm>
          <a:off x="5510774" y="1161657"/>
          <a:ext cx="2347520" cy="1483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73760"/>
                <a:gridCol w="117376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Animal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Sound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meow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Pig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oink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Plus 10"/>
          <p:cNvSpPr/>
          <p:nvPr/>
        </p:nvSpPr>
        <p:spPr>
          <a:xfrm>
            <a:off x="4179759" y="1442492"/>
            <a:ext cx="764440" cy="813713"/>
          </a:xfrm>
          <a:prstGeom prst="mathPlus">
            <a:avLst>
              <a:gd name="adj1" fmla="val 12902"/>
            </a:avLst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4788394"/>
              </p:ext>
            </p:extLst>
          </p:nvPr>
        </p:nvGraphicFramePr>
        <p:xfrm>
          <a:off x="364432" y="225746"/>
          <a:ext cx="8415136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07568"/>
                <a:gridCol w="420756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A</a:t>
                      </a:r>
                      <a:endParaRPr lang="en-US" sz="4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B</a:t>
                      </a:r>
                      <a:endParaRPr lang="en-US" sz="4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582537" y="3069918"/>
            <a:ext cx="65057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 smtClean="0"/>
              <a:t>outer_join</a:t>
            </a:r>
            <a:r>
              <a:rPr lang="en-US" sz="4000" dirty="0" smtClean="0"/>
              <a:t>(A, B, by = ‘Animal’)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5730006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663820"/>
              </p:ext>
            </p:extLst>
          </p:nvPr>
        </p:nvGraphicFramePr>
        <p:xfrm>
          <a:off x="2744984" y="4068565"/>
          <a:ext cx="3654033" cy="27118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8011"/>
                <a:gridCol w="1218011"/>
                <a:gridCol w="1218011"/>
              </a:tblGrid>
              <a:tr h="542375">
                <a:tc>
                  <a:txBody>
                    <a:bodyPr/>
                    <a:lstStyle/>
                    <a:p>
                      <a:r>
                        <a:rPr lang="en-US" dirty="0" smtClean="0"/>
                        <a:t>Animal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Count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Sound</a:t>
                      </a:r>
                      <a:endParaRPr lang="en-US" dirty="0"/>
                    </a:p>
                  </a:txBody>
                  <a:tcPr/>
                </a:tc>
              </a:tr>
              <a:tr h="542375">
                <a:tc>
                  <a:txBody>
                    <a:bodyPr/>
                    <a:lstStyle/>
                    <a:p>
                      <a:r>
                        <a:rPr lang="en-US" dirty="0" smtClean="0"/>
                        <a:t>Cat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meow</a:t>
                      </a:r>
                      <a:endParaRPr lang="en-US" dirty="0"/>
                    </a:p>
                  </a:txBody>
                  <a:tcPr/>
                </a:tc>
              </a:tr>
              <a:tr h="542375">
                <a:tc>
                  <a:txBody>
                    <a:bodyPr/>
                    <a:lstStyle/>
                    <a:p>
                      <a:r>
                        <a:rPr lang="en-US" dirty="0" smtClean="0"/>
                        <a:t>Fox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</a:tr>
              <a:tr h="542375">
                <a:tc>
                  <a:txBody>
                    <a:bodyPr/>
                    <a:lstStyle/>
                    <a:p>
                      <a:r>
                        <a:rPr lang="en-US" dirty="0" smtClean="0"/>
                        <a:t>Dog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42375">
                <a:tc>
                  <a:txBody>
                    <a:bodyPr/>
                    <a:lstStyle/>
                    <a:p>
                      <a:r>
                        <a:rPr lang="en-US" dirty="0" smtClean="0"/>
                        <a:t>Pig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BFBFBF"/>
                          </a:solidFill>
                        </a:rPr>
                        <a:t>NA</a:t>
                      </a:r>
                      <a:endParaRPr lang="en-US" dirty="0">
                        <a:solidFill>
                          <a:srgbClr val="BFBFBF"/>
                        </a:solidFill>
                      </a:endParaRPr>
                    </a:p>
                  </a:txBody>
                  <a:tcPr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0084037"/>
              </p:ext>
            </p:extLst>
          </p:nvPr>
        </p:nvGraphicFramePr>
        <p:xfrm>
          <a:off x="5185557" y="4068565"/>
          <a:ext cx="1218011" cy="271187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18011"/>
              </a:tblGrid>
              <a:tr h="542375">
                <a:tc>
                  <a:txBody>
                    <a:bodyPr/>
                    <a:lstStyle/>
                    <a:p>
                      <a:r>
                        <a:rPr lang="en-US" dirty="0" smtClean="0"/>
                        <a:t>Sound</a:t>
                      </a:r>
                      <a:endParaRPr lang="en-US" dirty="0"/>
                    </a:p>
                  </a:txBody>
                  <a:tcPr/>
                </a:tc>
              </a:tr>
              <a:tr h="542375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542375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542375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BFBFBF"/>
                          </a:solidFill>
                        </a:rPr>
                        <a:t>NA</a:t>
                      </a:r>
                      <a:endParaRPr lang="en-US" dirty="0">
                        <a:solidFill>
                          <a:srgbClr val="BFBFBF"/>
                        </a:solidFill>
                      </a:endParaRPr>
                    </a:p>
                  </a:txBody>
                  <a:tcPr>
                    <a:solidFill>
                      <a:srgbClr val="595959"/>
                    </a:solidFill>
                  </a:tcPr>
                </a:tc>
              </a:tr>
              <a:tr h="542375">
                <a:tc>
                  <a:txBody>
                    <a:bodyPr/>
                    <a:lstStyle/>
                    <a:p>
                      <a:r>
                        <a:rPr lang="en-US" dirty="0" smtClean="0"/>
                        <a:t>oink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991070"/>
              </p:ext>
            </p:extLst>
          </p:nvPr>
        </p:nvGraphicFramePr>
        <p:xfrm>
          <a:off x="1261047" y="1123304"/>
          <a:ext cx="23475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3760"/>
                <a:gridCol w="117376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Animal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Count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Dog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0348452"/>
              </p:ext>
            </p:extLst>
          </p:nvPr>
        </p:nvGraphicFramePr>
        <p:xfrm>
          <a:off x="5510774" y="1161657"/>
          <a:ext cx="2347520" cy="1483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73760"/>
                <a:gridCol w="117376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Animal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Sound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meow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Pig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oink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Plus 10"/>
          <p:cNvSpPr/>
          <p:nvPr/>
        </p:nvSpPr>
        <p:spPr>
          <a:xfrm>
            <a:off x="4179759" y="1442492"/>
            <a:ext cx="764440" cy="813713"/>
          </a:xfrm>
          <a:prstGeom prst="mathPlus">
            <a:avLst>
              <a:gd name="adj1" fmla="val 12902"/>
            </a:avLst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4169854"/>
              </p:ext>
            </p:extLst>
          </p:nvPr>
        </p:nvGraphicFramePr>
        <p:xfrm>
          <a:off x="364432" y="225746"/>
          <a:ext cx="8415136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07568"/>
                <a:gridCol w="420756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A</a:t>
                      </a:r>
                      <a:endParaRPr lang="en-US" sz="4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B</a:t>
                      </a:r>
                      <a:endParaRPr lang="en-US" sz="4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582537" y="3069918"/>
            <a:ext cx="65057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 smtClean="0"/>
              <a:t>outer_join</a:t>
            </a:r>
            <a:r>
              <a:rPr lang="en-US" sz="4000" dirty="0" smtClean="0"/>
              <a:t>(A, B, by = ‘Animal’)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26280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0115993"/>
              </p:ext>
            </p:extLst>
          </p:nvPr>
        </p:nvGraphicFramePr>
        <p:xfrm>
          <a:off x="1261047" y="1123304"/>
          <a:ext cx="23475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3760"/>
                <a:gridCol w="117376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Animal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Count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Dog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4225692"/>
              </p:ext>
            </p:extLst>
          </p:nvPr>
        </p:nvGraphicFramePr>
        <p:xfrm>
          <a:off x="5510774" y="1161657"/>
          <a:ext cx="2347520" cy="1483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73760"/>
                <a:gridCol w="117376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Animal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Sound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meow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Pig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oink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Plus 10"/>
          <p:cNvSpPr/>
          <p:nvPr/>
        </p:nvSpPr>
        <p:spPr>
          <a:xfrm>
            <a:off x="4179759" y="1442492"/>
            <a:ext cx="764440" cy="813713"/>
          </a:xfrm>
          <a:prstGeom prst="mathPlus">
            <a:avLst>
              <a:gd name="adj1" fmla="val 12902"/>
            </a:avLst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8505597"/>
              </p:ext>
            </p:extLst>
          </p:nvPr>
        </p:nvGraphicFramePr>
        <p:xfrm>
          <a:off x="364432" y="225746"/>
          <a:ext cx="8415136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07568"/>
                <a:gridCol w="420756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A</a:t>
                      </a:r>
                      <a:endParaRPr lang="en-US" sz="4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B</a:t>
                      </a:r>
                      <a:endParaRPr lang="en-US" sz="4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582538" y="3069918"/>
            <a:ext cx="59789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 smtClean="0"/>
              <a:t>left_join</a:t>
            </a:r>
            <a:r>
              <a:rPr lang="en-US" sz="4000" dirty="0" smtClean="0"/>
              <a:t>(A, B, by = ‘Animal’)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344809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9831162"/>
              </p:ext>
            </p:extLst>
          </p:nvPr>
        </p:nvGraphicFramePr>
        <p:xfrm>
          <a:off x="2744984" y="4315145"/>
          <a:ext cx="2436022" cy="2169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8011"/>
                <a:gridCol w="1218011"/>
              </a:tblGrid>
              <a:tr h="542375">
                <a:tc>
                  <a:txBody>
                    <a:bodyPr/>
                    <a:lstStyle/>
                    <a:p>
                      <a:r>
                        <a:rPr lang="en-US" dirty="0" smtClean="0"/>
                        <a:t>Animal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Count</a:t>
                      </a:r>
                      <a:endParaRPr lang="en-US" dirty="0"/>
                    </a:p>
                  </a:txBody>
                  <a:tcPr/>
                </a:tc>
              </a:tr>
              <a:tr h="542375">
                <a:tc>
                  <a:txBody>
                    <a:bodyPr/>
                    <a:lstStyle/>
                    <a:p>
                      <a:r>
                        <a:rPr lang="en-US" dirty="0" smtClean="0"/>
                        <a:t>Cat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542375">
                <a:tc>
                  <a:txBody>
                    <a:bodyPr/>
                    <a:lstStyle/>
                    <a:p>
                      <a:r>
                        <a:rPr lang="en-US" dirty="0" smtClean="0"/>
                        <a:t>Fox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542375">
                <a:tc>
                  <a:txBody>
                    <a:bodyPr/>
                    <a:lstStyle/>
                    <a:p>
                      <a:r>
                        <a:rPr lang="en-US" dirty="0" smtClean="0"/>
                        <a:t>Dog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1091659"/>
              </p:ext>
            </p:extLst>
          </p:nvPr>
        </p:nvGraphicFramePr>
        <p:xfrm>
          <a:off x="1261047" y="1123304"/>
          <a:ext cx="23475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3760"/>
                <a:gridCol w="117376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Animal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Count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Dog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1203160"/>
              </p:ext>
            </p:extLst>
          </p:nvPr>
        </p:nvGraphicFramePr>
        <p:xfrm>
          <a:off x="5510774" y="1161657"/>
          <a:ext cx="2347520" cy="1483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73760"/>
                <a:gridCol w="117376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Animal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Sound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meow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Pig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oink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Plus 10"/>
          <p:cNvSpPr/>
          <p:nvPr/>
        </p:nvSpPr>
        <p:spPr>
          <a:xfrm>
            <a:off x="4179759" y="1442492"/>
            <a:ext cx="764440" cy="813713"/>
          </a:xfrm>
          <a:prstGeom prst="mathPlus">
            <a:avLst>
              <a:gd name="adj1" fmla="val 12902"/>
            </a:avLst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6719795"/>
              </p:ext>
            </p:extLst>
          </p:nvPr>
        </p:nvGraphicFramePr>
        <p:xfrm>
          <a:off x="364432" y="225746"/>
          <a:ext cx="8415136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07568"/>
                <a:gridCol w="420756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A</a:t>
                      </a:r>
                      <a:endParaRPr lang="en-US" sz="4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B</a:t>
                      </a:r>
                      <a:endParaRPr lang="en-US" sz="4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582538" y="3069918"/>
            <a:ext cx="59789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 smtClean="0"/>
              <a:t>left_join</a:t>
            </a:r>
            <a:r>
              <a:rPr lang="en-US" sz="4000" dirty="0" smtClean="0"/>
              <a:t>(A, B, by = ‘Animal’)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819842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8468405"/>
              </p:ext>
            </p:extLst>
          </p:nvPr>
        </p:nvGraphicFramePr>
        <p:xfrm>
          <a:off x="2744984" y="4315145"/>
          <a:ext cx="3654033" cy="2169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8011"/>
                <a:gridCol w="1218011"/>
                <a:gridCol w="1218011"/>
              </a:tblGrid>
              <a:tr h="542375">
                <a:tc>
                  <a:txBody>
                    <a:bodyPr/>
                    <a:lstStyle/>
                    <a:p>
                      <a:r>
                        <a:rPr lang="en-US" dirty="0" smtClean="0"/>
                        <a:t>Animal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Count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Sound</a:t>
                      </a:r>
                      <a:endParaRPr lang="en-US" dirty="0"/>
                    </a:p>
                  </a:txBody>
                  <a:tcPr/>
                </a:tc>
              </a:tr>
              <a:tr h="542375">
                <a:tc>
                  <a:txBody>
                    <a:bodyPr/>
                    <a:lstStyle/>
                    <a:p>
                      <a:r>
                        <a:rPr lang="en-US" dirty="0" smtClean="0"/>
                        <a:t>Cat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meow</a:t>
                      </a:r>
                      <a:endParaRPr lang="en-US" dirty="0"/>
                    </a:p>
                  </a:txBody>
                  <a:tcPr/>
                </a:tc>
              </a:tr>
              <a:tr h="542375">
                <a:tc>
                  <a:txBody>
                    <a:bodyPr/>
                    <a:lstStyle/>
                    <a:p>
                      <a:r>
                        <a:rPr lang="en-US" dirty="0" smtClean="0"/>
                        <a:t>Fox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</a:tr>
              <a:tr h="542375">
                <a:tc>
                  <a:txBody>
                    <a:bodyPr/>
                    <a:lstStyle/>
                    <a:p>
                      <a:r>
                        <a:rPr lang="en-US" dirty="0" smtClean="0"/>
                        <a:t>Dog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6739180"/>
              </p:ext>
            </p:extLst>
          </p:nvPr>
        </p:nvGraphicFramePr>
        <p:xfrm>
          <a:off x="5185557" y="4315145"/>
          <a:ext cx="1218011" cy="21695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18011"/>
              </a:tblGrid>
              <a:tr h="542375">
                <a:tc>
                  <a:txBody>
                    <a:bodyPr/>
                    <a:lstStyle/>
                    <a:p>
                      <a:r>
                        <a:rPr lang="en-US" dirty="0" smtClean="0"/>
                        <a:t>Sound</a:t>
                      </a:r>
                      <a:endParaRPr lang="en-US" dirty="0"/>
                    </a:p>
                  </a:txBody>
                  <a:tcPr/>
                </a:tc>
              </a:tr>
              <a:tr h="542375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542375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542375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BFBFBF"/>
                          </a:solidFill>
                        </a:rPr>
                        <a:t>NA</a:t>
                      </a:r>
                      <a:endParaRPr lang="en-US" dirty="0">
                        <a:solidFill>
                          <a:srgbClr val="BFBFBF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7980250"/>
              </p:ext>
            </p:extLst>
          </p:nvPr>
        </p:nvGraphicFramePr>
        <p:xfrm>
          <a:off x="1261047" y="1123304"/>
          <a:ext cx="23475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3760"/>
                <a:gridCol w="117376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Animal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Count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Dog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401161"/>
              </p:ext>
            </p:extLst>
          </p:nvPr>
        </p:nvGraphicFramePr>
        <p:xfrm>
          <a:off x="5510774" y="1161657"/>
          <a:ext cx="2347520" cy="1483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73760"/>
                <a:gridCol w="117376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Animal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Sound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meow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Pig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oink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Plus 10"/>
          <p:cNvSpPr/>
          <p:nvPr/>
        </p:nvSpPr>
        <p:spPr>
          <a:xfrm>
            <a:off x="4179759" y="1442492"/>
            <a:ext cx="764440" cy="813713"/>
          </a:xfrm>
          <a:prstGeom prst="mathPlus">
            <a:avLst>
              <a:gd name="adj1" fmla="val 12902"/>
            </a:avLst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0249848"/>
              </p:ext>
            </p:extLst>
          </p:nvPr>
        </p:nvGraphicFramePr>
        <p:xfrm>
          <a:off x="364432" y="225746"/>
          <a:ext cx="8415136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07568"/>
                <a:gridCol w="420756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A</a:t>
                      </a:r>
                      <a:endParaRPr lang="en-US" sz="4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B</a:t>
                      </a:r>
                      <a:endParaRPr lang="en-US" sz="4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582538" y="3069918"/>
            <a:ext cx="59789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 smtClean="0"/>
              <a:t>left_join</a:t>
            </a:r>
            <a:r>
              <a:rPr lang="en-US" sz="4000" dirty="0" smtClean="0"/>
              <a:t>(A, B, by = ‘Animal’)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090066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5968108"/>
              </p:ext>
            </p:extLst>
          </p:nvPr>
        </p:nvGraphicFramePr>
        <p:xfrm>
          <a:off x="1261047" y="1123304"/>
          <a:ext cx="23475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3760"/>
                <a:gridCol w="117376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Animal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Count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Dog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4431973"/>
              </p:ext>
            </p:extLst>
          </p:nvPr>
        </p:nvGraphicFramePr>
        <p:xfrm>
          <a:off x="5510774" y="1161657"/>
          <a:ext cx="2347520" cy="1483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73760"/>
                <a:gridCol w="117376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Animal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Sound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meow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Pig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oink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Plus 10"/>
          <p:cNvSpPr/>
          <p:nvPr/>
        </p:nvSpPr>
        <p:spPr>
          <a:xfrm>
            <a:off x="4179759" y="1442492"/>
            <a:ext cx="764440" cy="813713"/>
          </a:xfrm>
          <a:prstGeom prst="mathPlus">
            <a:avLst>
              <a:gd name="adj1" fmla="val 12902"/>
            </a:avLst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0710825"/>
              </p:ext>
            </p:extLst>
          </p:nvPr>
        </p:nvGraphicFramePr>
        <p:xfrm>
          <a:off x="364432" y="225746"/>
          <a:ext cx="8415136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07568"/>
                <a:gridCol w="420756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A</a:t>
                      </a:r>
                      <a:endParaRPr lang="en-US" sz="4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B</a:t>
                      </a:r>
                      <a:endParaRPr lang="en-US" sz="4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4072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1447504"/>
              </p:ext>
            </p:extLst>
          </p:nvPr>
        </p:nvGraphicFramePr>
        <p:xfrm>
          <a:off x="1261047" y="1123304"/>
          <a:ext cx="23475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3760"/>
                <a:gridCol w="117376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Animal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Count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Dog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3794848"/>
              </p:ext>
            </p:extLst>
          </p:nvPr>
        </p:nvGraphicFramePr>
        <p:xfrm>
          <a:off x="5510774" y="1161657"/>
          <a:ext cx="2347520" cy="1483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73760"/>
                <a:gridCol w="117376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Animal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Sound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meow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Pig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oink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Plus 10"/>
          <p:cNvSpPr/>
          <p:nvPr/>
        </p:nvSpPr>
        <p:spPr>
          <a:xfrm>
            <a:off x="4179759" y="1442492"/>
            <a:ext cx="764440" cy="813713"/>
          </a:xfrm>
          <a:prstGeom prst="mathPlus">
            <a:avLst>
              <a:gd name="adj1" fmla="val 12902"/>
            </a:avLst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1443367"/>
              </p:ext>
            </p:extLst>
          </p:nvPr>
        </p:nvGraphicFramePr>
        <p:xfrm>
          <a:off x="364432" y="225746"/>
          <a:ext cx="8415136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07568"/>
                <a:gridCol w="420756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A</a:t>
                      </a:r>
                      <a:endParaRPr lang="en-US" sz="4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B</a:t>
                      </a:r>
                      <a:endParaRPr lang="en-US" sz="4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582538" y="3069918"/>
            <a:ext cx="62757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 smtClean="0"/>
              <a:t>right_join</a:t>
            </a:r>
            <a:r>
              <a:rPr lang="en-US" sz="4000" dirty="0" smtClean="0"/>
              <a:t>(A, B, by = ‘Animal’)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913499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445443"/>
              </p:ext>
            </p:extLst>
          </p:nvPr>
        </p:nvGraphicFramePr>
        <p:xfrm>
          <a:off x="2744984" y="4315145"/>
          <a:ext cx="2436022" cy="21695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18011"/>
                <a:gridCol w="1218011"/>
              </a:tblGrid>
              <a:tr h="542375">
                <a:tc>
                  <a:txBody>
                    <a:bodyPr/>
                    <a:lstStyle/>
                    <a:p>
                      <a:r>
                        <a:rPr lang="en-US" dirty="0" smtClean="0"/>
                        <a:t>Animal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Sound</a:t>
                      </a:r>
                      <a:endParaRPr lang="en-US" dirty="0"/>
                    </a:p>
                  </a:txBody>
                  <a:tcPr/>
                </a:tc>
              </a:tr>
              <a:tr h="542375">
                <a:tc>
                  <a:txBody>
                    <a:bodyPr/>
                    <a:lstStyle/>
                    <a:p>
                      <a:r>
                        <a:rPr lang="en-US" dirty="0" smtClean="0"/>
                        <a:t>Cat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meow</a:t>
                      </a:r>
                      <a:endParaRPr lang="en-US" dirty="0"/>
                    </a:p>
                  </a:txBody>
                  <a:tcPr/>
                </a:tc>
              </a:tr>
              <a:tr h="542375">
                <a:tc>
                  <a:txBody>
                    <a:bodyPr/>
                    <a:lstStyle/>
                    <a:p>
                      <a:r>
                        <a:rPr lang="en-US" dirty="0" smtClean="0"/>
                        <a:t>Fox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</a:tr>
              <a:tr h="542375">
                <a:tc>
                  <a:txBody>
                    <a:bodyPr/>
                    <a:lstStyle/>
                    <a:p>
                      <a:r>
                        <a:rPr lang="en-US" dirty="0" smtClean="0"/>
                        <a:t>Dog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BFBFBF"/>
                          </a:solidFill>
                        </a:rPr>
                        <a:t>NA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7241567"/>
              </p:ext>
            </p:extLst>
          </p:nvPr>
        </p:nvGraphicFramePr>
        <p:xfrm>
          <a:off x="1261047" y="1123304"/>
          <a:ext cx="23475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3760"/>
                <a:gridCol w="117376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Animal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Count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Dog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8546027"/>
              </p:ext>
            </p:extLst>
          </p:nvPr>
        </p:nvGraphicFramePr>
        <p:xfrm>
          <a:off x="5510774" y="1161657"/>
          <a:ext cx="2347520" cy="1483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73760"/>
                <a:gridCol w="117376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Animal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Sound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meow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Pig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oink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Plus 10"/>
          <p:cNvSpPr/>
          <p:nvPr/>
        </p:nvSpPr>
        <p:spPr>
          <a:xfrm>
            <a:off x="4179759" y="1442492"/>
            <a:ext cx="764440" cy="813713"/>
          </a:xfrm>
          <a:prstGeom prst="mathPlus">
            <a:avLst>
              <a:gd name="adj1" fmla="val 12902"/>
            </a:avLst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8318048"/>
              </p:ext>
            </p:extLst>
          </p:nvPr>
        </p:nvGraphicFramePr>
        <p:xfrm>
          <a:off x="364432" y="225746"/>
          <a:ext cx="8415136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07568"/>
                <a:gridCol w="420756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A</a:t>
                      </a:r>
                      <a:endParaRPr lang="en-US" sz="4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B</a:t>
                      </a:r>
                      <a:endParaRPr lang="en-US" sz="4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582538" y="3069918"/>
            <a:ext cx="62757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 smtClean="0"/>
              <a:t>right_join</a:t>
            </a:r>
            <a:r>
              <a:rPr lang="en-US" sz="4000" dirty="0" smtClean="0"/>
              <a:t>(A, B, by = ‘Animal’)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138314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9298152"/>
              </p:ext>
            </p:extLst>
          </p:nvPr>
        </p:nvGraphicFramePr>
        <p:xfrm>
          <a:off x="2744984" y="4315145"/>
          <a:ext cx="3654033" cy="21695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18011"/>
                <a:gridCol w="1218011"/>
                <a:gridCol w="1218011"/>
              </a:tblGrid>
              <a:tr h="542375">
                <a:tc>
                  <a:txBody>
                    <a:bodyPr/>
                    <a:lstStyle/>
                    <a:p>
                      <a:r>
                        <a:rPr lang="en-US" dirty="0" smtClean="0"/>
                        <a:t>Animal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Sound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Sound</a:t>
                      </a:r>
                      <a:endParaRPr lang="en-US" dirty="0"/>
                    </a:p>
                  </a:txBody>
                  <a:tcPr/>
                </a:tc>
              </a:tr>
              <a:tr h="542375">
                <a:tc>
                  <a:txBody>
                    <a:bodyPr/>
                    <a:lstStyle/>
                    <a:p>
                      <a:r>
                        <a:rPr lang="en-US" dirty="0" smtClean="0"/>
                        <a:t>Cat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meow</a:t>
                      </a:r>
                      <a:endParaRPr lang="en-US" dirty="0"/>
                    </a:p>
                  </a:txBody>
                  <a:tcPr/>
                </a:tc>
              </a:tr>
              <a:tr h="542375">
                <a:tc>
                  <a:txBody>
                    <a:bodyPr/>
                    <a:lstStyle/>
                    <a:p>
                      <a:r>
                        <a:rPr lang="en-US" dirty="0" smtClean="0"/>
                        <a:t>Fox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</a:tr>
              <a:tr h="542375">
                <a:tc>
                  <a:txBody>
                    <a:bodyPr/>
                    <a:lstStyle/>
                    <a:p>
                      <a:r>
                        <a:rPr lang="en-US" dirty="0" smtClean="0"/>
                        <a:t>Dog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BFBFBF"/>
                          </a:solidFill>
                        </a:rPr>
                        <a:t>NA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9950589"/>
              </p:ext>
            </p:extLst>
          </p:nvPr>
        </p:nvGraphicFramePr>
        <p:xfrm>
          <a:off x="5185557" y="4315145"/>
          <a:ext cx="1218011" cy="2169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8011"/>
              </a:tblGrid>
              <a:tr h="542375">
                <a:tc>
                  <a:txBody>
                    <a:bodyPr/>
                    <a:lstStyle/>
                    <a:p>
                      <a:r>
                        <a:rPr lang="en-US" dirty="0" smtClean="0"/>
                        <a:t>Count</a:t>
                      </a:r>
                      <a:endParaRPr lang="en-US" dirty="0"/>
                    </a:p>
                  </a:txBody>
                  <a:tcPr/>
                </a:tc>
              </a:tr>
              <a:tr h="542375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542375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542375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>
                        <a:solidFill>
                          <a:srgbClr val="BFBFBF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4151583"/>
              </p:ext>
            </p:extLst>
          </p:nvPr>
        </p:nvGraphicFramePr>
        <p:xfrm>
          <a:off x="1261047" y="1123304"/>
          <a:ext cx="23475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3760"/>
                <a:gridCol w="117376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Animal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Count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Dog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4971324"/>
              </p:ext>
            </p:extLst>
          </p:nvPr>
        </p:nvGraphicFramePr>
        <p:xfrm>
          <a:off x="5510774" y="1161657"/>
          <a:ext cx="2347520" cy="1483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73760"/>
                <a:gridCol w="117376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Animal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Sound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meow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Pig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oink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Plus 10"/>
          <p:cNvSpPr/>
          <p:nvPr/>
        </p:nvSpPr>
        <p:spPr>
          <a:xfrm>
            <a:off x="4179759" y="1442492"/>
            <a:ext cx="764440" cy="813713"/>
          </a:xfrm>
          <a:prstGeom prst="mathPlus">
            <a:avLst>
              <a:gd name="adj1" fmla="val 12902"/>
            </a:avLst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006131"/>
              </p:ext>
            </p:extLst>
          </p:nvPr>
        </p:nvGraphicFramePr>
        <p:xfrm>
          <a:off x="364432" y="225746"/>
          <a:ext cx="8415136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07568"/>
                <a:gridCol w="420756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A</a:t>
                      </a:r>
                      <a:endParaRPr lang="en-US" sz="4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B</a:t>
                      </a:r>
                      <a:endParaRPr lang="en-US" sz="4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582538" y="3069918"/>
            <a:ext cx="62757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 smtClean="0"/>
              <a:t>right_join</a:t>
            </a:r>
            <a:r>
              <a:rPr lang="en-US" sz="4000" dirty="0" smtClean="0"/>
              <a:t>(A, B, by = ‘Animal’)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5457656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5319531"/>
              </p:ext>
            </p:extLst>
          </p:nvPr>
        </p:nvGraphicFramePr>
        <p:xfrm>
          <a:off x="2744984" y="4315145"/>
          <a:ext cx="3654033" cy="21695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18011"/>
                <a:gridCol w="1218011"/>
                <a:gridCol w="1218011"/>
              </a:tblGrid>
              <a:tr h="542375">
                <a:tc>
                  <a:txBody>
                    <a:bodyPr/>
                    <a:lstStyle/>
                    <a:p>
                      <a:r>
                        <a:rPr lang="en-US" dirty="0" smtClean="0"/>
                        <a:t>Animal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Sound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Sound</a:t>
                      </a:r>
                      <a:endParaRPr lang="en-US" dirty="0"/>
                    </a:p>
                  </a:txBody>
                  <a:tcPr/>
                </a:tc>
              </a:tr>
              <a:tr h="542375">
                <a:tc>
                  <a:txBody>
                    <a:bodyPr/>
                    <a:lstStyle/>
                    <a:p>
                      <a:r>
                        <a:rPr lang="en-US" dirty="0" smtClean="0"/>
                        <a:t>Cat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meow</a:t>
                      </a:r>
                      <a:endParaRPr lang="en-US" dirty="0"/>
                    </a:p>
                  </a:txBody>
                  <a:tcPr/>
                </a:tc>
              </a:tr>
              <a:tr h="542375">
                <a:tc>
                  <a:txBody>
                    <a:bodyPr/>
                    <a:lstStyle/>
                    <a:p>
                      <a:r>
                        <a:rPr lang="en-US" dirty="0" smtClean="0"/>
                        <a:t>Fox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</a:tr>
              <a:tr h="542375">
                <a:tc>
                  <a:txBody>
                    <a:bodyPr/>
                    <a:lstStyle/>
                    <a:p>
                      <a:r>
                        <a:rPr lang="en-US" dirty="0" smtClean="0"/>
                        <a:t>Dog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BFBFBF"/>
                          </a:solidFill>
                        </a:rPr>
                        <a:t>NA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7198296"/>
              </p:ext>
            </p:extLst>
          </p:nvPr>
        </p:nvGraphicFramePr>
        <p:xfrm>
          <a:off x="5185557" y="4315145"/>
          <a:ext cx="1218011" cy="2169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8011"/>
              </a:tblGrid>
              <a:tr h="542375">
                <a:tc>
                  <a:txBody>
                    <a:bodyPr/>
                    <a:lstStyle/>
                    <a:p>
                      <a:r>
                        <a:rPr lang="en-US" dirty="0" smtClean="0"/>
                        <a:t>Count</a:t>
                      </a:r>
                      <a:endParaRPr lang="en-US" dirty="0"/>
                    </a:p>
                  </a:txBody>
                  <a:tcPr/>
                </a:tc>
              </a:tr>
              <a:tr h="542375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542375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542375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>
                        <a:solidFill>
                          <a:srgbClr val="BFBFBF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416806"/>
              </p:ext>
            </p:extLst>
          </p:nvPr>
        </p:nvGraphicFramePr>
        <p:xfrm>
          <a:off x="1261047" y="1123304"/>
          <a:ext cx="23475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3760"/>
                <a:gridCol w="117376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Animal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Count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Dog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1133905"/>
              </p:ext>
            </p:extLst>
          </p:nvPr>
        </p:nvGraphicFramePr>
        <p:xfrm>
          <a:off x="5510774" y="1161657"/>
          <a:ext cx="2347520" cy="1483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73760"/>
                <a:gridCol w="117376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Animal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Sound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meow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Pig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oink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Plus 10"/>
          <p:cNvSpPr/>
          <p:nvPr/>
        </p:nvSpPr>
        <p:spPr>
          <a:xfrm>
            <a:off x="4179759" y="1442492"/>
            <a:ext cx="764440" cy="813713"/>
          </a:xfrm>
          <a:prstGeom prst="mathPlus">
            <a:avLst>
              <a:gd name="adj1" fmla="val 12902"/>
            </a:avLst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6057308"/>
              </p:ext>
            </p:extLst>
          </p:nvPr>
        </p:nvGraphicFramePr>
        <p:xfrm>
          <a:off x="364432" y="225746"/>
          <a:ext cx="8415136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07568"/>
                <a:gridCol w="420756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A</a:t>
                      </a:r>
                      <a:endParaRPr lang="en-US" sz="4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B</a:t>
                      </a:r>
                      <a:endParaRPr lang="en-US" sz="4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582538" y="3069918"/>
            <a:ext cx="62757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 smtClean="0"/>
              <a:t>right_join</a:t>
            </a:r>
            <a:r>
              <a:rPr lang="en-US" sz="4000" dirty="0" smtClean="0"/>
              <a:t>(A, B, by = ‘Animal’)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737290318"/>
      </p:ext>
    </p:extLst>
  </p:cSld>
  <p:clrMapOvr>
    <a:masterClrMapping/>
  </p:clrMapOvr>
</p:sld>
</file>

<file path=ppt/theme/theme1.xml><?xml version="1.0" encoding="utf-8"?>
<a:theme xmlns:a="http://schemas.openxmlformats.org/drawingml/2006/main" name="Blac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492</TotalTime>
  <Words>577</Words>
  <Application>Microsoft Macintosh PowerPoint</Application>
  <PresentationFormat>On-screen Show (4:3)</PresentationFormat>
  <Paragraphs>434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Black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 d</dc:creator>
  <cp:lastModifiedBy>j d</cp:lastModifiedBy>
  <cp:revision>5</cp:revision>
  <dcterms:created xsi:type="dcterms:W3CDTF">2015-11-17T04:31:43Z</dcterms:created>
  <dcterms:modified xsi:type="dcterms:W3CDTF">2015-11-17T12:43:45Z</dcterms:modified>
</cp:coreProperties>
</file>