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sldIdLst>
    <p:sldId id="309" r:id="rId5"/>
    <p:sldId id="301" r:id="rId6"/>
    <p:sldId id="304" r:id="rId7"/>
    <p:sldId id="303" r:id="rId8"/>
    <p:sldId id="310" r:id="rId9"/>
    <p:sldId id="302" r:id="rId10"/>
    <p:sldId id="312" r:id="rId11"/>
    <p:sldId id="311" r:id="rId12"/>
    <p:sldId id="30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66DD-DB2C-5937-F370-9CFA9E9EF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ACA57-A1AF-8612-4DCE-1284DD0AF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B424-786A-896C-EA2D-C7E392B3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37C4-BC2D-BDAF-779A-6CEADA82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AB30-8CE0-C820-67CD-FA118907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5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2B35-AFC9-D0FB-C533-05329712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8FD36-E15C-6200-4BFE-F4E7C709E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E055E-0E63-DD7F-3E49-FACD4D20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299F4-B2BC-BAEE-8730-C39FE2DF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C4FE-B6D6-57E6-5FE4-386E79C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192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519B5-CE4F-6326-705A-4B324B72C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93819-CEC8-E77C-C93D-3D03976C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5F45-10BE-7B10-D0B2-E8A352ED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CCF1-7F95-D30B-616A-1BC4C956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BF476-B56C-C3BE-9F32-9D64413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42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C761-EA51-3BBE-0C81-A1751F38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5343-ECD8-EF83-86EF-C0E84C9E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50607-2041-B8C9-3394-8FB3C058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EED1-E869-E6C6-ECE7-8EF15CE9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7FD8-D6FC-AC9D-C609-D059A6E4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681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6377-E2F5-0D3C-1F09-76D192BB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4DCEB-B766-CC45-96EF-960D6E7D3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8FA5-3971-3E20-484C-F5750E87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BB40F-1043-67D7-2428-36047F45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484B-7B54-60D4-56EA-8A8BCDC5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9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5C37-1726-3DED-BF6F-37A73527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C82C-C8C2-550B-ABE8-B91101040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15FB3-9386-497D-AE5D-ECD44745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3CF86-4058-BE3E-7056-C924FD3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855AF-4D11-E671-72E1-8825E9F1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55B7D-C622-55D1-1C67-CDC5A756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536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C9AF-93CE-74E2-4B90-67470969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4EEF-42EB-5BA4-DBF5-C022C2D6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8AE6-B554-6F2C-18FE-DE03FAFD5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DFF03-DC42-D134-F9EB-A7C88A689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78E44-B887-43BD-B657-E0D46DC31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8A83D-4D3F-A437-BCAD-CD279726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E1DF7-EA45-9206-E4D9-14478BDA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085FB-2B5B-F49D-C072-03E496A1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726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3E0E-0959-FC83-4C81-BEF75700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3744-9188-D33B-3119-B7BC0CEC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A73F9-95D2-7179-2EC0-77C78938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1483C-2F22-D3E4-DCEE-EBAFEB22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1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76639-BA26-A505-54D4-49FB194F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6A65D-B73D-0BF0-5C63-008DE7CA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95DC4-973E-67CB-F46F-2223A733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7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4F6-2948-EF05-23B3-1D4E9E4C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EEE7-14D8-7E25-FD2B-E152106F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D0C7-C77C-C120-D452-5360C3BE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5054E-C248-ACBC-0801-846E9397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C530-CFD8-2591-805E-63BC0CF2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AF7E-739F-A9D3-D153-F45DD625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620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2A28-B449-3DCB-5AB5-0917ACA9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8A502-EE56-A86B-FC9B-E398B8DC1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58F03-DC61-9EF0-1065-24B23F7CB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F8898-8418-6570-9326-BFB00E16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FF48-7BD3-9702-92D9-1AC842B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F3CBD-0611-88D9-5DB0-0182761A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2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99CBC-0715-1A20-4C28-57F5F51D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A48D-1471-C17C-25DE-5E7C2941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6CCD-16AF-A8C0-5B0E-F5FF41B5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4F69-93C6-919A-BCB9-A5C654747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9294-5BFF-9179-64D7-7BBE81C0C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construction/nrs/xls/newressales.xls" TargetMode="External"/><Relationship Id="rId2" Type="http://schemas.openxmlformats.org/officeDocument/2006/relationships/hyperlink" Target="https://www.census.gov/construction/nr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construction/nrs/xls/quarterly_sales_cust.x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8996E-A14F-44DC-CACA-53A08528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03030"/>
                </a:solidFill>
              </a:rPr>
              <a:t>US Housing Market Status</a:t>
            </a:r>
          </a:p>
        </p:txBody>
      </p:sp>
      <p:pic>
        <p:nvPicPr>
          <p:cNvPr id="1026" name="Picture 2" descr="US housing market expert predicts when mortgage rates might fall">
            <a:extLst>
              <a:ext uri="{FF2B5EF4-FFF2-40B4-BE49-F238E27FC236}">
                <a16:creationId xmlns:a16="http://schemas.microsoft.com/office/drawing/2014/main" id="{6C65082E-BD20-8673-1ADC-35225805F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4"/>
          <a:stretch/>
        </p:blipFill>
        <p:spPr bwMode="auto">
          <a:xfrm>
            <a:off x="3756766" y="721522"/>
            <a:ext cx="4678468" cy="39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D5B5-879E-DE03-01ED-3B14E9F2D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252" y="5652450"/>
            <a:ext cx="4008101" cy="8997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Jorge Duran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95701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87E9-73BB-DF41-954E-92B08ACE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85AB-8D50-5CF6-7265-D0AD1657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Data used for this analysis was obtained from the US Census website.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New Residential Sales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https://www.census.gov/construction/nrs/index.html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https://www.census.gov/construction/nrs/xls/newressales.xls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hlinkClick r:id="rId4"/>
              </a:rPr>
              <a:t>https://www.census.gov/construction/nrs/xls/quarterly_sales_cust.xls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8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5B47-A73C-01E5-D931-70ABCF04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DC72-E8D7-10D2-5736-8CF61EC1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55555"/>
                </a:solidFill>
                <a:effectLst/>
                <a:latin typeface="Tableau Book"/>
              </a:rPr>
              <a:t>In the following months after the Covid-19 pandemic hit in March 2020, the housing market experienced shortages of houses due to construction materials and labor issues.</a:t>
            </a:r>
          </a:p>
          <a:p>
            <a:pPr marL="0" indent="0">
              <a:buNone/>
            </a:pPr>
            <a:endParaRPr lang="en-US" sz="2400" dirty="0">
              <a:solidFill>
                <a:srgbClr val="555555"/>
              </a:solidFill>
              <a:latin typeface="Tableau Book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55555"/>
                </a:solidFill>
                <a:latin typeface="Tableau Book"/>
              </a:rPr>
              <a:t>A lot of people that were planning on buying their house were put on hold and are just now resuming their plans. </a:t>
            </a:r>
            <a:r>
              <a:rPr lang="en-US" sz="2400" dirty="0">
                <a:solidFill>
                  <a:srgbClr val="555555"/>
                </a:solidFill>
                <a:effectLst/>
                <a:latin typeface="Tableau Book"/>
              </a:rPr>
              <a:t>This analysis was made to give them a high-level status on the housing market condition.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555555"/>
                </a:solidFill>
                <a:effectLst/>
                <a:latin typeface="Tableau Book"/>
              </a:rPr>
            </a:br>
            <a:r>
              <a:rPr lang="en-US" sz="2400" dirty="0">
                <a:solidFill>
                  <a:srgbClr val="555555"/>
                </a:solidFill>
                <a:latin typeface="Tableau Book"/>
              </a:rPr>
              <a:t>Data for this analysis was obtained from the US Census website (residential constructions).</a:t>
            </a:r>
          </a:p>
        </p:txBody>
      </p:sp>
    </p:spTree>
    <p:extLst>
      <p:ext uri="{BB962C8B-B14F-4D97-AF65-F5344CB8AC3E}">
        <p14:creationId xmlns:p14="http://schemas.microsoft.com/office/powerpoint/2010/main" val="16350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111A-6626-5C84-A5E2-B5CB1F1F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06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are house sales in the US?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041CE-F9C3-FDB0-FCC9-AC2C8299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9" y="1352817"/>
            <a:ext cx="9135750" cy="4486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F17FB-D12C-5827-68D2-F67E45A98086}"/>
              </a:ext>
            </a:extLst>
          </p:cNvPr>
          <p:cNvSpPr txBox="1"/>
          <p:nvPr/>
        </p:nvSpPr>
        <p:spPr>
          <a:xfrm>
            <a:off x="1226634" y="6110866"/>
            <a:ext cx="452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*House sales units expressed in thousands.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D79BC3-8947-C403-AC6B-46D1A4E8579B}"/>
              </a:ext>
            </a:extLst>
          </p:cNvPr>
          <p:cNvCxnSpPr>
            <a:cxnSpLocks/>
          </p:cNvCxnSpPr>
          <p:nvPr/>
        </p:nvCxnSpPr>
        <p:spPr>
          <a:xfrm flipH="1">
            <a:off x="7354081" y="1864391"/>
            <a:ext cx="2364059" cy="82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0F8538-2FBA-85BC-3B38-AB04F62376AE}"/>
              </a:ext>
            </a:extLst>
          </p:cNvPr>
          <p:cNvSpPr txBox="1"/>
          <p:nvPr/>
        </p:nvSpPr>
        <p:spPr>
          <a:xfrm>
            <a:off x="9792424" y="1392522"/>
            <a:ext cx="21075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Tableau Book"/>
              </a:rPr>
              <a:t>There has been a 28% decline in house sales in 2022</a:t>
            </a:r>
          </a:p>
        </p:txBody>
      </p:sp>
    </p:spTree>
    <p:extLst>
      <p:ext uri="{BB962C8B-B14F-4D97-AF65-F5344CB8AC3E}">
        <p14:creationId xmlns:p14="http://schemas.microsoft.com/office/powerpoint/2010/main" val="17237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0F6D-FACA-F259-CED1-C620FAA6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Is this downtrend similar for all regions?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23A6A-3EC8-9C33-532D-4D3454BB5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83" y="1177710"/>
            <a:ext cx="7557252" cy="47838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675EE-6336-1F13-0829-C4B13A425C38}"/>
              </a:ext>
            </a:extLst>
          </p:cNvPr>
          <p:cNvSpPr txBox="1"/>
          <p:nvPr/>
        </p:nvSpPr>
        <p:spPr>
          <a:xfrm>
            <a:off x="8573890" y="1790441"/>
            <a:ext cx="71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43%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BB55C02-2F2C-6BE4-1DBB-3C41E08A9CC0}"/>
              </a:ext>
            </a:extLst>
          </p:cNvPr>
          <p:cNvSpPr/>
          <p:nvPr/>
        </p:nvSpPr>
        <p:spPr>
          <a:xfrm>
            <a:off x="8419170" y="1852444"/>
            <a:ext cx="154719" cy="221683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4470E-9FEC-CE74-2FD2-48E4CA581614}"/>
              </a:ext>
            </a:extLst>
          </p:cNvPr>
          <p:cNvSpPr txBox="1"/>
          <p:nvPr/>
        </p:nvSpPr>
        <p:spPr>
          <a:xfrm>
            <a:off x="8573888" y="2956850"/>
            <a:ext cx="71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23%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8BF3FF5-0971-FD56-1767-3721384F6AF4}"/>
              </a:ext>
            </a:extLst>
          </p:cNvPr>
          <p:cNvSpPr/>
          <p:nvPr/>
        </p:nvSpPr>
        <p:spPr>
          <a:xfrm>
            <a:off x="8419168" y="3018853"/>
            <a:ext cx="154719" cy="221683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D93D5-D3E5-BE6E-4456-7BAA3EB2B6D6}"/>
              </a:ext>
            </a:extLst>
          </p:cNvPr>
          <p:cNvSpPr txBox="1"/>
          <p:nvPr/>
        </p:nvSpPr>
        <p:spPr>
          <a:xfrm>
            <a:off x="8573888" y="4118346"/>
            <a:ext cx="71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28%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07CC798-2F4E-4B26-71E5-402ADBD3047B}"/>
              </a:ext>
            </a:extLst>
          </p:cNvPr>
          <p:cNvSpPr/>
          <p:nvPr/>
        </p:nvSpPr>
        <p:spPr>
          <a:xfrm>
            <a:off x="8419168" y="4180349"/>
            <a:ext cx="154719" cy="221683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5735C-6F86-0878-408F-0578ACCB04B1}"/>
              </a:ext>
            </a:extLst>
          </p:cNvPr>
          <p:cNvSpPr txBox="1"/>
          <p:nvPr/>
        </p:nvSpPr>
        <p:spPr>
          <a:xfrm>
            <a:off x="8583638" y="5274006"/>
            <a:ext cx="71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26%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554FD77-880B-C8A4-EAF3-FF6014B136AE}"/>
              </a:ext>
            </a:extLst>
          </p:cNvPr>
          <p:cNvSpPr/>
          <p:nvPr/>
        </p:nvSpPr>
        <p:spPr>
          <a:xfrm>
            <a:off x="8428918" y="5336009"/>
            <a:ext cx="154719" cy="221683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530BE-20FC-16CA-2480-7FB4FAFFCE46}"/>
              </a:ext>
            </a:extLst>
          </p:cNvPr>
          <p:cNvSpPr txBox="1"/>
          <p:nvPr/>
        </p:nvSpPr>
        <p:spPr>
          <a:xfrm>
            <a:off x="1097280" y="6150388"/>
            <a:ext cx="452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*House sales units expressed in thousands.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F1D39-1DB9-25C4-ACDB-C58F38291954}"/>
              </a:ext>
            </a:extLst>
          </p:cNvPr>
          <p:cNvSpPr txBox="1"/>
          <p:nvPr/>
        </p:nvSpPr>
        <p:spPr>
          <a:xfrm>
            <a:off x="9142131" y="2828835"/>
            <a:ext cx="257780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Tableau Book"/>
              </a:rPr>
              <a:t>All regions have seen the same downtrend in 2022 but is more evident in the West coast.</a:t>
            </a:r>
          </a:p>
        </p:txBody>
      </p:sp>
    </p:spTree>
    <p:extLst>
      <p:ext uri="{BB962C8B-B14F-4D97-AF65-F5344CB8AC3E}">
        <p14:creationId xmlns:p14="http://schemas.microsoft.com/office/powerpoint/2010/main" val="213126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0425-D646-D0C7-8A39-D7D6C07F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House sales based on price range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15B2B1-F15F-BBF3-2D0E-30A06984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90" y="1676910"/>
            <a:ext cx="4756417" cy="457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046906-7FFF-8C9B-27A2-56C35A73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76910"/>
            <a:ext cx="4464241" cy="457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209F39-DE0B-9D80-1EE4-7861AC4FD780}"/>
              </a:ext>
            </a:extLst>
          </p:cNvPr>
          <p:cNvSpPr txBox="1"/>
          <p:nvPr/>
        </p:nvSpPr>
        <p:spPr>
          <a:xfrm>
            <a:off x="838200" y="1186693"/>
            <a:ext cx="1025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55555"/>
                </a:solidFill>
                <a:effectLst/>
                <a:latin typeface="Tableau Book"/>
              </a:rPr>
              <a:t>House sales with prices lower than $750k seem to also be following the same downtrend in 2022.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6B3D4A-5AD5-0BD0-F447-7C4225A865CE}"/>
              </a:ext>
            </a:extLst>
          </p:cNvPr>
          <p:cNvSpPr txBox="1"/>
          <p:nvPr/>
        </p:nvSpPr>
        <p:spPr>
          <a:xfrm>
            <a:off x="1086129" y="6362260"/>
            <a:ext cx="452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*House sales units expressed in thousands.</a:t>
            </a:r>
          </a:p>
        </p:txBody>
      </p:sp>
    </p:spTree>
    <p:extLst>
      <p:ext uri="{BB962C8B-B14F-4D97-AF65-F5344CB8AC3E}">
        <p14:creationId xmlns:p14="http://schemas.microsoft.com/office/powerpoint/2010/main" val="376967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F116-760A-95A5-92CB-04B9313E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851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Is house inventory still a problem?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FAF19-2CC8-AC1D-7110-33F9E9A3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4" y="2542029"/>
            <a:ext cx="7449590" cy="3200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FF1004-EAD3-2A89-4605-1671976A3C44}"/>
              </a:ext>
            </a:extLst>
          </p:cNvPr>
          <p:cNvSpPr txBox="1"/>
          <p:nvPr/>
        </p:nvSpPr>
        <p:spPr>
          <a:xfrm>
            <a:off x="897529" y="1598137"/>
            <a:ext cx="1025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55555"/>
                </a:solidFill>
                <a:effectLst/>
                <a:latin typeface="Tableau Book"/>
              </a:rPr>
              <a:t>The number of completed houses for sale has incremented and it's at its highest level in the last year. </a:t>
            </a:r>
          </a:p>
          <a:p>
            <a:r>
              <a:rPr lang="en-US" sz="1800" dirty="0">
                <a:solidFill>
                  <a:srgbClr val="555555"/>
                </a:solidFill>
                <a:effectLst/>
                <a:latin typeface="Tableau Book"/>
              </a:rPr>
              <a:t>Due to high interest rates for home loans, many home buyers are not able to purchase houses anymore.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C53B4-2F09-3B7F-0D25-354C104F6297}"/>
              </a:ext>
            </a:extLst>
          </p:cNvPr>
          <p:cNvSpPr txBox="1"/>
          <p:nvPr/>
        </p:nvSpPr>
        <p:spPr>
          <a:xfrm>
            <a:off x="1097280" y="5940079"/>
            <a:ext cx="452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*House sales units expressed in thousands.</a:t>
            </a:r>
          </a:p>
        </p:txBody>
      </p:sp>
    </p:spTree>
    <p:extLst>
      <p:ext uri="{BB962C8B-B14F-4D97-AF65-F5344CB8AC3E}">
        <p14:creationId xmlns:p14="http://schemas.microsoft.com/office/powerpoint/2010/main" val="95722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3CD1-A500-CEE5-14CC-70E8A132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60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Are new houses being constructed?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00070-6282-2ADE-29E4-F652CED8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2473275"/>
            <a:ext cx="7316221" cy="2915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96B78-7674-77AC-ACCB-3EC7853CF278}"/>
              </a:ext>
            </a:extLst>
          </p:cNvPr>
          <p:cNvSpPr txBox="1"/>
          <p:nvPr/>
        </p:nvSpPr>
        <p:spPr>
          <a:xfrm>
            <a:off x="897529" y="1598137"/>
            <a:ext cx="1025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55555"/>
                </a:solidFill>
                <a:effectLst/>
                <a:latin typeface="Tableau Book"/>
              </a:rPr>
              <a:t>New house construction seems to have slowed down due to low demand.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184E8-9BBB-ABB4-91AE-FD19D1ECF138}"/>
              </a:ext>
            </a:extLst>
          </p:cNvPr>
          <p:cNvSpPr txBox="1"/>
          <p:nvPr/>
        </p:nvSpPr>
        <p:spPr>
          <a:xfrm>
            <a:off x="1097280" y="5940079"/>
            <a:ext cx="452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*House sales units expressed in thousands.</a:t>
            </a:r>
          </a:p>
        </p:txBody>
      </p:sp>
    </p:spTree>
    <p:extLst>
      <p:ext uri="{BB962C8B-B14F-4D97-AF65-F5344CB8AC3E}">
        <p14:creationId xmlns:p14="http://schemas.microsoft.com/office/powerpoint/2010/main" val="194054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6573-9192-0AB5-58A2-7260E255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7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House price median by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75DB1-D5C0-7ECF-68A2-C5C09DD852AA}"/>
              </a:ext>
            </a:extLst>
          </p:cNvPr>
          <p:cNvSpPr txBox="1"/>
          <p:nvPr/>
        </p:nvSpPr>
        <p:spPr>
          <a:xfrm>
            <a:off x="8073483" y="1733979"/>
            <a:ext cx="380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55555"/>
                </a:solidFill>
                <a:effectLst/>
                <a:latin typeface="Tableau Book"/>
              </a:rPr>
              <a:t>Northeast region had a decline in prices at the end of 2021, but prices have come back to Sept 2021 levels.</a:t>
            </a:r>
          </a:p>
          <a:p>
            <a:endParaRPr lang="en-US" dirty="0">
              <a:solidFill>
                <a:srgbClr val="555555"/>
              </a:solidFill>
              <a:latin typeface="Tableau Book"/>
            </a:endParaRPr>
          </a:p>
          <a:p>
            <a:r>
              <a:rPr lang="en-US" dirty="0">
                <a:solidFill>
                  <a:srgbClr val="555555"/>
                </a:solidFill>
                <a:latin typeface="Tableau Book"/>
              </a:rPr>
              <a:t>Prices for other regions seem to have fluctuated within the year but remain very close to Sept 2021 levels.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0188E9-EC49-94DB-06A9-73DFB02F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733"/>
            <a:ext cx="6853193" cy="5455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0290F-7649-BF8E-D63E-6B13CD4A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44" y="5321283"/>
            <a:ext cx="96215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AE01-10E7-F451-181F-667D3F3E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D88EA-BE89-EFF8-55A3-3B72BDC2505D}"/>
              </a:ext>
            </a:extLst>
          </p:cNvPr>
          <p:cNvSpPr txBox="1"/>
          <p:nvPr/>
        </p:nvSpPr>
        <p:spPr>
          <a:xfrm>
            <a:off x="1161581" y="1778584"/>
            <a:ext cx="97666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55555"/>
                </a:solidFill>
                <a:effectLst/>
                <a:latin typeface="Tableau Book"/>
              </a:rPr>
              <a:t>House sales are declining across all US regions, especially the 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55555"/>
                </a:solidFill>
                <a:latin typeface="Tableau Book"/>
              </a:rPr>
              <a:t>House inventory was a problem some months ago, but more houses are in inventory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55555"/>
                </a:solidFill>
                <a:latin typeface="Tableau Book"/>
              </a:rPr>
              <a:t>New house construction is declining, most likely due to low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55555"/>
                </a:solidFill>
                <a:latin typeface="Tableau Book"/>
              </a:rPr>
              <a:t>Prices seem to be in the same ranges as a year ago (Sept 2021).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198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455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Tableau Book</vt:lpstr>
      <vt:lpstr>Office Theme</vt:lpstr>
      <vt:lpstr>US Housing Market Status</vt:lpstr>
      <vt:lpstr>Introduction</vt:lpstr>
      <vt:lpstr>How are house sales in the US?</vt:lpstr>
      <vt:lpstr>Is this downtrend similar for all regions?</vt:lpstr>
      <vt:lpstr>House sales based on price range</vt:lpstr>
      <vt:lpstr>Is house inventory still a problem?</vt:lpstr>
      <vt:lpstr>Are new houses being constructed?</vt:lpstr>
      <vt:lpstr>House price median by region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Residential Market Status</dc:title>
  <dc:creator>Jorge Duran</dc:creator>
  <cp:lastModifiedBy>Jorge Duran</cp:lastModifiedBy>
  <cp:revision>8</cp:revision>
  <dcterms:created xsi:type="dcterms:W3CDTF">2022-11-04T16:33:59Z</dcterms:created>
  <dcterms:modified xsi:type="dcterms:W3CDTF">2022-11-04T22:18:46Z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